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69" r:id="rId5"/>
    <p:sldId id="300" r:id="rId6"/>
    <p:sldId id="319" r:id="rId7"/>
    <p:sldId id="332" r:id="rId8"/>
    <p:sldId id="335" r:id="rId9"/>
    <p:sldId id="336" r:id="rId10"/>
    <p:sldId id="337" r:id="rId11"/>
    <p:sldId id="323" r:id="rId12"/>
    <p:sldId id="338" r:id="rId13"/>
    <p:sldId id="339" r:id="rId14"/>
    <p:sldId id="322" r:id="rId15"/>
    <p:sldId id="307" r:id="rId16"/>
    <p:sldId id="330" r:id="rId17"/>
    <p:sldId id="324" r:id="rId18"/>
    <p:sldId id="326" r:id="rId19"/>
    <p:sldId id="327" r:id="rId20"/>
    <p:sldId id="302" r:id="rId21"/>
    <p:sldId id="310" r:id="rId22"/>
    <p:sldId id="315" r:id="rId23"/>
    <p:sldId id="311" r:id="rId24"/>
    <p:sldId id="316" r:id="rId25"/>
    <p:sldId id="312" r:id="rId26"/>
    <p:sldId id="317" r:id="rId27"/>
    <p:sldId id="331" r:id="rId28"/>
    <p:sldId id="263"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929A29-5A34-481C-8148-88909611A039}">
          <p14:sldIdLst>
            <p14:sldId id="269"/>
            <p14:sldId id="300"/>
            <p14:sldId id="319"/>
            <p14:sldId id="332"/>
            <p14:sldId id="335"/>
            <p14:sldId id="336"/>
            <p14:sldId id="337"/>
            <p14:sldId id="323"/>
            <p14:sldId id="338"/>
            <p14:sldId id="339"/>
            <p14:sldId id="322"/>
            <p14:sldId id="307"/>
            <p14:sldId id="330"/>
            <p14:sldId id="324"/>
            <p14:sldId id="326"/>
            <p14:sldId id="327"/>
            <p14:sldId id="302"/>
            <p14:sldId id="310"/>
            <p14:sldId id="315"/>
            <p14:sldId id="311"/>
            <p14:sldId id="316"/>
            <p14:sldId id="312"/>
            <p14:sldId id="317"/>
            <p14:sldId id="331"/>
            <p14:sldId id="263"/>
          </p14:sldIdLst>
        </p14:section>
        <p14:section name="Untitled Section" id="{77204F50-72D4-44FC-A8A3-BF029F102BA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DBE"/>
    <a:srgbClr val="8DD6F7"/>
    <a:srgbClr val="FF7C80"/>
    <a:srgbClr val="FF9999"/>
    <a:srgbClr val="23B1DD"/>
    <a:srgbClr val="CC0099"/>
    <a:srgbClr val="E84AB7"/>
    <a:srgbClr val="EF5C43"/>
    <a:srgbClr val="CC00FF"/>
    <a:srgbClr val="E6E1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1" autoAdjust="0"/>
    <p:restoredTop sz="94660"/>
  </p:normalViewPr>
  <p:slideViewPr>
    <p:cSldViewPr snapToGrid="0">
      <p:cViewPr varScale="1">
        <p:scale>
          <a:sx n="84" d="100"/>
          <a:sy n="84" d="100"/>
        </p:scale>
        <p:origin x="363"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BBDF58-5E71-445C-A62E-6C3F5C896B4F}" type="datetimeFigureOut">
              <a:rPr lang="en-US" smtClean="0"/>
              <a:t>3/30/2023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D667F5C-704C-4D82-8D94-9D89F8057848}" type="slidenum">
              <a:rPr lang="en-US" smtClean="0"/>
              <a:t>‹#›</a:t>
            </a:fld>
            <a:endParaRPr lang="en-US"/>
          </a:p>
        </p:txBody>
      </p:sp>
    </p:spTree>
    <p:extLst>
      <p:ext uri="{BB962C8B-B14F-4D97-AF65-F5344CB8AC3E}">
        <p14:creationId xmlns:p14="http://schemas.microsoft.com/office/powerpoint/2010/main" val="27760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66397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https://www.espn.com/espn/story/_/id/9469252/hidden-demographics-youth-sports-espn-magazine</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00334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30.03.2023</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25</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5477-BA41-AA65-DD1B-211D1E043D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325915-4A6B-204F-C97D-08AAD76968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44B19D-5355-91CE-51F4-A6EF5240F409}"/>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5" name="Footer Placeholder 4">
            <a:extLst>
              <a:ext uri="{FF2B5EF4-FFF2-40B4-BE49-F238E27FC236}">
                <a16:creationId xmlns:a16="http://schemas.microsoft.com/office/drawing/2014/main" id="{2B1B8A6C-0749-F701-0187-47380BE68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6133F-3240-88D9-4D88-5900C84E9305}"/>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250332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F495B-4241-A39C-CC82-6AE282B963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A5953-BD31-7E39-F9AA-3AEC2D206E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12B36-1DBD-B674-C32C-242D142FBA6E}"/>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5" name="Footer Placeholder 4">
            <a:extLst>
              <a:ext uri="{FF2B5EF4-FFF2-40B4-BE49-F238E27FC236}">
                <a16:creationId xmlns:a16="http://schemas.microsoft.com/office/drawing/2014/main" id="{9F92F4B2-4561-FF59-66AC-08D885379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A54F3-A76F-11A1-8F05-08ED7843309E}"/>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2191889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12957-F108-2B1C-9B5B-7C60A0DE02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113B56-0989-66DF-A8BE-AABF94600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FC8F4-6469-B024-6A68-1F9AB5C595F1}"/>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5" name="Footer Placeholder 4">
            <a:extLst>
              <a:ext uri="{FF2B5EF4-FFF2-40B4-BE49-F238E27FC236}">
                <a16:creationId xmlns:a16="http://schemas.microsoft.com/office/drawing/2014/main" id="{D30BAA8D-1965-EF55-99D5-9E07193D4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D56C-EAAC-38F4-7ECE-16C42F94EA99}"/>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72889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53761-B6C0-3A42-50CC-03E675027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12042-92D3-C768-A28F-7096AE422A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2DC96-D0D0-EAB1-26F7-B63DB6328D03}"/>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5" name="Footer Placeholder 4">
            <a:extLst>
              <a:ext uri="{FF2B5EF4-FFF2-40B4-BE49-F238E27FC236}">
                <a16:creationId xmlns:a16="http://schemas.microsoft.com/office/drawing/2014/main" id="{ED29FCD5-4705-3879-1FBE-62D5B8104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41554-5A2F-3A6D-CB49-FFB9E2632593}"/>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321333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1F534-D98E-74B4-90C5-8989FF2F07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32ED9-0DB3-019D-FBEC-71E5B28E1A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1FBD65-F35E-E3E5-B990-367742596724}"/>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5" name="Footer Placeholder 4">
            <a:extLst>
              <a:ext uri="{FF2B5EF4-FFF2-40B4-BE49-F238E27FC236}">
                <a16:creationId xmlns:a16="http://schemas.microsoft.com/office/drawing/2014/main" id="{8D0F6D4D-C988-7D8D-89BA-D60A48EE3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0DD8-ECC3-9D9D-B063-8598FE9436DE}"/>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4044264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E130-C972-733D-9F7D-825AD076C1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53C33-7BD1-0480-CFA8-E0A7F613C3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0A3BF-5AF8-D71B-AC58-C688FD36FC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55F7C8-F590-EF19-A8ED-9D22B504BCC5}"/>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6" name="Footer Placeholder 5">
            <a:extLst>
              <a:ext uri="{FF2B5EF4-FFF2-40B4-BE49-F238E27FC236}">
                <a16:creationId xmlns:a16="http://schemas.microsoft.com/office/drawing/2014/main" id="{9436AD1B-DF72-DFF1-6145-9C6026A53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E71D6-0585-0EF3-2A26-21C90459EAB7}"/>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65415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E8BC-E8DD-93CD-A8F9-7B1BF4EACB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959C1B-842A-FB15-F8BB-A99CA09047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212C57-6914-709B-39D5-76AEEFA400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1828E-7B5C-1956-089F-FE51846E9E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EE9667-16BD-0E65-E6A8-DB71982FAE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F69471-E4B6-7C20-5421-ABBA53D15D28}"/>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8" name="Footer Placeholder 7">
            <a:extLst>
              <a:ext uri="{FF2B5EF4-FFF2-40B4-BE49-F238E27FC236}">
                <a16:creationId xmlns:a16="http://schemas.microsoft.com/office/drawing/2014/main" id="{F2CB0CCC-4D90-E010-77ED-4BD9F940E8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98E68C-3C73-C25D-90E1-3E37BF27686A}"/>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321119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BE8B-4583-2544-6553-487CB3D7AE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515883-C1A7-A0FE-B917-1AE9FF692B70}"/>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4" name="Footer Placeholder 3">
            <a:extLst>
              <a:ext uri="{FF2B5EF4-FFF2-40B4-BE49-F238E27FC236}">
                <a16:creationId xmlns:a16="http://schemas.microsoft.com/office/drawing/2014/main" id="{BB8D7C4B-95F9-5969-ED11-2BAFAED22D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E74076-98E5-3F3D-52D8-8ADCF2052E74}"/>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670891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DD728-9599-E6B2-1BA6-331A6B670C7E}"/>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3" name="Footer Placeholder 2">
            <a:extLst>
              <a:ext uri="{FF2B5EF4-FFF2-40B4-BE49-F238E27FC236}">
                <a16:creationId xmlns:a16="http://schemas.microsoft.com/office/drawing/2014/main" id="{440DC5B4-31B3-E84A-ECCB-DBD0BE962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39BAD0-D03D-DF6C-2A5F-042F3B3EFD5D}"/>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3091557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E2F5-2576-138B-B797-BC60E421A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60E535-C4A6-300E-C734-EABB87465D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FB45C2-0917-20D4-0761-3C3DAF083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345DB-956E-EF87-3FC2-34A608BCAE4D}"/>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6" name="Footer Placeholder 5">
            <a:extLst>
              <a:ext uri="{FF2B5EF4-FFF2-40B4-BE49-F238E27FC236}">
                <a16:creationId xmlns:a16="http://schemas.microsoft.com/office/drawing/2014/main" id="{E2E9181D-0CF9-63B8-5A6B-AAFE8CA6D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41E36-3FB8-72AD-25F7-C539158885DF}"/>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14182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5644-17B7-6C32-8808-8DA510419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8EC7A-F0BF-2DBD-80BD-4D083F793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28321-3C84-7633-62B5-EB0B8A0BA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D41CCA-EACB-CC74-CB8A-152C673590DF}"/>
              </a:ext>
            </a:extLst>
          </p:cNvPr>
          <p:cNvSpPr>
            <a:spLocks noGrp="1"/>
          </p:cNvSpPr>
          <p:nvPr>
            <p:ph type="dt" sz="half" idx="10"/>
          </p:nvPr>
        </p:nvSpPr>
        <p:spPr/>
        <p:txBody>
          <a:bodyPr/>
          <a:lstStyle/>
          <a:p>
            <a:fld id="{1524D8B8-CD1F-423E-9225-BA25010D1FA7}" type="datetimeFigureOut">
              <a:rPr lang="en-US" smtClean="0"/>
              <a:t>3/30/2023</a:t>
            </a:fld>
            <a:endParaRPr lang="en-US"/>
          </a:p>
        </p:txBody>
      </p:sp>
      <p:sp>
        <p:nvSpPr>
          <p:cNvPr id="6" name="Footer Placeholder 5">
            <a:extLst>
              <a:ext uri="{FF2B5EF4-FFF2-40B4-BE49-F238E27FC236}">
                <a16:creationId xmlns:a16="http://schemas.microsoft.com/office/drawing/2014/main" id="{8F348EF4-2E55-39A9-8EEC-F4A53C3C3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42533-108D-3099-B90D-D1611399798A}"/>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604311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72AAD-E9B8-5CFE-2A66-2E7A04E0D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39B37B-D32B-C62F-03BA-C4B40D4BA7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1EBC0-1E1F-FBEA-6353-E614EC6A12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4D8B8-CD1F-423E-9225-BA25010D1FA7}" type="datetimeFigureOut">
              <a:rPr lang="en-US" smtClean="0"/>
              <a:t>3/30/2023</a:t>
            </a:fld>
            <a:endParaRPr lang="en-US"/>
          </a:p>
        </p:txBody>
      </p:sp>
      <p:sp>
        <p:nvSpPr>
          <p:cNvPr id="5" name="Footer Placeholder 4">
            <a:extLst>
              <a:ext uri="{FF2B5EF4-FFF2-40B4-BE49-F238E27FC236}">
                <a16:creationId xmlns:a16="http://schemas.microsoft.com/office/drawing/2014/main" id="{2F9B560E-2586-832E-CA6E-16337AF91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2DEB75-FAEA-185E-0134-7421FA41A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CB3FB-9D6B-420A-B48E-B1BD25DD253E}" type="slidenum">
              <a:rPr lang="en-US" smtClean="0"/>
              <a:t>‹#›</a:t>
            </a:fld>
            <a:endParaRPr lang="en-US"/>
          </a:p>
        </p:txBody>
      </p:sp>
    </p:spTree>
    <p:extLst>
      <p:ext uri="{BB962C8B-B14F-4D97-AF65-F5344CB8AC3E}">
        <p14:creationId xmlns:p14="http://schemas.microsoft.com/office/powerpoint/2010/main" val="3381963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alphaModFix/>
          </a:blip>
          <a:srcRect l="42627" t="4241" r="47531" b="4070"/>
          <a:stretch/>
        </p:blipFill>
        <p:spPr>
          <a:xfrm rot="5400000">
            <a:off x="5441709" y="-5427523"/>
            <a:ext cx="1308579" cy="12192003"/>
          </a:xfrm>
          <a:prstGeom prst="rect">
            <a:avLst/>
          </a:prstGeom>
        </p:spPr>
      </p:pic>
      <p:sp>
        <p:nvSpPr>
          <p:cNvPr id="7" name="TextBox 7"/>
          <p:cNvSpPr txBox="1"/>
          <p:nvPr/>
        </p:nvSpPr>
        <p:spPr>
          <a:xfrm>
            <a:off x="2368061" y="1296185"/>
            <a:ext cx="7455877" cy="1846659"/>
          </a:xfrm>
          <a:prstGeom prst="rect">
            <a:avLst/>
          </a:prstGeom>
        </p:spPr>
        <p:txBody>
          <a:bodyPr wrap="square" lIns="0" tIns="0" rIns="0" bIns="0" rtlCol="0" anchor="t">
            <a:spAutoFit/>
          </a:bodyPr>
          <a:lstStyle/>
          <a:p>
            <a:pPr algn="ctr"/>
            <a:r>
              <a:rPr lang="en-US" sz="6000" dirty="0">
                <a:ea typeface="+mn-lt"/>
                <a:cs typeface="+mn-lt"/>
              </a:rPr>
              <a:t>SOLs, Chapter 11, and </a:t>
            </a:r>
          </a:p>
          <a:p>
            <a:pPr algn="ctr"/>
            <a:r>
              <a:rPr lang="en-US" sz="6000" dirty="0">
                <a:ea typeface="+mn-lt"/>
                <a:cs typeface="+mn-lt"/>
              </a:rPr>
              <a:t>Needed Amendments</a:t>
            </a:r>
          </a:p>
        </p:txBody>
      </p:sp>
      <p:sp>
        <p:nvSpPr>
          <p:cNvPr id="12" name="TextBox 12"/>
          <p:cNvSpPr txBox="1"/>
          <p:nvPr/>
        </p:nvSpPr>
        <p:spPr>
          <a:xfrm>
            <a:off x="53253" y="6412165"/>
            <a:ext cx="3130242" cy="272510"/>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a:t>
            </a:r>
            <a:r>
              <a:rPr lang="en-US" dirty="0">
                <a:solidFill>
                  <a:srgbClr val="2A2A2A"/>
                </a:solidFill>
                <a:latin typeface="Cormorant Garamond Medium"/>
              </a:rPr>
              <a:t>Copyright</a:t>
            </a:r>
            <a:r>
              <a:rPr lang="en-US" sz="1600" dirty="0">
                <a:solidFill>
                  <a:srgbClr val="2A2A2A"/>
                </a:solidFill>
                <a:latin typeface="Cormorant Garamond Medium"/>
              </a:rPr>
              <a:t> © 2023</a:t>
            </a:r>
          </a:p>
        </p:txBody>
      </p:sp>
      <p:sp>
        <p:nvSpPr>
          <p:cNvPr id="5" name="Slide Number Placeholder 4">
            <a:extLst>
              <a:ext uri="{FF2B5EF4-FFF2-40B4-BE49-F238E27FC236}">
                <a16:creationId xmlns:a16="http://schemas.microsoft.com/office/drawing/2014/main" id="{CB525D48-AF97-A129-965D-6A03BFC0948C}"/>
              </a:ext>
            </a:extLst>
          </p:cNvPr>
          <p:cNvSpPr>
            <a:spLocks noGrp="1"/>
          </p:cNvSpPr>
          <p:nvPr>
            <p:ph type="sldNum" sz="quarter" idx="12"/>
          </p:nvPr>
        </p:nvSpPr>
        <p:spPr>
          <a:xfrm>
            <a:off x="11692675" y="6412165"/>
            <a:ext cx="323400" cy="310859"/>
          </a:xfrm>
        </p:spPr>
        <p:txBody>
          <a:bodyPr/>
          <a:lstStyle/>
          <a:p>
            <a:fld id="{8CE2D9CD-0BB7-1646-8596-C0166CCCEECD}" type="slidenum">
              <a:rPr lang="en-US" sz="1800" smtClean="0">
                <a:solidFill>
                  <a:schemeClr val="tx1"/>
                </a:solidFill>
              </a:rPr>
              <a:t>1</a:t>
            </a:fld>
            <a:endParaRPr lang="en-US" sz="1800" dirty="0">
              <a:solidFill>
                <a:schemeClr val="tx1"/>
              </a:solidFill>
            </a:endParaRPr>
          </a:p>
        </p:txBody>
      </p:sp>
      <p:sp>
        <p:nvSpPr>
          <p:cNvPr id="2" name="TextBox 10">
            <a:extLst>
              <a:ext uri="{FF2B5EF4-FFF2-40B4-BE49-F238E27FC236}">
                <a16:creationId xmlns:a16="http://schemas.microsoft.com/office/drawing/2014/main" id="{D0C943F3-BBD7-9A92-9017-E0C56B113AAF}"/>
              </a:ext>
            </a:extLst>
          </p:cNvPr>
          <p:cNvSpPr txBox="1"/>
          <p:nvPr/>
        </p:nvSpPr>
        <p:spPr>
          <a:xfrm>
            <a:off x="3882862" y="3776734"/>
            <a:ext cx="5943926" cy="98488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spc="95" dirty="0">
                <a:latin typeface="Glacial Indifference"/>
              </a:rPr>
              <a:t>Professor Marci A. Hamilton</a:t>
            </a:r>
            <a:endParaRPr lang="en-US" sz="3200" dirty="0">
              <a:cs typeface="Calibri" panose="020F0502020204030204"/>
            </a:endParaRPr>
          </a:p>
          <a:p>
            <a:r>
              <a:rPr lang="en-US" sz="3200" spc="95" dirty="0">
                <a:latin typeface="Glacial Indifference"/>
              </a:rPr>
              <a:t>Founder and CEO, CHILD USA</a:t>
            </a:r>
            <a:endParaRPr lang="en-US" sz="3200" dirty="0">
              <a:cs typeface="Calibri"/>
            </a:endParaRPr>
          </a:p>
        </p:txBody>
      </p:sp>
      <p:pic>
        <p:nvPicPr>
          <p:cNvPr id="6" name="Picture 5">
            <a:extLst>
              <a:ext uri="{FF2B5EF4-FFF2-40B4-BE49-F238E27FC236}">
                <a16:creationId xmlns:a16="http://schemas.microsoft.com/office/drawing/2014/main" id="{B00090A1-0D64-F713-77F9-1A32812D2894}"/>
              </a:ext>
            </a:extLst>
          </p:cNvPr>
          <p:cNvPicPr>
            <a:picLocks noChangeAspect="1"/>
          </p:cNvPicPr>
          <p:nvPr/>
        </p:nvPicPr>
        <p:blipFill>
          <a:blip r:embed="rId4"/>
          <a:stretch>
            <a:fillRect/>
          </a:stretch>
        </p:blipFill>
        <p:spPr>
          <a:xfrm>
            <a:off x="1477263" y="2963838"/>
            <a:ext cx="2408449" cy="2408449"/>
          </a:xfrm>
          <a:prstGeom prst="rect">
            <a:avLst/>
          </a:prstGeom>
        </p:spPr>
      </p:pic>
      <p:sp>
        <p:nvSpPr>
          <p:cNvPr id="13" name="TextBox 12">
            <a:extLst>
              <a:ext uri="{FF2B5EF4-FFF2-40B4-BE49-F238E27FC236}">
                <a16:creationId xmlns:a16="http://schemas.microsoft.com/office/drawing/2014/main" id="{8F39F934-9927-8D35-8BCF-D537E8737539}"/>
              </a:ext>
            </a:extLst>
          </p:cNvPr>
          <p:cNvSpPr txBox="1"/>
          <p:nvPr/>
        </p:nvSpPr>
        <p:spPr>
          <a:xfrm>
            <a:off x="3103474" y="6242764"/>
            <a:ext cx="2408449"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info@childusa.org</a:t>
            </a:r>
            <a:endParaRPr lang="en-US" sz="1800" dirty="0">
              <a:solidFill>
                <a:srgbClr val="2A2A2A"/>
              </a:solidFill>
              <a:latin typeface="Cormorant Garamond Medium"/>
            </a:endParaRPr>
          </a:p>
        </p:txBody>
      </p:sp>
      <p:sp>
        <p:nvSpPr>
          <p:cNvPr id="17" name="TextBox 16">
            <a:extLst>
              <a:ext uri="{FF2B5EF4-FFF2-40B4-BE49-F238E27FC236}">
                <a16:creationId xmlns:a16="http://schemas.microsoft.com/office/drawing/2014/main" id="{B6D4C60B-61FC-6F0A-1E3A-B94DB18D6E30}"/>
              </a:ext>
            </a:extLst>
          </p:cNvPr>
          <p:cNvSpPr txBox="1"/>
          <p:nvPr/>
        </p:nvSpPr>
        <p:spPr>
          <a:xfrm>
            <a:off x="1766277" y="5372287"/>
            <a:ext cx="10061402" cy="400110"/>
          </a:xfrm>
          <a:prstGeom prst="rect">
            <a:avLst/>
          </a:prstGeom>
          <a:noFill/>
        </p:spPr>
        <p:txBody>
          <a:bodyPr wrap="square" rtlCol="0">
            <a:spAutoFit/>
          </a:bodyPr>
          <a:lstStyle/>
          <a:p>
            <a:r>
              <a:rPr lang="en-US" sz="2000" dirty="0"/>
              <a:t>Prepared for: Child Sexual Abuse Claims, Survivor Rights, and Bankruptcy CLE Course</a:t>
            </a:r>
          </a:p>
        </p:txBody>
      </p:sp>
      <p:sp>
        <p:nvSpPr>
          <p:cNvPr id="20" name="TextBox 19">
            <a:extLst>
              <a:ext uri="{FF2B5EF4-FFF2-40B4-BE49-F238E27FC236}">
                <a16:creationId xmlns:a16="http://schemas.microsoft.com/office/drawing/2014/main" id="{6A7051B5-7E98-6DBD-9348-EBECE992B57F}"/>
              </a:ext>
            </a:extLst>
          </p:cNvPr>
          <p:cNvSpPr txBox="1"/>
          <p:nvPr/>
        </p:nvSpPr>
        <p:spPr>
          <a:xfrm>
            <a:off x="5552957" y="6383065"/>
            <a:ext cx="1521560" cy="369332"/>
          </a:xfrm>
          <a:prstGeom prst="rect">
            <a:avLst/>
          </a:prstGeom>
          <a:noFill/>
        </p:spPr>
        <p:txBody>
          <a:bodyPr wrap="square" rtlCol="0">
            <a:spAutoFit/>
          </a:bodyPr>
          <a:lstStyle/>
          <a:p>
            <a:r>
              <a:rPr lang="en-US" dirty="0"/>
              <a:t>215-539-1906</a:t>
            </a:r>
          </a:p>
        </p:txBody>
      </p:sp>
      <p:pic>
        <p:nvPicPr>
          <p:cNvPr id="22" name="Picture 21" descr="Text, logo&#10;&#10;Description automatically generated">
            <a:extLst>
              <a:ext uri="{FF2B5EF4-FFF2-40B4-BE49-F238E27FC236}">
                <a16:creationId xmlns:a16="http://schemas.microsoft.com/office/drawing/2014/main" id="{AE65AD32-8D0A-7CE3-CAB3-C3B4F1B0C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pic>
        <p:nvPicPr>
          <p:cNvPr id="24" name="Picture 23" descr="Qr code&#10;&#10;Description automatically generated">
            <a:extLst>
              <a:ext uri="{FF2B5EF4-FFF2-40B4-BE49-F238E27FC236}">
                <a16:creationId xmlns:a16="http://schemas.microsoft.com/office/drawing/2014/main" id="{02C60411-C1CF-96CA-70E9-9C9C095144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144" y="5811972"/>
            <a:ext cx="1006882" cy="1006882"/>
          </a:xfrm>
          <a:prstGeom prst="rect">
            <a:avLst/>
          </a:prstGeom>
        </p:spPr>
      </p:pic>
      <p:sp>
        <p:nvSpPr>
          <p:cNvPr id="25" name="Flowchart: Connector 24">
            <a:extLst>
              <a:ext uri="{FF2B5EF4-FFF2-40B4-BE49-F238E27FC236}">
                <a16:creationId xmlns:a16="http://schemas.microsoft.com/office/drawing/2014/main" id="{C652469A-337B-88F3-E94C-CC91B1E7CB7A}"/>
              </a:ext>
            </a:extLst>
          </p:cNvPr>
          <p:cNvSpPr/>
          <p:nvPr/>
        </p:nvSpPr>
        <p:spPr>
          <a:xfrm>
            <a:off x="3097164" y="6460746"/>
            <a:ext cx="172662" cy="17534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339980CD-8CB1-537F-153D-3D296CCC5D0E}"/>
              </a:ext>
            </a:extLst>
          </p:cNvPr>
          <p:cNvSpPr/>
          <p:nvPr/>
        </p:nvSpPr>
        <p:spPr>
          <a:xfrm>
            <a:off x="5339261" y="6479920"/>
            <a:ext cx="172662" cy="17534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003AC5-D1E3-38F8-60FF-EF9941E6B4D7}"/>
              </a:ext>
            </a:extLst>
          </p:cNvPr>
          <p:cNvSpPr txBox="1"/>
          <p:nvPr/>
        </p:nvSpPr>
        <p:spPr>
          <a:xfrm>
            <a:off x="9470835" y="6479920"/>
            <a:ext cx="1962233" cy="338554"/>
          </a:xfrm>
          <a:prstGeom prst="rect">
            <a:avLst/>
          </a:prstGeom>
          <a:noFill/>
        </p:spPr>
        <p:txBody>
          <a:bodyPr wrap="square" rtlCol="0">
            <a:spAutoFit/>
          </a:bodyPr>
          <a:lstStyle/>
          <a:p>
            <a:r>
              <a:rPr lang="en-US" sz="1600" b="1" dirty="0"/>
              <a:t>Visit our home page!</a:t>
            </a:r>
          </a:p>
        </p:txBody>
      </p:sp>
    </p:spTree>
    <p:extLst>
      <p:ext uri="{BB962C8B-B14F-4D97-AF65-F5344CB8AC3E}">
        <p14:creationId xmlns:p14="http://schemas.microsoft.com/office/powerpoint/2010/main" val="4134500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2830-4749-3826-48E5-89BC75FC5487}"/>
              </a:ext>
            </a:extLst>
          </p:cNvPr>
          <p:cNvSpPr>
            <a:spLocks noGrp="1"/>
          </p:cNvSpPr>
          <p:nvPr>
            <p:ph type="title"/>
          </p:nvPr>
        </p:nvSpPr>
        <p:spPr/>
        <p:txBody>
          <a:bodyPr/>
          <a:lstStyle/>
          <a:p>
            <a:endParaRPr lang="en-US" dirty="0"/>
          </a:p>
        </p:txBody>
      </p:sp>
      <p:pic>
        <p:nvPicPr>
          <p:cNvPr id="5" name="Content Placeholder 4" descr="Table&#10;&#10;Description automatically generated">
            <a:extLst>
              <a:ext uri="{FF2B5EF4-FFF2-40B4-BE49-F238E27FC236}">
                <a16:creationId xmlns:a16="http://schemas.microsoft.com/office/drawing/2014/main" id="{210770F5-6869-0BAB-831F-FEA33E51C8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04666"/>
            <a:ext cx="12191999" cy="5553334"/>
          </a:xfrm>
        </p:spPr>
      </p:pic>
      <p:pic>
        <p:nvPicPr>
          <p:cNvPr id="6" name="Picture 5">
            <a:extLst>
              <a:ext uri="{FF2B5EF4-FFF2-40B4-BE49-F238E27FC236}">
                <a16:creationId xmlns:a16="http://schemas.microsoft.com/office/drawing/2014/main" id="{1D53499B-0C46-00C0-C2CF-071B5908A97A}"/>
              </a:ext>
            </a:extLst>
          </p:cNvPr>
          <p:cNvPicPr>
            <a:picLocks noChangeAspect="1"/>
          </p:cNvPicPr>
          <p:nvPr/>
        </p:nvPicPr>
        <p:blipFill>
          <a:blip r:embed="rId3"/>
          <a:stretch>
            <a:fillRect/>
          </a:stretch>
        </p:blipFill>
        <p:spPr>
          <a:xfrm>
            <a:off x="0" y="0"/>
            <a:ext cx="12192000" cy="1310640"/>
          </a:xfrm>
          <a:prstGeom prst="rect">
            <a:avLst/>
          </a:prstGeom>
        </p:spPr>
      </p:pic>
      <p:pic>
        <p:nvPicPr>
          <p:cNvPr id="8" name="Picture 7" descr="Text, logo&#10;&#10;Description automatically generated">
            <a:extLst>
              <a:ext uri="{FF2B5EF4-FFF2-40B4-BE49-F238E27FC236}">
                <a16:creationId xmlns:a16="http://schemas.microsoft.com/office/drawing/2014/main" id="{C5EB3ED4-CBB2-162B-B28E-777D61D4C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528" y="54180"/>
            <a:ext cx="5770943" cy="1202280"/>
          </a:xfrm>
          <a:prstGeom prst="rect">
            <a:avLst/>
          </a:prstGeom>
        </p:spPr>
      </p:pic>
    </p:spTree>
    <p:extLst>
      <p:ext uri="{BB962C8B-B14F-4D97-AF65-F5344CB8AC3E}">
        <p14:creationId xmlns:p14="http://schemas.microsoft.com/office/powerpoint/2010/main" val="4030950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80DE81-1615-7BA3-B8F6-9A02948D7FA7}"/>
              </a:ext>
            </a:extLst>
          </p:cNvPr>
          <p:cNvSpPr/>
          <p:nvPr/>
        </p:nvSpPr>
        <p:spPr>
          <a:xfrm>
            <a:off x="0" y="6182210"/>
            <a:ext cx="12192000" cy="77077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D992A4-1414-479A-83C4-87A20151CF32}"/>
              </a:ext>
            </a:extLst>
          </p:cNvPr>
          <p:cNvSpPr txBox="1"/>
          <p:nvPr/>
        </p:nvSpPr>
        <p:spPr>
          <a:xfrm>
            <a:off x="1037626" y="2381901"/>
            <a:ext cx="9976368" cy="1754326"/>
          </a:xfrm>
          <a:prstGeom prst="rect">
            <a:avLst/>
          </a:prstGeom>
          <a:noFill/>
        </p:spPr>
        <p:txBody>
          <a:bodyPr wrap="square" lIns="91440" tIns="45720" rIns="91440" bIns="45720" rtlCol="0" anchor="t">
            <a:spAutoFit/>
          </a:bodyPr>
          <a:lstStyle/>
          <a:p>
            <a:pPr algn="ctr"/>
            <a:r>
              <a:rPr lang="en-US" sz="5400" b="1" dirty="0">
                <a:latin typeface="Glacial indifference"/>
              </a:rPr>
              <a:t>II. CSA Chapter 11 </a:t>
            </a:r>
          </a:p>
          <a:p>
            <a:pPr algn="ctr"/>
            <a:r>
              <a:rPr lang="en-US" sz="5400" b="1" dirty="0">
                <a:latin typeface="Glacial indifference"/>
              </a:rPr>
              <a:t>Settlement Values</a:t>
            </a:r>
            <a:endParaRPr lang="en-US" sz="5400" dirty="0">
              <a:cs typeface="Calibri"/>
            </a:endParaRPr>
          </a:p>
        </p:txBody>
      </p:sp>
      <p:pic>
        <p:nvPicPr>
          <p:cNvPr id="2" name="Picture 3" descr="A picture containing shape&#10;&#10;Description automatically generated">
            <a:extLst>
              <a:ext uri="{FF2B5EF4-FFF2-40B4-BE49-F238E27FC236}">
                <a16:creationId xmlns:a16="http://schemas.microsoft.com/office/drawing/2014/main" id="{5B3E8B81-2F9D-4451-8BE7-8C371D032A18}"/>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5" name="TextBox 12">
            <a:extLst>
              <a:ext uri="{FF2B5EF4-FFF2-40B4-BE49-F238E27FC236}">
                <a16:creationId xmlns:a16="http://schemas.microsoft.com/office/drawing/2014/main" id="{CAB52F9B-1E0D-4F22-9C55-5FC21ED34009}"/>
              </a:ext>
            </a:extLst>
          </p:cNvPr>
          <p:cNvSpPr txBox="1"/>
          <p:nvPr/>
        </p:nvSpPr>
        <p:spPr>
          <a:xfrm>
            <a:off x="147925" y="6434738"/>
            <a:ext cx="3130242" cy="265714"/>
          </a:xfrm>
          <a:prstGeom prst="rect">
            <a:avLst/>
          </a:prstGeom>
        </p:spPr>
        <p:txBody>
          <a:bodyPr wrap="square" lIns="0" tIns="0" rIns="0" bIns="0" rtlCol="0" anchor="t">
            <a:spAutoFit/>
          </a:bodyPr>
          <a:lstStyle/>
          <a:p>
            <a:pPr algn="ctr">
              <a:lnSpc>
                <a:spcPts val="2240"/>
              </a:lnSpc>
            </a:pPr>
            <a:r>
              <a:rPr lang="en-US" sz="1600" dirty="0">
                <a:solidFill>
                  <a:schemeClr val="bg1"/>
                </a:solidFill>
                <a:latin typeface="Cormorant Garamond Medium"/>
              </a:rPr>
              <a:t>CHILD USA Copyright © 2023</a:t>
            </a:r>
          </a:p>
        </p:txBody>
      </p:sp>
      <p:sp>
        <p:nvSpPr>
          <p:cNvPr id="9" name="TextBox 8">
            <a:extLst>
              <a:ext uri="{FF2B5EF4-FFF2-40B4-BE49-F238E27FC236}">
                <a16:creationId xmlns:a16="http://schemas.microsoft.com/office/drawing/2014/main" id="{DE4DCBEC-1B5B-9E52-D42D-12EFB988A503}"/>
              </a:ext>
            </a:extLst>
          </p:cNvPr>
          <p:cNvSpPr txBox="1"/>
          <p:nvPr/>
        </p:nvSpPr>
        <p:spPr>
          <a:xfrm>
            <a:off x="9176782" y="6319322"/>
            <a:ext cx="2317166" cy="381130"/>
          </a:xfrm>
          <a:prstGeom prst="rect">
            <a:avLst/>
          </a:prstGeom>
        </p:spPr>
        <p:txBody>
          <a:bodyPr wrap="square" lIns="0" tIns="0" rIns="0" bIns="0" rtlCol="0" anchor="t">
            <a:spAutoFit/>
          </a:bodyPr>
          <a:lstStyle/>
          <a:p>
            <a:pPr algn="ctr">
              <a:lnSpc>
                <a:spcPts val="3360"/>
              </a:lnSpc>
            </a:pPr>
            <a:r>
              <a:rPr lang="en-US" sz="1600" dirty="0">
                <a:solidFill>
                  <a:schemeClr val="bg1"/>
                </a:solidFill>
                <a:latin typeface="Cormorant Garamond Medium"/>
              </a:rPr>
              <a:t>www.childusa.org</a:t>
            </a:r>
          </a:p>
        </p:txBody>
      </p:sp>
      <p:sp>
        <p:nvSpPr>
          <p:cNvPr id="10" name="Slide Number Placeholder 1">
            <a:extLst>
              <a:ext uri="{FF2B5EF4-FFF2-40B4-BE49-F238E27FC236}">
                <a16:creationId xmlns:a16="http://schemas.microsoft.com/office/drawing/2014/main" id="{A6AE0313-D503-491E-2D4F-9C7800E37CB6}"/>
              </a:ext>
            </a:extLst>
          </p:cNvPr>
          <p:cNvSpPr>
            <a:spLocks noGrp="1"/>
          </p:cNvSpPr>
          <p:nvPr>
            <p:ph type="sldNum" sz="quarter" idx="12"/>
          </p:nvPr>
        </p:nvSpPr>
        <p:spPr>
          <a:xfrm>
            <a:off x="11418110" y="6428061"/>
            <a:ext cx="625965" cy="365125"/>
          </a:xfrm>
        </p:spPr>
        <p:txBody>
          <a:bodyPr/>
          <a:lstStyle/>
          <a:p>
            <a:fld id="{8CE2D9CD-0BB7-1646-8596-C0166CCCEECD}" type="slidenum">
              <a:rPr lang="en-US" sz="1400" smtClean="0">
                <a:solidFill>
                  <a:schemeClr val="bg1"/>
                </a:solidFill>
              </a:rPr>
              <a:t>11</a:t>
            </a:fld>
            <a:endParaRPr lang="en-US" sz="1400" dirty="0">
              <a:solidFill>
                <a:schemeClr val="bg1"/>
              </a:solidFill>
            </a:endParaRPr>
          </a:p>
        </p:txBody>
      </p:sp>
      <p:pic>
        <p:nvPicPr>
          <p:cNvPr id="4" name="Picture 3" descr="Text, logo&#10;&#10;Description automatically generated">
            <a:extLst>
              <a:ext uri="{FF2B5EF4-FFF2-40B4-BE49-F238E27FC236}">
                <a16:creationId xmlns:a16="http://schemas.microsoft.com/office/drawing/2014/main" id="{87669A8F-8E26-8750-3FFA-47AEEF411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15" name="TextBox 14">
            <a:extLst>
              <a:ext uri="{FF2B5EF4-FFF2-40B4-BE49-F238E27FC236}">
                <a16:creationId xmlns:a16="http://schemas.microsoft.com/office/drawing/2014/main" id="{B1C4E8BB-97A3-2452-C1A5-EB94EC5A5681}"/>
              </a:ext>
            </a:extLst>
          </p:cNvPr>
          <p:cNvSpPr txBox="1"/>
          <p:nvPr/>
        </p:nvSpPr>
        <p:spPr>
          <a:xfrm>
            <a:off x="3410419" y="6269757"/>
            <a:ext cx="2508462" cy="480260"/>
          </a:xfrm>
          <a:prstGeom prst="rect">
            <a:avLst/>
          </a:prstGeom>
          <a:noFill/>
        </p:spPr>
        <p:txBody>
          <a:bodyPr wrap="square">
            <a:spAutoFit/>
          </a:bodyPr>
          <a:lstStyle/>
          <a:p>
            <a:pPr algn="ctr">
              <a:lnSpc>
                <a:spcPts val="3360"/>
              </a:lnSpc>
            </a:pPr>
            <a:r>
              <a:rPr lang="en-US" sz="1800" dirty="0">
                <a:solidFill>
                  <a:schemeClr val="bg1"/>
                </a:solidFill>
                <a:latin typeface="Cormorant Garamond Medium"/>
              </a:rPr>
              <a:t>215-539-1906</a:t>
            </a:r>
          </a:p>
        </p:txBody>
      </p:sp>
      <p:sp>
        <p:nvSpPr>
          <p:cNvPr id="13" name="TextBox 12">
            <a:extLst>
              <a:ext uri="{FF2B5EF4-FFF2-40B4-BE49-F238E27FC236}">
                <a16:creationId xmlns:a16="http://schemas.microsoft.com/office/drawing/2014/main" id="{0444034C-867D-5A9F-E49D-724D4E72245D}"/>
              </a:ext>
            </a:extLst>
          </p:cNvPr>
          <p:cNvSpPr txBox="1"/>
          <p:nvPr/>
        </p:nvSpPr>
        <p:spPr>
          <a:xfrm>
            <a:off x="6025810" y="6269757"/>
            <a:ext cx="3189659" cy="480260"/>
          </a:xfrm>
          <a:prstGeom prst="rect">
            <a:avLst/>
          </a:prstGeom>
          <a:noFill/>
        </p:spPr>
        <p:txBody>
          <a:bodyPr wrap="square">
            <a:spAutoFit/>
          </a:bodyPr>
          <a:lstStyle/>
          <a:p>
            <a:pPr algn="ctr">
              <a:lnSpc>
                <a:spcPts val="3360"/>
              </a:lnSpc>
            </a:pPr>
            <a:r>
              <a:rPr lang="en-US" sz="1800" dirty="0">
                <a:solidFill>
                  <a:schemeClr val="bg1"/>
                </a:solidFill>
                <a:latin typeface="Cormorant Garamond Medium"/>
              </a:rPr>
              <a:t>info@childusa.org</a:t>
            </a:r>
          </a:p>
        </p:txBody>
      </p:sp>
    </p:spTree>
    <p:extLst>
      <p:ext uri="{BB962C8B-B14F-4D97-AF65-F5344CB8AC3E}">
        <p14:creationId xmlns:p14="http://schemas.microsoft.com/office/powerpoint/2010/main" val="1479462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able&#10;&#10;Description automatically generated">
            <a:extLst>
              <a:ext uri="{FF2B5EF4-FFF2-40B4-BE49-F238E27FC236}">
                <a16:creationId xmlns:a16="http://schemas.microsoft.com/office/drawing/2014/main" id="{852A265B-7305-642F-0D09-9E4E360F3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626" y="1610774"/>
            <a:ext cx="8876681" cy="5000033"/>
          </a:xfrm>
          <a:prstGeom prst="rect">
            <a:avLst/>
          </a:prstGeom>
          <a:ln>
            <a:noFill/>
          </a:ln>
        </p:spPr>
      </p:pic>
      <p:sp>
        <p:nvSpPr>
          <p:cNvPr id="9" name="TextBox 8">
            <a:extLst>
              <a:ext uri="{FF2B5EF4-FFF2-40B4-BE49-F238E27FC236}">
                <a16:creationId xmlns:a16="http://schemas.microsoft.com/office/drawing/2014/main" id="{DE4DCBEC-1B5B-9E52-D42D-12EFB988A503}"/>
              </a:ext>
            </a:extLst>
          </p:cNvPr>
          <p:cNvSpPr txBox="1"/>
          <p:nvPr/>
        </p:nvSpPr>
        <p:spPr>
          <a:xfrm>
            <a:off x="9772349" y="6379191"/>
            <a:ext cx="2317166"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sp>
        <p:nvSpPr>
          <p:cNvPr id="10" name="Slide Number Placeholder 1">
            <a:extLst>
              <a:ext uri="{FF2B5EF4-FFF2-40B4-BE49-F238E27FC236}">
                <a16:creationId xmlns:a16="http://schemas.microsoft.com/office/drawing/2014/main" id="{A6AE0313-D503-491E-2D4F-9C7800E37CB6}"/>
              </a:ext>
            </a:extLst>
          </p:cNvPr>
          <p:cNvSpPr>
            <a:spLocks noGrp="1"/>
          </p:cNvSpPr>
          <p:nvPr>
            <p:ph type="sldNum" sz="quarter" idx="12"/>
          </p:nvPr>
        </p:nvSpPr>
        <p:spPr>
          <a:xfrm>
            <a:off x="9346315" y="6370540"/>
            <a:ext cx="2743200" cy="365125"/>
          </a:xfrm>
        </p:spPr>
        <p:txBody>
          <a:bodyPr/>
          <a:lstStyle/>
          <a:p>
            <a:fld id="{8CE2D9CD-0BB7-1646-8596-C0166CCCEECD}" type="slidenum">
              <a:rPr lang="en-US" smtClean="0"/>
              <a:t>12</a:t>
            </a:fld>
            <a:endParaRPr lang="en-US" dirty="0"/>
          </a:p>
        </p:txBody>
      </p:sp>
      <p:sp>
        <p:nvSpPr>
          <p:cNvPr id="15" name="Google Shape;145;p19">
            <a:extLst>
              <a:ext uri="{FF2B5EF4-FFF2-40B4-BE49-F238E27FC236}">
                <a16:creationId xmlns:a16="http://schemas.microsoft.com/office/drawing/2014/main" id="{084E363C-8413-63FF-1DB4-C5FE198DD793}"/>
              </a:ext>
            </a:extLst>
          </p:cNvPr>
          <p:cNvSpPr txBox="1">
            <a:spLocks/>
          </p:cNvSpPr>
          <p:nvPr/>
        </p:nvSpPr>
        <p:spPr>
          <a:xfrm>
            <a:off x="1652571" y="1498958"/>
            <a:ext cx="8743994" cy="460294"/>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t>Sample of CSA Settlement Values in Chapter 11</a:t>
            </a:r>
          </a:p>
        </p:txBody>
      </p:sp>
      <p:sp>
        <p:nvSpPr>
          <p:cNvPr id="2" name="TextBox 12">
            <a:extLst>
              <a:ext uri="{FF2B5EF4-FFF2-40B4-BE49-F238E27FC236}">
                <a16:creationId xmlns:a16="http://schemas.microsoft.com/office/drawing/2014/main" id="{04E52684-8143-F9F7-5C32-3490F8DF6E8D}"/>
              </a:ext>
            </a:extLst>
          </p:cNvPr>
          <p:cNvSpPr txBox="1"/>
          <p:nvPr/>
        </p:nvSpPr>
        <p:spPr>
          <a:xfrm>
            <a:off x="150122" y="5905694"/>
            <a:ext cx="994383" cy="829971"/>
          </a:xfrm>
          <a:prstGeom prst="rect">
            <a:avLst/>
          </a:prstGeom>
        </p:spPr>
        <p:txBody>
          <a:bodyPr wrap="square" lIns="0" tIns="0" rIns="0" bIns="0" rtlCol="0" anchor="t">
            <a:spAutoFit/>
          </a:bodyPr>
          <a:lstStyle/>
          <a:p>
            <a:pPr>
              <a:lnSpc>
                <a:spcPts val="2240"/>
              </a:lnSpc>
            </a:pPr>
            <a:r>
              <a:rPr lang="en-US" sz="1600" dirty="0">
                <a:solidFill>
                  <a:srgbClr val="2A2A2A"/>
                </a:solidFill>
                <a:latin typeface="Cormorant Garamond Medium"/>
              </a:rPr>
              <a:t>CHILD USA Copyright © 2023</a:t>
            </a:r>
          </a:p>
        </p:txBody>
      </p:sp>
      <p:sp>
        <p:nvSpPr>
          <p:cNvPr id="3" name="Oval 2">
            <a:extLst>
              <a:ext uri="{FF2B5EF4-FFF2-40B4-BE49-F238E27FC236}">
                <a16:creationId xmlns:a16="http://schemas.microsoft.com/office/drawing/2014/main" id="{A35134A0-C1E1-14E2-CF72-42F33E33B4D2}"/>
              </a:ext>
            </a:extLst>
          </p:cNvPr>
          <p:cNvSpPr/>
          <p:nvPr/>
        </p:nvSpPr>
        <p:spPr>
          <a:xfrm>
            <a:off x="8606453" y="5859592"/>
            <a:ext cx="1105786" cy="381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4347C98-C0C6-5727-36D7-303EA9CA4E77}"/>
              </a:ext>
            </a:extLst>
          </p:cNvPr>
          <p:cNvSpPr/>
          <p:nvPr/>
        </p:nvSpPr>
        <p:spPr>
          <a:xfrm>
            <a:off x="8606453" y="4773393"/>
            <a:ext cx="1105786" cy="38113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85E9830-5582-7509-6A0F-9D24869968E7}"/>
              </a:ext>
            </a:extLst>
          </p:cNvPr>
          <p:cNvSpPr/>
          <p:nvPr/>
        </p:nvSpPr>
        <p:spPr>
          <a:xfrm>
            <a:off x="8606453" y="3153148"/>
            <a:ext cx="1105786" cy="381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A picture containing shape&#10;&#10;Description automatically generated">
            <a:extLst>
              <a:ext uri="{FF2B5EF4-FFF2-40B4-BE49-F238E27FC236}">
                <a16:creationId xmlns:a16="http://schemas.microsoft.com/office/drawing/2014/main" id="{40E8F62D-7CC9-0434-43D0-B062EC04ABF8}"/>
              </a:ext>
            </a:extLst>
          </p:cNvPr>
          <p:cNvPicPr>
            <a:picLocks noChangeAspect="1"/>
          </p:cNvPicPr>
          <p:nvPr/>
        </p:nvPicPr>
        <p:blipFill rotWithShape="1">
          <a:blip r:embed="rId3"/>
          <a:srcRect l="42627" t="4241" r="47531" b="4070"/>
          <a:stretch/>
        </p:blipFill>
        <p:spPr>
          <a:xfrm rot="5400000">
            <a:off x="5441711" y="-5441711"/>
            <a:ext cx="1308579" cy="12192003"/>
          </a:xfrm>
          <a:prstGeom prst="rect">
            <a:avLst/>
          </a:prstGeom>
        </p:spPr>
      </p:pic>
      <p:sp>
        <p:nvSpPr>
          <p:cNvPr id="8" name="Google Shape;145;p19">
            <a:extLst>
              <a:ext uri="{FF2B5EF4-FFF2-40B4-BE49-F238E27FC236}">
                <a16:creationId xmlns:a16="http://schemas.microsoft.com/office/drawing/2014/main" id="{C635DF82-B15D-EEAF-3730-DD306ADAAC0F}"/>
              </a:ext>
            </a:extLst>
          </p:cNvPr>
          <p:cNvSpPr txBox="1">
            <a:spLocks/>
          </p:cNvSpPr>
          <p:nvPr/>
        </p:nvSpPr>
        <p:spPr>
          <a:xfrm>
            <a:off x="9159346" y="5154523"/>
            <a:ext cx="889243" cy="565345"/>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t>*</a:t>
            </a:r>
          </a:p>
        </p:txBody>
      </p:sp>
      <p:sp>
        <p:nvSpPr>
          <p:cNvPr id="11" name="Google Shape;145;p19">
            <a:extLst>
              <a:ext uri="{FF2B5EF4-FFF2-40B4-BE49-F238E27FC236}">
                <a16:creationId xmlns:a16="http://schemas.microsoft.com/office/drawing/2014/main" id="{3D5E46EE-922C-0980-D95E-DC80F1BBD158}"/>
              </a:ext>
            </a:extLst>
          </p:cNvPr>
          <p:cNvSpPr txBox="1">
            <a:spLocks/>
          </p:cNvSpPr>
          <p:nvPr/>
        </p:nvSpPr>
        <p:spPr>
          <a:xfrm>
            <a:off x="1440436" y="6287083"/>
            <a:ext cx="8956129" cy="565345"/>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1" dirty="0"/>
              <a:t>*In a previous settlement with Michigan State University, the average was $1.4 million</a:t>
            </a:r>
          </a:p>
          <a:p>
            <a:r>
              <a:rPr lang="en-US" sz="1600" b="1" dirty="0"/>
              <a:t>The Chapter 11 filing by the Diocese of San Diego was dismissed. Settlement average was $1,375,690.</a:t>
            </a:r>
          </a:p>
        </p:txBody>
      </p:sp>
      <p:pic>
        <p:nvPicPr>
          <p:cNvPr id="12" name="Picture 11" descr="Text, logo&#10;&#10;Description automatically generated">
            <a:extLst>
              <a:ext uri="{FF2B5EF4-FFF2-40B4-BE49-F238E27FC236}">
                <a16:creationId xmlns:a16="http://schemas.microsoft.com/office/drawing/2014/main" id="{67B1AEBB-E54E-9A55-6A8E-A86569FFE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cxnSp>
        <p:nvCxnSpPr>
          <p:cNvPr id="16" name="Straight Connector 15">
            <a:extLst>
              <a:ext uri="{FF2B5EF4-FFF2-40B4-BE49-F238E27FC236}">
                <a16:creationId xmlns:a16="http://schemas.microsoft.com/office/drawing/2014/main" id="{F53D1097-27A3-471B-9341-4531203A6BAC}"/>
              </a:ext>
            </a:extLst>
          </p:cNvPr>
          <p:cNvCxnSpPr>
            <a:cxnSpLocks/>
          </p:cNvCxnSpPr>
          <p:nvPr/>
        </p:nvCxnSpPr>
        <p:spPr>
          <a:xfrm flipV="1">
            <a:off x="1861693" y="4901785"/>
            <a:ext cx="8325745" cy="49095"/>
          </a:xfrm>
          <a:prstGeom prst="line">
            <a:avLst/>
          </a:prstGeom>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7641608D-9F44-8B40-CA49-626E439FF8F9}"/>
              </a:ext>
            </a:extLst>
          </p:cNvPr>
          <p:cNvSpPr txBox="1"/>
          <p:nvPr/>
        </p:nvSpPr>
        <p:spPr>
          <a:xfrm>
            <a:off x="10243598" y="4698694"/>
            <a:ext cx="1374668" cy="400110"/>
          </a:xfrm>
          <a:prstGeom prst="rect">
            <a:avLst/>
          </a:prstGeom>
          <a:noFill/>
        </p:spPr>
        <p:txBody>
          <a:bodyPr wrap="square" rtlCol="0">
            <a:spAutoFit/>
          </a:bodyPr>
          <a:lstStyle/>
          <a:p>
            <a:r>
              <a:rPr lang="en-US" sz="2000" b="1" dirty="0"/>
              <a:t>dismissed</a:t>
            </a:r>
          </a:p>
        </p:txBody>
      </p:sp>
    </p:spTree>
    <p:extLst>
      <p:ext uri="{BB962C8B-B14F-4D97-AF65-F5344CB8AC3E}">
        <p14:creationId xmlns:p14="http://schemas.microsoft.com/office/powerpoint/2010/main" val="4253482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shape&#10;&#10;Description automatically generated">
            <a:extLst>
              <a:ext uri="{FF2B5EF4-FFF2-40B4-BE49-F238E27FC236}">
                <a16:creationId xmlns:a16="http://schemas.microsoft.com/office/drawing/2014/main" id="{D7CFD39A-101D-8442-4D2D-A590F43FE75B}"/>
              </a:ext>
            </a:extLst>
          </p:cNvPr>
          <p:cNvPicPr>
            <a:picLocks noChangeAspect="1"/>
          </p:cNvPicPr>
          <p:nvPr/>
        </p:nvPicPr>
        <p:blipFill rotWithShape="1">
          <a:blip r:embed="rId2"/>
          <a:srcRect l="42627" t="4241" r="47531" b="4070"/>
          <a:stretch/>
        </p:blipFill>
        <p:spPr>
          <a:xfrm rot="5400000">
            <a:off x="5441712" y="-5441712"/>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861B3A85-2852-1CCA-6307-EDBB705D6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4" name="Flowchart: Process 3">
            <a:extLst>
              <a:ext uri="{FF2B5EF4-FFF2-40B4-BE49-F238E27FC236}">
                <a16:creationId xmlns:a16="http://schemas.microsoft.com/office/drawing/2014/main" id="{5F0350EC-E5B9-4C59-5514-ED524E9E35B8}"/>
              </a:ext>
            </a:extLst>
          </p:cNvPr>
          <p:cNvSpPr/>
          <p:nvPr/>
        </p:nvSpPr>
        <p:spPr>
          <a:xfrm>
            <a:off x="0" y="6127262"/>
            <a:ext cx="12192000" cy="730738"/>
          </a:xfrm>
          <a:prstGeom prst="flowChartProcess">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CBE04-F29B-F51C-5AB4-00109F833D54}"/>
              </a:ext>
            </a:extLst>
          </p:cNvPr>
          <p:cNvSpPr txBox="1"/>
          <p:nvPr/>
        </p:nvSpPr>
        <p:spPr>
          <a:xfrm>
            <a:off x="0" y="6310209"/>
            <a:ext cx="3336946"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CHILD USA Copyright © 2023</a:t>
            </a:r>
          </a:p>
        </p:txBody>
      </p:sp>
      <p:sp>
        <p:nvSpPr>
          <p:cNvPr id="10" name="TextBox 9">
            <a:extLst>
              <a:ext uri="{FF2B5EF4-FFF2-40B4-BE49-F238E27FC236}">
                <a16:creationId xmlns:a16="http://schemas.microsoft.com/office/drawing/2014/main" id="{2F7C0C9A-E409-0105-0208-46A15B606F6B}"/>
              </a:ext>
            </a:extLst>
          </p:cNvPr>
          <p:cNvSpPr txBox="1"/>
          <p:nvPr/>
        </p:nvSpPr>
        <p:spPr>
          <a:xfrm>
            <a:off x="5691989" y="6310209"/>
            <a:ext cx="3050557"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info@childusa.org</a:t>
            </a:r>
          </a:p>
        </p:txBody>
      </p:sp>
      <p:sp>
        <p:nvSpPr>
          <p:cNvPr id="12" name="TextBox 11">
            <a:extLst>
              <a:ext uri="{FF2B5EF4-FFF2-40B4-BE49-F238E27FC236}">
                <a16:creationId xmlns:a16="http://schemas.microsoft.com/office/drawing/2014/main" id="{EDE8F988-EEB0-4070-9C7B-5FDA0BCE0759}"/>
              </a:ext>
            </a:extLst>
          </p:cNvPr>
          <p:cNvSpPr txBox="1"/>
          <p:nvPr/>
        </p:nvSpPr>
        <p:spPr>
          <a:xfrm>
            <a:off x="3708232" y="6320574"/>
            <a:ext cx="1767942"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215-539-1906</a:t>
            </a:r>
          </a:p>
        </p:txBody>
      </p:sp>
      <p:sp>
        <p:nvSpPr>
          <p:cNvPr id="14" name="TextBox 13">
            <a:extLst>
              <a:ext uri="{FF2B5EF4-FFF2-40B4-BE49-F238E27FC236}">
                <a16:creationId xmlns:a16="http://schemas.microsoft.com/office/drawing/2014/main" id="{D2567D7B-9D21-56BE-1D5B-D15E456D5FE4}"/>
              </a:ext>
            </a:extLst>
          </p:cNvPr>
          <p:cNvSpPr txBox="1"/>
          <p:nvPr/>
        </p:nvSpPr>
        <p:spPr>
          <a:xfrm>
            <a:off x="8742546" y="6280193"/>
            <a:ext cx="2287534"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www.childusa.org</a:t>
            </a:r>
          </a:p>
        </p:txBody>
      </p:sp>
      <p:sp>
        <p:nvSpPr>
          <p:cNvPr id="16" name="TextBox 15">
            <a:extLst>
              <a:ext uri="{FF2B5EF4-FFF2-40B4-BE49-F238E27FC236}">
                <a16:creationId xmlns:a16="http://schemas.microsoft.com/office/drawing/2014/main" id="{9D57EB6C-7BC1-5987-6F26-0F084C5D4579}"/>
              </a:ext>
            </a:extLst>
          </p:cNvPr>
          <p:cNvSpPr txBox="1"/>
          <p:nvPr/>
        </p:nvSpPr>
        <p:spPr>
          <a:xfrm>
            <a:off x="11637633" y="6462614"/>
            <a:ext cx="441859"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9</a:t>
            </a:r>
          </a:p>
        </p:txBody>
      </p:sp>
      <p:sp>
        <p:nvSpPr>
          <p:cNvPr id="17" name="TextBox 16">
            <a:extLst>
              <a:ext uri="{FF2B5EF4-FFF2-40B4-BE49-F238E27FC236}">
                <a16:creationId xmlns:a16="http://schemas.microsoft.com/office/drawing/2014/main" id="{E28E5EBC-091C-5F21-456C-AE5C847257B9}"/>
              </a:ext>
            </a:extLst>
          </p:cNvPr>
          <p:cNvSpPr txBox="1"/>
          <p:nvPr/>
        </p:nvSpPr>
        <p:spPr>
          <a:xfrm>
            <a:off x="2024158" y="2497724"/>
            <a:ext cx="7696712" cy="1754326"/>
          </a:xfrm>
          <a:prstGeom prst="rect">
            <a:avLst/>
          </a:prstGeom>
          <a:noFill/>
        </p:spPr>
        <p:txBody>
          <a:bodyPr wrap="square" rtlCol="0">
            <a:spAutoFit/>
          </a:bodyPr>
          <a:lstStyle/>
          <a:p>
            <a:pPr algn="ctr"/>
            <a:r>
              <a:rPr lang="en-US" sz="5400" b="1" dirty="0"/>
              <a:t>III. Victims’ Voices About Chapter 11 Filings</a:t>
            </a:r>
          </a:p>
        </p:txBody>
      </p:sp>
    </p:spTree>
    <p:extLst>
      <p:ext uri="{BB962C8B-B14F-4D97-AF65-F5344CB8AC3E}">
        <p14:creationId xmlns:p14="http://schemas.microsoft.com/office/powerpoint/2010/main" val="2030195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2" y="-5441712"/>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090865" y="6351917"/>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www.childusa.org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0" y="6521570"/>
            <a:ext cx="3130242" cy="272510"/>
          </a:xfrm>
          <a:prstGeom prst="rect">
            <a:avLst/>
          </a:prstGeom>
        </p:spPr>
        <p:txBody>
          <a:bodyPr wrap="square" lIns="0" tIns="0" rIns="0" bIns="0" rtlCol="0" anchor="t">
            <a:spAutoFit/>
          </a:bodyPr>
          <a:lstStyle/>
          <a:p>
            <a:pPr algn="ctr">
              <a:lnSpc>
                <a:spcPts val="2240"/>
              </a:lnSpc>
            </a:pPr>
            <a:r>
              <a:rPr lang="en-US" dirty="0">
                <a:solidFill>
                  <a:srgbClr val="2A2A2A"/>
                </a:solidFill>
                <a:latin typeface="Cormorant Garamond Medium"/>
              </a:rPr>
              <a:t>CHILD USA Copyright © 2023</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75807" y="6420874"/>
            <a:ext cx="442101" cy="342346"/>
          </a:xfrm>
        </p:spPr>
        <p:txBody>
          <a:bodyPr/>
          <a:lstStyle/>
          <a:p>
            <a:fld id="{8CE2D9CD-0BB7-1646-8596-C0166CCCEECD}" type="slidenum">
              <a:rPr lang="en-US" sz="1600" smtClean="0"/>
              <a:t>14</a:t>
            </a:fld>
            <a:endParaRPr lang="en-US" sz="1600" dirty="0"/>
          </a:p>
        </p:txBody>
      </p:sp>
      <p:sp>
        <p:nvSpPr>
          <p:cNvPr id="7" name="Google Shape;242;p28">
            <a:extLst>
              <a:ext uri="{FF2B5EF4-FFF2-40B4-BE49-F238E27FC236}">
                <a16:creationId xmlns:a16="http://schemas.microsoft.com/office/drawing/2014/main" id="{7C2B01DD-B4AE-ED9C-AB69-51E70B61773D}"/>
              </a:ext>
            </a:extLst>
          </p:cNvPr>
          <p:cNvSpPr txBox="1">
            <a:spLocks/>
          </p:cNvSpPr>
          <p:nvPr/>
        </p:nvSpPr>
        <p:spPr>
          <a:xfrm>
            <a:off x="240450" y="1186315"/>
            <a:ext cx="12595874" cy="1143200"/>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US" sz="2800" dirty="0"/>
              <a:t>According to a survey conducted by CHILD USA, the following are the top 3 issues victims faced when institutions declare bankruptcy*</a:t>
            </a:r>
          </a:p>
        </p:txBody>
      </p:sp>
      <p:sp>
        <p:nvSpPr>
          <p:cNvPr id="13" name="Google Shape;247;p28">
            <a:extLst>
              <a:ext uri="{FF2B5EF4-FFF2-40B4-BE49-F238E27FC236}">
                <a16:creationId xmlns:a16="http://schemas.microsoft.com/office/drawing/2014/main" id="{F8E20583-F26D-E2E4-B9A0-2E49D8416528}"/>
              </a:ext>
            </a:extLst>
          </p:cNvPr>
          <p:cNvSpPr/>
          <p:nvPr/>
        </p:nvSpPr>
        <p:spPr>
          <a:xfrm>
            <a:off x="3641053" y="2451010"/>
            <a:ext cx="4855560" cy="810159"/>
          </a:xfrm>
          <a:prstGeom prst="homePlate">
            <a:avLst>
              <a:gd name="adj" fmla="val 0"/>
            </a:avLst>
          </a:prstGeom>
          <a:solidFill>
            <a:srgbClr val="FFC000"/>
          </a:solidFill>
          <a:ln>
            <a:noFill/>
          </a:ln>
        </p:spPr>
        <p:txBody>
          <a:bodyPr spcFirstLastPara="1" wrap="square" lIns="121900" tIns="121900" rIns="121900" bIns="121900" anchor="ctr" anchorCtr="0">
            <a:noAutofit/>
          </a:bodyPr>
          <a:lstStyle/>
          <a:p>
            <a:pPr algn="ctr">
              <a:buSzPts val="1100"/>
            </a:pPr>
            <a:r>
              <a:rPr lang="en" sz="2000" b="1" dirty="0">
                <a:latin typeface="Raleway"/>
                <a:ea typeface="Raleway"/>
                <a:cs typeface="Raleway"/>
                <a:sym typeface="Raleway"/>
              </a:rPr>
              <a:t>Emotional Hardship</a:t>
            </a:r>
            <a:endParaRPr sz="2000" b="1" dirty="0">
              <a:latin typeface="Raleway"/>
              <a:ea typeface="Raleway"/>
              <a:cs typeface="Raleway"/>
              <a:sym typeface="Raleway"/>
            </a:endParaRPr>
          </a:p>
        </p:txBody>
      </p:sp>
      <p:sp>
        <p:nvSpPr>
          <p:cNvPr id="15" name="Google Shape;245;p28">
            <a:extLst>
              <a:ext uri="{FF2B5EF4-FFF2-40B4-BE49-F238E27FC236}">
                <a16:creationId xmlns:a16="http://schemas.microsoft.com/office/drawing/2014/main" id="{029BC6AB-A1C9-2BC3-978C-071E99544BEB}"/>
              </a:ext>
            </a:extLst>
          </p:cNvPr>
          <p:cNvSpPr txBox="1"/>
          <p:nvPr/>
        </p:nvSpPr>
        <p:spPr>
          <a:xfrm>
            <a:off x="309651" y="5550149"/>
            <a:ext cx="11734424" cy="667002"/>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US" sz="1400" dirty="0">
                <a:solidFill>
                  <a:schemeClr val="dk1"/>
                </a:solidFill>
                <a:latin typeface="Lato"/>
                <a:ea typeface="Lato"/>
                <a:cs typeface="Lato"/>
                <a:sym typeface="Lato"/>
              </a:rPr>
              <a:t>*Based on a survey of 26 victims of sexual abuse who brought claims against Catholic church dioceses in the United States and were subsequently involved in Chapter 11 bankruptcy proceedings filed by the dioceses. </a:t>
            </a:r>
          </a:p>
        </p:txBody>
      </p:sp>
      <p:sp>
        <p:nvSpPr>
          <p:cNvPr id="16" name="Google Shape;247;p28">
            <a:extLst>
              <a:ext uri="{FF2B5EF4-FFF2-40B4-BE49-F238E27FC236}">
                <a16:creationId xmlns:a16="http://schemas.microsoft.com/office/drawing/2014/main" id="{8772BEA2-BA3B-62C9-129F-ACAC0082872D}"/>
              </a:ext>
            </a:extLst>
          </p:cNvPr>
          <p:cNvSpPr/>
          <p:nvPr/>
        </p:nvSpPr>
        <p:spPr>
          <a:xfrm>
            <a:off x="3642763" y="3430837"/>
            <a:ext cx="4855560" cy="810159"/>
          </a:xfrm>
          <a:prstGeom prst="homePlate">
            <a:avLst>
              <a:gd name="adj" fmla="val 0"/>
            </a:avLst>
          </a:prstGeom>
          <a:solidFill>
            <a:srgbClr val="DD2BE1"/>
          </a:solidFill>
          <a:ln>
            <a:noFill/>
          </a:ln>
        </p:spPr>
        <p:txBody>
          <a:bodyPr spcFirstLastPara="1" wrap="square" lIns="121900" tIns="121900" rIns="121900" bIns="121900" anchor="ctr" anchorCtr="0">
            <a:noAutofit/>
          </a:bodyPr>
          <a:lstStyle/>
          <a:p>
            <a:pPr algn="ctr">
              <a:buSzPts val="1100"/>
            </a:pPr>
            <a:r>
              <a:rPr lang="en" sz="2000" b="1" dirty="0">
                <a:latin typeface="Raleway"/>
                <a:ea typeface="Raleway"/>
                <a:cs typeface="Raleway"/>
                <a:sym typeface="Raleway"/>
              </a:rPr>
              <a:t>Lack of Accountability</a:t>
            </a:r>
            <a:endParaRPr sz="2000" b="1" dirty="0">
              <a:latin typeface="Raleway"/>
              <a:ea typeface="Raleway"/>
              <a:cs typeface="Raleway"/>
              <a:sym typeface="Raleway"/>
            </a:endParaRPr>
          </a:p>
        </p:txBody>
      </p:sp>
      <p:sp>
        <p:nvSpPr>
          <p:cNvPr id="17" name="Google Shape;247;p28">
            <a:extLst>
              <a:ext uri="{FF2B5EF4-FFF2-40B4-BE49-F238E27FC236}">
                <a16:creationId xmlns:a16="http://schemas.microsoft.com/office/drawing/2014/main" id="{63B95BED-E0F2-B49F-9187-8AC9DE3ADAF1}"/>
              </a:ext>
            </a:extLst>
          </p:cNvPr>
          <p:cNvSpPr/>
          <p:nvPr/>
        </p:nvSpPr>
        <p:spPr>
          <a:xfrm>
            <a:off x="3668220" y="4490492"/>
            <a:ext cx="4855560" cy="810159"/>
          </a:xfrm>
          <a:prstGeom prst="homePlate">
            <a:avLst>
              <a:gd name="adj" fmla="val 0"/>
            </a:avLst>
          </a:prstGeom>
          <a:solidFill>
            <a:srgbClr val="7030A0">
              <a:alpha val="39000"/>
            </a:srgbClr>
          </a:solidFill>
          <a:ln>
            <a:noFill/>
          </a:ln>
        </p:spPr>
        <p:txBody>
          <a:bodyPr spcFirstLastPara="1" wrap="square" lIns="121900" tIns="121900" rIns="121900" bIns="121900" anchor="ctr" anchorCtr="0">
            <a:noAutofit/>
          </a:bodyPr>
          <a:lstStyle/>
          <a:p>
            <a:pPr algn="ctr">
              <a:buSzPts val="1100"/>
            </a:pPr>
            <a:r>
              <a:rPr lang="en" sz="2000" b="1" dirty="0">
                <a:latin typeface="Raleway"/>
                <a:ea typeface="Raleway"/>
                <a:cs typeface="Raleway"/>
                <a:sym typeface="Raleway"/>
              </a:rPr>
              <a:t>Complicated Legal Process</a:t>
            </a:r>
            <a:endParaRPr sz="2000" b="1" dirty="0">
              <a:latin typeface="Raleway"/>
              <a:ea typeface="Raleway"/>
              <a:cs typeface="Raleway"/>
              <a:sym typeface="Raleway"/>
            </a:endParaRPr>
          </a:p>
        </p:txBody>
      </p:sp>
      <p:pic>
        <p:nvPicPr>
          <p:cNvPr id="6" name="Picture 5" descr="Text, logo&#10;&#10;Description automatically generated">
            <a:extLst>
              <a:ext uri="{FF2B5EF4-FFF2-40B4-BE49-F238E27FC236}">
                <a16:creationId xmlns:a16="http://schemas.microsoft.com/office/drawing/2014/main" id="{5A5089A2-DA61-B33B-D55A-3EF289A80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10" name="TextBox 9">
            <a:extLst>
              <a:ext uri="{FF2B5EF4-FFF2-40B4-BE49-F238E27FC236}">
                <a16:creationId xmlns:a16="http://schemas.microsoft.com/office/drawing/2014/main" id="{F1C6C953-0148-23F6-9EB9-ABA9C694C6DB}"/>
              </a:ext>
            </a:extLst>
          </p:cNvPr>
          <p:cNvSpPr txBox="1"/>
          <p:nvPr/>
        </p:nvSpPr>
        <p:spPr>
          <a:xfrm>
            <a:off x="3307258" y="6351917"/>
            <a:ext cx="3068721"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215-539-1906</a:t>
            </a:r>
          </a:p>
        </p:txBody>
      </p:sp>
      <p:sp>
        <p:nvSpPr>
          <p:cNvPr id="12" name="TextBox 11">
            <a:extLst>
              <a:ext uri="{FF2B5EF4-FFF2-40B4-BE49-F238E27FC236}">
                <a16:creationId xmlns:a16="http://schemas.microsoft.com/office/drawing/2014/main" id="{FDF343D7-91AB-3FA8-D73C-5526D2DF795F}"/>
              </a:ext>
            </a:extLst>
          </p:cNvPr>
          <p:cNvSpPr txBox="1"/>
          <p:nvPr/>
        </p:nvSpPr>
        <p:spPr>
          <a:xfrm>
            <a:off x="5820873" y="6313820"/>
            <a:ext cx="3410125"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info@childusa.org</a:t>
            </a:r>
          </a:p>
        </p:txBody>
      </p:sp>
    </p:spTree>
    <p:extLst>
      <p:ext uri="{BB962C8B-B14F-4D97-AF65-F5344CB8AC3E}">
        <p14:creationId xmlns:p14="http://schemas.microsoft.com/office/powerpoint/2010/main" val="94467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88B77327-DB70-B6CF-2CFE-A3F57BC1AA55}"/>
              </a:ext>
            </a:extLst>
          </p:cNvPr>
          <p:cNvSpPr/>
          <p:nvPr/>
        </p:nvSpPr>
        <p:spPr>
          <a:xfrm>
            <a:off x="0" y="6265788"/>
            <a:ext cx="12192000" cy="650513"/>
          </a:xfrm>
          <a:prstGeom prst="flowChartProcess">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301851" y="6339372"/>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www.childusa.org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159560" y="6454789"/>
            <a:ext cx="3130242" cy="272510"/>
          </a:xfrm>
          <a:prstGeom prst="rect">
            <a:avLst/>
          </a:prstGeom>
        </p:spPr>
        <p:txBody>
          <a:bodyPr wrap="square" lIns="0" tIns="0" rIns="0" bIns="0" rtlCol="0" anchor="t">
            <a:spAutoFit/>
          </a:bodyPr>
          <a:lstStyle/>
          <a:p>
            <a:pPr algn="ctr">
              <a:lnSpc>
                <a:spcPts val="2240"/>
              </a:lnSpc>
            </a:pPr>
            <a:r>
              <a:rPr lang="en-US" dirty="0">
                <a:solidFill>
                  <a:srgbClr val="2A2A2A"/>
                </a:solidFill>
                <a:latin typeface="Cormorant Garamond Medium"/>
              </a:rPr>
              <a:t>CHILD USA Copyright © 2023</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96955" y="6463680"/>
            <a:ext cx="417107" cy="365125"/>
          </a:xfrm>
        </p:spPr>
        <p:txBody>
          <a:bodyPr/>
          <a:lstStyle/>
          <a:p>
            <a:fld id="{8CE2D9CD-0BB7-1646-8596-C0166CCCEECD}" type="slidenum">
              <a:rPr lang="en-US" sz="1800" smtClean="0"/>
              <a:t>15</a:t>
            </a:fld>
            <a:endParaRPr lang="en-US" sz="1800" dirty="0"/>
          </a:p>
        </p:txBody>
      </p:sp>
      <p:sp>
        <p:nvSpPr>
          <p:cNvPr id="6" name="Google Shape;118;p16">
            <a:extLst>
              <a:ext uri="{FF2B5EF4-FFF2-40B4-BE49-F238E27FC236}">
                <a16:creationId xmlns:a16="http://schemas.microsoft.com/office/drawing/2014/main" id="{B89D3B70-CA1E-9DB0-6CAB-33E99AF3FE1F}"/>
              </a:ext>
            </a:extLst>
          </p:cNvPr>
          <p:cNvSpPr txBox="1">
            <a:spLocks/>
          </p:cNvSpPr>
          <p:nvPr/>
        </p:nvSpPr>
        <p:spPr>
          <a:xfrm>
            <a:off x="907704" y="1958534"/>
            <a:ext cx="10376253" cy="1093200"/>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4000" i="1" dirty="0"/>
              <a:t>“The settlement process was a means for the defendants to avoid true accountability and responsibility for their actions and does not force them to change in any real way.”</a:t>
            </a:r>
            <a:endParaRPr lang="en-US" sz="4000" i="1" kern="0" dirty="0"/>
          </a:p>
        </p:txBody>
      </p:sp>
      <p:sp>
        <p:nvSpPr>
          <p:cNvPr id="10" name="Google Shape;245;p28">
            <a:extLst>
              <a:ext uri="{FF2B5EF4-FFF2-40B4-BE49-F238E27FC236}">
                <a16:creationId xmlns:a16="http://schemas.microsoft.com/office/drawing/2014/main" id="{B2FB630A-9214-062F-8C01-A5CA08A93CC9}"/>
              </a:ext>
            </a:extLst>
          </p:cNvPr>
          <p:cNvSpPr txBox="1"/>
          <p:nvPr/>
        </p:nvSpPr>
        <p:spPr>
          <a:xfrm>
            <a:off x="767392" y="4651144"/>
            <a:ext cx="10804165" cy="9089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US" sz="1400" dirty="0">
                <a:solidFill>
                  <a:schemeClr val="dk1"/>
                </a:solidFill>
                <a:latin typeface="Lato"/>
                <a:ea typeface="Lato"/>
                <a:cs typeface="Lato"/>
                <a:sym typeface="Lato"/>
              </a:rPr>
              <a:t>Quote from a survey of 26 victims of sexual abuse who brought claims against Catholic church dioceses in the United States and were subsequently involved in Chapter 11 bankruptcy proceedings filed by the dioceses as part of the settlement process.</a:t>
            </a:r>
            <a:endParaRPr lang="en-US" sz="1050" dirty="0">
              <a:solidFill>
                <a:schemeClr val="dk1"/>
              </a:solidFill>
              <a:latin typeface="Lato"/>
              <a:ea typeface="Lato"/>
              <a:cs typeface="Lato"/>
              <a:sym typeface="Lato"/>
            </a:endParaRPr>
          </a:p>
        </p:txBody>
      </p:sp>
      <p:sp>
        <p:nvSpPr>
          <p:cNvPr id="11" name="TextBox 10">
            <a:extLst>
              <a:ext uri="{FF2B5EF4-FFF2-40B4-BE49-F238E27FC236}">
                <a16:creationId xmlns:a16="http://schemas.microsoft.com/office/drawing/2014/main" id="{A2F33A37-47E9-7636-9060-0D0115BBC7FC}"/>
              </a:ext>
            </a:extLst>
          </p:cNvPr>
          <p:cNvSpPr txBox="1"/>
          <p:nvPr/>
        </p:nvSpPr>
        <p:spPr>
          <a:xfrm>
            <a:off x="6095831" y="6293205"/>
            <a:ext cx="2317166"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info@childusa.org</a:t>
            </a:r>
          </a:p>
        </p:txBody>
      </p:sp>
      <p:sp>
        <p:nvSpPr>
          <p:cNvPr id="13" name="TextBox 12">
            <a:extLst>
              <a:ext uri="{FF2B5EF4-FFF2-40B4-BE49-F238E27FC236}">
                <a16:creationId xmlns:a16="http://schemas.microsoft.com/office/drawing/2014/main" id="{736A4740-065E-195E-D3C6-6458DE89B7A8}"/>
              </a:ext>
            </a:extLst>
          </p:cNvPr>
          <p:cNvSpPr txBox="1"/>
          <p:nvPr/>
        </p:nvSpPr>
        <p:spPr>
          <a:xfrm>
            <a:off x="3624914" y="6303900"/>
            <a:ext cx="2392979"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215-539-1906</a:t>
            </a:r>
          </a:p>
        </p:txBody>
      </p:sp>
      <p:pic>
        <p:nvPicPr>
          <p:cNvPr id="14" name="Picture 13" descr="Text, logo&#10;&#10;Description automatically generated">
            <a:extLst>
              <a:ext uri="{FF2B5EF4-FFF2-40B4-BE49-F238E27FC236}">
                <a16:creationId xmlns:a16="http://schemas.microsoft.com/office/drawing/2014/main" id="{EF07A42A-78E2-4E77-41FD-DAD1A2D1E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131374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000EE12E-3E98-81B1-9DEB-7A1E55A04336}"/>
              </a:ext>
            </a:extLst>
          </p:cNvPr>
          <p:cNvSpPr/>
          <p:nvPr/>
        </p:nvSpPr>
        <p:spPr>
          <a:xfrm>
            <a:off x="0" y="6118501"/>
            <a:ext cx="12192000" cy="739498"/>
          </a:xfrm>
          <a:prstGeom prst="flowChartProcess">
            <a:avLst/>
          </a:prstGeom>
          <a:solidFill>
            <a:srgbClr val="FCCD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n-US" dirty="0">
                <a:solidFill>
                  <a:srgbClr val="2A2A2A"/>
                </a:solidFill>
                <a:latin typeface="Cormorant Garamond Medium"/>
              </a:rPr>
              <a:t>info@ch</a:t>
            </a:r>
            <a:r>
              <a:rPr lang="en-US" sz="1800" dirty="0">
                <a:solidFill>
                  <a:srgbClr val="2A2A2A"/>
                </a:solidFill>
                <a:latin typeface="Cormorant Garamond Medium"/>
              </a:rPr>
              <a:t>ildusa.org</a:t>
            </a:r>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547349" y="6244173"/>
            <a:ext cx="1795217"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166336" y="6375116"/>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96955" y="6385032"/>
            <a:ext cx="398697" cy="365125"/>
          </a:xfrm>
        </p:spPr>
        <p:txBody>
          <a:bodyPr/>
          <a:lstStyle/>
          <a:p>
            <a:fld id="{8CE2D9CD-0BB7-1646-8596-C0166CCCEECD}" type="slidenum">
              <a:rPr lang="en-US" sz="1600" smtClean="0">
                <a:solidFill>
                  <a:schemeClr val="tx1"/>
                </a:solidFill>
              </a:rPr>
              <a:t>16</a:t>
            </a:fld>
            <a:endParaRPr lang="en-US" sz="1600" dirty="0">
              <a:solidFill>
                <a:schemeClr val="tx1"/>
              </a:solidFill>
            </a:endParaRPr>
          </a:p>
        </p:txBody>
      </p:sp>
      <p:sp>
        <p:nvSpPr>
          <p:cNvPr id="6" name="Google Shape;118;p16">
            <a:extLst>
              <a:ext uri="{FF2B5EF4-FFF2-40B4-BE49-F238E27FC236}">
                <a16:creationId xmlns:a16="http://schemas.microsoft.com/office/drawing/2014/main" id="{B89D3B70-CA1E-9DB0-6CAB-33E99AF3FE1F}"/>
              </a:ext>
            </a:extLst>
          </p:cNvPr>
          <p:cNvSpPr txBox="1">
            <a:spLocks/>
          </p:cNvSpPr>
          <p:nvPr/>
        </p:nvSpPr>
        <p:spPr>
          <a:xfrm>
            <a:off x="907705" y="2173326"/>
            <a:ext cx="10376253" cy="1093200"/>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4000" i="1" dirty="0"/>
              <a:t>“It is enraging that a tax-exempt institution can use a Federal process to avoid complete accountability while making it more difficult for victims to find justice and healing.”</a:t>
            </a:r>
            <a:endParaRPr lang="en-US" sz="4000" i="1" kern="0" dirty="0"/>
          </a:p>
        </p:txBody>
      </p:sp>
      <p:sp>
        <p:nvSpPr>
          <p:cNvPr id="10" name="Google Shape;245;p28">
            <a:extLst>
              <a:ext uri="{FF2B5EF4-FFF2-40B4-BE49-F238E27FC236}">
                <a16:creationId xmlns:a16="http://schemas.microsoft.com/office/drawing/2014/main" id="{B2FB630A-9214-062F-8C01-A5CA08A93CC9}"/>
              </a:ext>
            </a:extLst>
          </p:cNvPr>
          <p:cNvSpPr txBox="1"/>
          <p:nvPr/>
        </p:nvSpPr>
        <p:spPr>
          <a:xfrm>
            <a:off x="981372" y="4890482"/>
            <a:ext cx="10804165" cy="859805"/>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US" sz="1400" dirty="0">
                <a:solidFill>
                  <a:schemeClr val="dk1"/>
                </a:solidFill>
                <a:latin typeface="Lato"/>
                <a:ea typeface="Lato"/>
                <a:cs typeface="Lato"/>
                <a:sym typeface="Lato"/>
              </a:rPr>
              <a:t>Quote from a survey of 26 victims of sexual abuse who brought claims against Catholic church dioceses in the United States and were subsequently involved in Chapter 11 bankruptcy proceedings filed by the dioceses as part of the settlement process.</a:t>
            </a:r>
            <a:endParaRPr lang="en-US" sz="1050" dirty="0">
              <a:solidFill>
                <a:schemeClr val="dk1"/>
              </a:solidFill>
              <a:latin typeface="Lato"/>
              <a:ea typeface="Lato"/>
              <a:cs typeface="Lato"/>
              <a:sym typeface="Lato"/>
            </a:endParaRPr>
          </a:p>
        </p:txBody>
      </p:sp>
      <p:pic>
        <p:nvPicPr>
          <p:cNvPr id="7" name="Picture 6" descr="Text, logo&#10;&#10;Description automatically generated">
            <a:extLst>
              <a:ext uri="{FF2B5EF4-FFF2-40B4-BE49-F238E27FC236}">
                <a16:creationId xmlns:a16="http://schemas.microsoft.com/office/drawing/2014/main" id="{BB779165-CEE7-B840-D59D-D1E5A3949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2370673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a:extLst>
              <a:ext uri="{FF2B5EF4-FFF2-40B4-BE49-F238E27FC236}">
                <a16:creationId xmlns:a16="http://schemas.microsoft.com/office/drawing/2014/main" id="{5854E946-4E62-236C-74AD-B82DBC674271}"/>
              </a:ext>
            </a:extLst>
          </p:cNvPr>
          <p:cNvSpPr/>
          <p:nvPr/>
        </p:nvSpPr>
        <p:spPr>
          <a:xfrm>
            <a:off x="0" y="6051371"/>
            <a:ext cx="12192000" cy="775981"/>
          </a:xfrm>
          <a:prstGeom prst="flowChartProcess">
            <a:avLst/>
          </a:prstGeom>
          <a:solidFill>
            <a:srgbClr val="E6E1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40"/>
              </a:lnSpc>
            </a:pPr>
            <a:r>
              <a:rPr lang="en-US" dirty="0">
                <a:solidFill>
                  <a:srgbClr val="2A2A2A"/>
                </a:solidFill>
                <a:latin typeface="Cormorant Garamond Medium"/>
              </a:rPr>
              <a:t>	215-539-1906		info@childusa.org</a:t>
            </a:r>
          </a:p>
        </p:txBody>
      </p:sp>
      <p:sp>
        <p:nvSpPr>
          <p:cNvPr id="12" name="TextBox 11">
            <a:extLst>
              <a:ext uri="{FF2B5EF4-FFF2-40B4-BE49-F238E27FC236}">
                <a16:creationId xmlns:a16="http://schemas.microsoft.com/office/drawing/2014/main" id="{CBD992A4-1414-479A-83C4-87A20151CF32}"/>
              </a:ext>
            </a:extLst>
          </p:cNvPr>
          <p:cNvSpPr txBox="1"/>
          <p:nvPr/>
        </p:nvSpPr>
        <p:spPr>
          <a:xfrm>
            <a:off x="1480924" y="2483715"/>
            <a:ext cx="9230151" cy="2585323"/>
          </a:xfrm>
          <a:prstGeom prst="rect">
            <a:avLst/>
          </a:prstGeom>
          <a:noFill/>
        </p:spPr>
        <p:txBody>
          <a:bodyPr wrap="square" lIns="91440" tIns="45720" rIns="91440" bIns="45720" rtlCol="0" anchor="t">
            <a:spAutoFit/>
          </a:bodyPr>
          <a:lstStyle/>
          <a:p>
            <a:pPr algn="ctr"/>
            <a:r>
              <a:rPr lang="en-US" sz="5400" b="1" dirty="0">
                <a:latin typeface="Glacial indifference"/>
              </a:rPr>
              <a:t>IV.  CHILD USA’s Proposal to Amend Chapter 11 for Child Sex Abuse Cases</a:t>
            </a:r>
            <a:endParaRPr lang="en-US" sz="5400" dirty="0">
              <a:cs typeface="Calibri"/>
            </a:endParaRPr>
          </a:p>
        </p:txBody>
      </p:sp>
      <p:pic>
        <p:nvPicPr>
          <p:cNvPr id="2" name="Picture 3" descr="A picture containing shape&#10;&#10;Description automatically generated">
            <a:extLst>
              <a:ext uri="{FF2B5EF4-FFF2-40B4-BE49-F238E27FC236}">
                <a16:creationId xmlns:a16="http://schemas.microsoft.com/office/drawing/2014/main" id="{5B3E8B81-2F9D-4451-8BE7-8C371D032A18}"/>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9" name="TextBox 8">
            <a:extLst>
              <a:ext uri="{FF2B5EF4-FFF2-40B4-BE49-F238E27FC236}">
                <a16:creationId xmlns:a16="http://schemas.microsoft.com/office/drawing/2014/main" id="{DE4DCBEC-1B5B-9E52-D42D-12EFB988A503}"/>
              </a:ext>
            </a:extLst>
          </p:cNvPr>
          <p:cNvSpPr txBox="1"/>
          <p:nvPr/>
        </p:nvSpPr>
        <p:spPr>
          <a:xfrm>
            <a:off x="9559332" y="6229679"/>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www.childusa.org</a:t>
            </a:r>
          </a:p>
        </p:txBody>
      </p:sp>
      <p:sp>
        <p:nvSpPr>
          <p:cNvPr id="10" name="Slide Number Placeholder 1">
            <a:extLst>
              <a:ext uri="{FF2B5EF4-FFF2-40B4-BE49-F238E27FC236}">
                <a16:creationId xmlns:a16="http://schemas.microsoft.com/office/drawing/2014/main" id="{A6AE0313-D503-491E-2D4F-9C7800E37CB6}"/>
              </a:ext>
            </a:extLst>
          </p:cNvPr>
          <p:cNvSpPr>
            <a:spLocks noGrp="1"/>
          </p:cNvSpPr>
          <p:nvPr>
            <p:ph type="sldNum" sz="quarter" idx="12"/>
          </p:nvPr>
        </p:nvSpPr>
        <p:spPr>
          <a:xfrm>
            <a:off x="9346315" y="6252481"/>
            <a:ext cx="2743200" cy="365125"/>
          </a:xfrm>
        </p:spPr>
        <p:txBody>
          <a:bodyPr/>
          <a:lstStyle/>
          <a:p>
            <a:fld id="{8CE2D9CD-0BB7-1646-8596-C0166CCCEECD}" type="slidenum">
              <a:rPr lang="en-US" sz="1600" smtClean="0"/>
              <a:t>17</a:t>
            </a:fld>
            <a:endParaRPr lang="en-US" sz="1600" dirty="0"/>
          </a:p>
        </p:txBody>
      </p:sp>
      <p:sp>
        <p:nvSpPr>
          <p:cNvPr id="4" name="TextBox 12">
            <a:extLst>
              <a:ext uri="{FF2B5EF4-FFF2-40B4-BE49-F238E27FC236}">
                <a16:creationId xmlns:a16="http://schemas.microsoft.com/office/drawing/2014/main" id="{623E2D1B-A621-6737-AF75-9977D0C52FBA}"/>
              </a:ext>
            </a:extLst>
          </p:cNvPr>
          <p:cNvSpPr txBox="1"/>
          <p:nvPr/>
        </p:nvSpPr>
        <p:spPr>
          <a:xfrm>
            <a:off x="0" y="6287388"/>
            <a:ext cx="3130242" cy="272510"/>
          </a:xfrm>
          <a:prstGeom prst="rect">
            <a:avLst/>
          </a:prstGeom>
        </p:spPr>
        <p:txBody>
          <a:bodyPr wrap="square" lIns="0" tIns="0" rIns="0" bIns="0" rtlCol="0" anchor="t">
            <a:spAutoFit/>
          </a:bodyPr>
          <a:lstStyle/>
          <a:p>
            <a:pPr algn="ctr">
              <a:lnSpc>
                <a:spcPts val="2240"/>
              </a:lnSpc>
            </a:pPr>
            <a:r>
              <a:rPr lang="en-US" dirty="0">
                <a:solidFill>
                  <a:srgbClr val="2A2A2A"/>
                </a:solidFill>
                <a:latin typeface="Cormorant Garamond Medium"/>
              </a:rPr>
              <a:t>CHILD USA Copyright © 2023</a:t>
            </a:r>
          </a:p>
        </p:txBody>
      </p:sp>
      <p:pic>
        <p:nvPicPr>
          <p:cNvPr id="5" name="Picture 4" descr="Text, logo&#10;&#10;Description automatically generated">
            <a:extLst>
              <a:ext uri="{FF2B5EF4-FFF2-40B4-BE49-F238E27FC236}">
                <a16:creationId xmlns:a16="http://schemas.microsoft.com/office/drawing/2014/main" id="{242FCD01-8F65-779D-BC93-9031F218D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55120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a:extLst>
              <a:ext uri="{FF2B5EF4-FFF2-40B4-BE49-F238E27FC236}">
                <a16:creationId xmlns:a16="http://schemas.microsoft.com/office/drawing/2014/main" id="{E7214489-854D-8D99-27B4-CC8B6DEAC124}"/>
              </a:ext>
            </a:extLst>
          </p:cNvPr>
          <p:cNvSpPr/>
          <p:nvPr/>
        </p:nvSpPr>
        <p:spPr>
          <a:xfrm>
            <a:off x="0" y="6118503"/>
            <a:ext cx="12192000" cy="739498"/>
          </a:xfrm>
          <a:prstGeom prst="flowChart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D992A4-1414-479A-83C4-87A20151CF32}"/>
              </a:ext>
            </a:extLst>
          </p:cNvPr>
          <p:cNvSpPr txBox="1"/>
          <p:nvPr/>
        </p:nvSpPr>
        <p:spPr>
          <a:xfrm>
            <a:off x="283981" y="1774713"/>
            <a:ext cx="11163296" cy="830997"/>
          </a:xfrm>
          <a:prstGeom prst="rect">
            <a:avLst/>
          </a:prstGeom>
          <a:noFill/>
        </p:spPr>
        <p:txBody>
          <a:bodyPr wrap="square" lIns="91440" tIns="45720" rIns="91440" bIns="45720" rtlCol="0" anchor="t">
            <a:spAutoFit/>
          </a:bodyPr>
          <a:lstStyle/>
          <a:p>
            <a:pPr algn="ctr"/>
            <a:r>
              <a:rPr lang="en-US" sz="4800" b="1" dirty="0">
                <a:latin typeface="Glacial Indifference"/>
                <a:ea typeface="+mn-lt"/>
                <a:cs typeface="+mn-lt"/>
              </a:rPr>
              <a:t>Recommendation 1</a:t>
            </a:r>
            <a:endParaRPr lang="en-US" sz="4800" dirty="0">
              <a:latin typeface="Glacial Indifference"/>
              <a:ea typeface="+mn-lt"/>
              <a:cs typeface="+mn-lt"/>
            </a:endParaRPr>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6812945" y="6257490"/>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info@childusa.org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86088" y="6351997"/>
            <a:ext cx="3130242" cy="272510"/>
          </a:xfrm>
          <a:prstGeom prst="rect">
            <a:avLst/>
          </a:prstGeom>
        </p:spPr>
        <p:txBody>
          <a:bodyPr wrap="square" lIns="0" tIns="0" rIns="0" bIns="0" rtlCol="0" anchor="t">
            <a:spAutoFit/>
          </a:bodyPr>
          <a:lstStyle/>
          <a:p>
            <a:pPr algn="ctr">
              <a:lnSpc>
                <a:spcPts val="2240"/>
              </a:lnSpc>
            </a:pPr>
            <a:r>
              <a:rPr lang="en-US" dirty="0">
                <a:solidFill>
                  <a:srgbClr val="2A2A2A"/>
                </a:solidFill>
                <a:latin typeface="Cormorant Garamond Medium"/>
              </a:rPr>
              <a:t>CHILD USA Copyright © 2023</a:t>
            </a:r>
          </a:p>
        </p:txBody>
      </p:sp>
      <p:sp>
        <p:nvSpPr>
          <p:cNvPr id="6" name="TextBox 5">
            <a:extLst>
              <a:ext uri="{FF2B5EF4-FFF2-40B4-BE49-F238E27FC236}">
                <a16:creationId xmlns:a16="http://schemas.microsoft.com/office/drawing/2014/main" id="{908A7061-B97F-8D0B-B197-65412CD324A2}"/>
              </a:ext>
            </a:extLst>
          </p:cNvPr>
          <p:cNvSpPr txBox="1"/>
          <p:nvPr/>
        </p:nvSpPr>
        <p:spPr>
          <a:xfrm>
            <a:off x="910418" y="2605710"/>
            <a:ext cx="10536859" cy="2554545"/>
          </a:xfrm>
          <a:prstGeom prst="rect">
            <a:avLst/>
          </a:prstGeom>
          <a:noFill/>
        </p:spPr>
        <p:txBody>
          <a:bodyPr wrap="square" lIns="91440" tIns="45720" rIns="91440" bIns="45720" rtlCol="0" anchor="t">
            <a:spAutoFit/>
          </a:bodyPr>
          <a:lstStyle/>
          <a:p>
            <a:r>
              <a:rPr lang="en-US" sz="4000" dirty="0"/>
              <a:t>Require consent for non-debtor releases in Chapter 11 proceedings involving CSA through the Creditors’ Committee(s), and codify standards for courts to grant non-debtor releases </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49796" y="6435673"/>
            <a:ext cx="464469" cy="365125"/>
          </a:xfrm>
        </p:spPr>
        <p:txBody>
          <a:bodyPr/>
          <a:lstStyle/>
          <a:p>
            <a:fld id="{8CE2D9CD-0BB7-1646-8596-C0166CCCEECD}" type="slidenum">
              <a:rPr lang="en-US" sz="1800" smtClean="0">
                <a:solidFill>
                  <a:schemeClr val="tx1"/>
                </a:solidFill>
              </a:rPr>
              <a:t>18</a:t>
            </a:fld>
            <a:endParaRPr lang="en-US" sz="1800" dirty="0">
              <a:solidFill>
                <a:schemeClr val="tx1"/>
              </a:solidFill>
            </a:endParaRPr>
          </a:p>
        </p:txBody>
      </p:sp>
      <p:pic>
        <p:nvPicPr>
          <p:cNvPr id="7" name="Picture 6" descr="Text, logo&#10;&#10;Description automatically generated">
            <a:extLst>
              <a:ext uri="{FF2B5EF4-FFF2-40B4-BE49-F238E27FC236}">
                <a16:creationId xmlns:a16="http://schemas.microsoft.com/office/drawing/2014/main" id="{66EDAAC3-7266-F9A4-1922-7B633CB15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11" name="TextBox 10">
            <a:extLst>
              <a:ext uri="{FF2B5EF4-FFF2-40B4-BE49-F238E27FC236}">
                <a16:creationId xmlns:a16="http://schemas.microsoft.com/office/drawing/2014/main" id="{ED2F8E0B-B0ED-CC19-806D-9FA247EA3171}"/>
              </a:ext>
            </a:extLst>
          </p:cNvPr>
          <p:cNvSpPr txBox="1"/>
          <p:nvPr/>
        </p:nvSpPr>
        <p:spPr>
          <a:xfrm>
            <a:off x="4030430" y="6211324"/>
            <a:ext cx="1968415"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215-539-1906</a:t>
            </a:r>
          </a:p>
        </p:txBody>
      </p:sp>
      <p:sp>
        <p:nvSpPr>
          <p:cNvPr id="14" name="TextBox 13">
            <a:extLst>
              <a:ext uri="{FF2B5EF4-FFF2-40B4-BE49-F238E27FC236}">
                <a16:creationId xmlns:a16="http://schemas.microsoft.com/office/drawing/2014/main" id="{080EA249-A229-CCBD-2655-FCA35217B04D}"/>
              </a:ext>
            </a:extLst>
          </p:cNvPr>
          <p:cNvSpPr txBox="1"/>
          <p:nvPr/>
        </p:nvSpPr>
        <p:spPr>
          <a:xfrm>
            <a:off x="9332630" y="6195543"/>
            <a:ext cx="2317166"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www.childusa.org</a:t>
            </a:r>
          </a:p>
        </p:txBody>
      </p:sp>
    </p:spTree>
    <p:extLst>
      <p:ext uri="{BB962C8B-B14F-4D97-AF65-F5344CB8AC3E}">
        <p14:creationId xmlns:p14="http://schemas.microsoft.com/office/powerpoint/2010/main" val="2107507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BD992A4-1414-479A-83C4-87A20151CF32}"/>
              </a:ext>
            </a:extLst>
          </p:cNvPr>
          <p:cNvSpPr txBox="1"/>
          <p:nvPr/>
        </p:nvSpPr>
        <p:spPr>
          <a:xfrm>
            <a:off x="73924" y="1425108"/>
            <a:ext cx="11163296" cy="523220"/>
          </a:xfrm>
          <a:prstGeom prst="rect">
            <a:avLst/>
          </a:prstGeom>
          <a:noFill/>
        </p:spPr>
        <p:txBody>
          <a:bodyPr wrap="square" lIns="91440" tIns="45720" rIns="91440" bIns="45720" rtlCol="0" anchor="t">
            <a:spAutoFit/>
          </a:bodyPr>
          <a:lstStyle/>
          <a:p>
            <a:r>
              <a:rPr lang="en-US" sz="2800" b="1" dirty="0">
                <a:latin typeface="Glacial Indifference"/>
                <a:ea typeface="+mn-lt"/>
                <a:cs typeface="+mn-lt"/>
              </a:rPr>
              <a:t>Here’s Why:</a:t>
            </a:r>
            <a:endParaRPr lang="en-US" sz="2800" dirty="0">
              <a:latin typeface="Glacial Indifference"/>
              <a:ea typeface="+mn-lt"/>
              <a:cs typeface="+mn-lt"/>
            </a:endParaRPr>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pic>
        <p:nvPicPr>
          <p:cNvPr id="3" name="Picture 4" descr="Logo, company name&#10;&#10;Description automatically generated">
            <a:extLst>
              <a:ext uri="{FF2B5EF4-FFF2-40B4-BE49-F238E27FC236}">
                <a16:creationId xmlns:a16="http://schemas.microsoft.com/office/drawing/2014/main" id="{4BD94382-1149-4B41-A0CE-C42F54B34286}"/>
              </a:ext>
            </a:extLst>
          </p:cNvPr>
          <p:cNvPicPr>
            <a:picLocks noChangeAspect="1"/>
          </p:cNvPicPr>
          <p:nvPr/>
        </p:nvPicPr>
        <p:blipFill>
          <a:blip r:embed="rId3">
            <a:alphaModFix amt="74000"/>
          </a:blip>
          <a:srcRect t="31935" b="30612"/>
          <a:stretch>
            <a:fillRect/>
          </a:stretch>
        </p:blipFill>
        <p:spPr>
          <a:xfrm>
            <a:off x="3411542" y="107566"/>
            <a:ext cx="5368917" cy="1131069"/>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488741" y="6317673"/>
            <a:ext cx="2317166"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147925" y="6434738"/>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9346315" y="6434201"/>
            <a:ext cx="2743200" cy="365125"/>
          </a:xfrm>
        </p:spPr>
        <p:txBody>
          <a:bodyPr/>
          <a:lstStyle/>
          <a:p>
            <a:fld id="{8CE2D9CD-0BB7-1646-8596-C0166CCCEECD}" type="slidenum">
              <a:rPr lang="en-US" smtClean="0"/>
              <a:t>19</a:t>
            </a:fld>
            <a:endParaRPr lang="en-US"/>
          </a:p>
        </p:txBody>
      </p:sp>
      <p:sp>
        <p:nvSpPr>
          <p:cNvPr id="7" name="Google Shape;153;p20">
            <a:extLst>
              <a:ext uri="{FF2B5EF4-FFF2-40B4-BE49-F238E27FC236}">
                <a16:creationId xmlns:a16="http://schemas.microsoft.com/office/drawing/2014/main" id="{679A43E8-DB73-C146-F336-4F72106938B6}"/>
              </a:ext>
            </a:extLst>
          </p:cNvPr>
          <p:cNvSpPr txBox="1">
            <a:spLocks/>
          </p:cNvSpPr>
          <p:nvPr/>
        </p:nvSpPr>
        <p:spPr>
          <a:xfrm>
            <a:off x="619380" y="1811168"/>
            <a:ext cx="10953239" cy="2861398"/>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USA Gymnastics</a:t>
            </a:r>
          </a:p>
          <a:p>
            <a:pPr marL="342900" indent="-342900" algn="l">
              <a:buFont typeface="Wingdings" panose="05000000000000000000" pitchFamily="2" charset="2"/>
              <a:buChar char="Ø"/>
            </a:pPr>
            <a:r>
              <a:rPr lang="en-US" dirty="0"/>
              <a:t>Filed for bankruptcy in December 2018 facing lawsuits from approximately 300 victims of Larry Nassar</a:t>
            </a:r>
          </a:p>
          <a:p>
            <a:pPr marL="342900" indent="-342900" algn="l">
              <a:buFont typeface="Wingdings" panose="05000000000000000000" pitchFamily="2" charset="2"/>
              <a:buChar char="Ø"/>
            </a:pPr>
            <a:r>
              <a:rPr lang="en-US" dirty="0"/>
              <a:t>Proposed reorganization plans were structured to include a blanket liability release for numerous non-debtor organizations and individuals</a:t>
            </a:r>
          </a:p>
          <a:p>
            <a:pPr marL="342900" indent="-342900" algn="l">
              <a:buFont typeface="Wingdings" panose="05000000000000000000" pitchFamily="2" charset="2"/>
              <a:buChar char="Ø"/>
            </a:pPr>
            <a:r>
              <a:rPr lang="en-US" dirty="0"/>
              <a:t>After three years, a reorganization plan was approved consisting of a $380 million settlement, paid mostly by USAG insurers, and other nonmonetary commitments regarding athlete safety</a:t>
            </a:r>
          </a:p>
          <a:p>
            <a:pPr marL="342900" indent="-342900" algn="l">
              <a:buFont typeface="Wingdings" panose="05000000000000000000" pitchFamily="2" charset="2"/>
              <a:buChar char="Ø"/>
            </a:pPr>
            <a:r>
              <a:rPr lang="en-US" dirty="0"/>
              <a:t>The USOPC received the non-debtor release for all victims of Nassar while it contributed less than 10% of the total, approximately $34 million, to the settlement (as well as a $6 million loan to USAG)</a:t>
            </a:r>
          </a:p>
        </p:txBody>
      </p:sp>
    </p:spTree>
    <p:extLst>
      <p:ext uri="{BB962C8B-B14F-4D97-AF65-F5344CB8AC3E}">
        <p14:creationId xmlns:p14="http://schemas.microsoft.com/office/powerpoint/2010/main" val="1176308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915D95-5992-E039-78DB-3262A68A3367}"/>
              </a:ext>
            </a:extLst>
          </p:cNvPr>
          <p:cNvSpPr/>
          <p:nvPr/>
        </p:nvSpPr>
        <p:spPr>
          <a:xfrm>
            <a:off x="0" y="6149130"/>
            <a:ext cx="12192000" cy="70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ED05AC10-4E13-4BFD-911C-D6C39E0F6C4A}"/>
              </a:ext>
            </a:extLst>
          </p:cNvPr>
          <p:cNvSpPr txBox="1"/>
          <p:nvPr/>
        </p:nvSpPr>
        <p:spPr>
          <a:xfrm>
            <a:off x="216574" y="1084504"/>
            <a:ext cx="11758848" cy="4988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600" b="1" dirty="0"/>
              <a:t>Overview</a:t>
            </a:r>
            <a:endParaRPr lang="en-US" sz="3600" dirty="0">
              <a:cs typeface="Calibri"/>
            </a:endParaRPr>
          </a:p>
          <a:p>
            <a:pPr>
              <a:lnSpc>
                <a:spcPct val="150000"/>
              </a:lnSpc>
            </a:pPr>
            <a:r>
              <a:rPr lang="en-US" sz="3600" dirty="0">
                <a:latin typeface="Calibri"/>
                <a:cs typeface="Calibri"/>
              </a:rPr>
              <a:t>  I. The History of CSA Cases, SOLs, and  Chapter 11 Filings</a:t>
            </a:r>
          </a:p>
          <a:p>
            <a:pPr>
              <a:lnSpc>
                <a:spcPct val="150000"/>
              </a:lnSpc>
            </a:pPr>
            <a:r>
              <a:rPr lang="en-US" sz="3600" dirty="0">
                <a:latin typeface="Calibri"/>
                <a:cs typeface="Calibri"/>
              </a:rPr>
              <a:t> II. CSA Chapter 11 Settlement Values</a:t>
            </a:r>
          </a:p>
          <a:p>
            <a:pPr>
              <a:lnSpc>
                <a:spcPct val="150000"/>
              </a:lnSpc>
            </a:pPr>
            <a:r>
              <a:rPr lang="en-US" sz="3600" dirty="0">
                <a:latin typeface="Calibri"/>
                <a:cs typeface="Calibri"/>
              </a:rPr>
              <a:t>III. </a:t>
            </a:r>
            <a:r>
              <a:rPr lang="en-US" sz="3600" dirty="0">
                <a:latin typeface="Glacial indifference"/>
              </a:rPr>
              <a:t>Victims’ Voices About Chapter 11 Filings</a:t>
            </a:r>
            <a:endParaRPr lang="en-US" sz="3600" dirty="0">
              <a:latin typeface="Calibri"/>
              <a:cs typeface="Calibri"/>
            </a:endParaRPr>
          </a:p>
          <a:p>
            <a:pPr>
              <a:lnSpc>
                <a:spcPct val="150000"/>
              </a:lnSpc>
            </a:pPr>
            <a:r>
              <a:rPr lang="en-US" sz="3600" dirty="0">
                <a:latin typeface="Calibri"/>
                <a:cs typeface="Calibri"/>
              </a:rPr>
              <a:t>IV. </a:t>
            </a:r>
            <a:r>
              <a:rPr lang="en-US" sz="3600" dirty="0">
                <a:latin typeface="Glacial indifference"/>
                <a:cs typeface="Calibri"/>
              </a:rPr>
              <a:t>CHILD USA’s Proposal to Amend Chapter 11 for CSA </a:t>
            </a:r>
            <a:endParaRPr lang="en-US" sz="3600" dirty="0">
              <a:latin typeface="Glacial indifference"/>
            </a:endParaRPr>
          </a:p>
          <a:p>
            <a:pPr>
              <a:lnSpc>
                <a:spcPct val="150000"/>
              </a:lnSpc>
            </a:pPr>
            <a:r>
              <a:rPr lang="en-US" sz="3600" dirty="0">
                <a:latin typeface="Glacial indifference"/>
                <a:cs typeface="Calibri"/>
              </a:rPr>
              <a:t> </a:t>
            </a:r>
            <a:endParaRPr lang="en-US" sz="3600" dirty="0">
              <a:latin typeface="Calibri"/>
              <a:cs typeface="Calibri"/>
            </a:endParaRPr>
          </a:p>
        </p:txBody>
      </p:sp>
      <p:pic>
        <p:nvPicPr>
          <p:cNvPr id="4" name="Picture 3" descr="A picture containing shape&#10;&#10;Description automatically generated">
            <a:extLst>
              <a:ext uri="{FF2B5EF4-FFF2-40B4-BE49-F238E27FC236}">
                <a16:creationId xmlns:a16="http://schemas.microsoft.com/office/drawing/2014/main" id="{FB4CD6EF-4D55-4FB1-90F7-C0CB352974BF}"/>
              </a:ext>
            </a:extLst>
          </p:cNvPr>
          <p:cNvPicPr>
            <a:picLocks noChangeAspect="1"/>
          </p:cNvPicPr>
          <p:nvPr/>
        </p:nvPicPr>
        <p:blipFill rotWithShape="1">
          <a:blip r:embed="rId3"/>
          <a:srcRect l="42627" t="4241" r="47531" b="4070"/>
          <a:stretch/>
        </p:blipFill>
        <p:spPr>
          <a:xfrm rot="5400000">
            <a:off x="5441712" y="-5508865"/>
            <a:ext cx="1308579" cy="12192003"/>
          </a:xfrm>
          <a:prstGeom prst="rect">
            <a:avLst/>
          </a:prstGeom>
        </p:spPr>
      </p:pic>
      <p:sp>
        <p:nvSpPr>
          <p:cNvPr id="14" name="TextBox 12">
            <a:extLst>
              <a:ext uri="{FF2B5EF4-FFF2-40B4-BE49-F238E27FC236}">
                <a16:creationId xmlns:a16="http://schemas.microsoft.com/office/drawing/2014/main" id="{3FC8D602-35ED-498D-9ED0-B4D20FDA7F5A}"/>
              </a:ext>
            </a:extLst>
          </p:cNvPr>
          <p:cNvSpPr txBox="1"/>
          <p:nvPr/>
        </p:nvSpPr>
        <p:spPr>
          <a:xfrm>
            <a:off x="-246357" y="6351176"/>
            <a:ext cx="3130242" cy="265714"/>
          </a:xfrm>
          <a:prstGeom prst="rect">
            <a:avLst/>
          </a:prstGeom>
        </p:spPr>
        <p:txBody>
          <a:bodyPr wrap="square" lIns="0" tIns="0" rIns="0" bIns="0" rtlCol="0" anchor="t">
            <a:spAutoFit/>
          </a:bodyPr>
          <a:lstStyle/>
          <a:p>
            <a:pPr algn="ctr">
              <a:lnSpc>
                <a:spcPts val="2240"/>
              </a:lnSpc>
            </a:pPr>
            <a:r>
              <a:rPr lang="en-US" sz="1600" dirty="0">
                <a:solidFill>
                  <a:schemeClr val="bg1"/>
                </a:solidFill>
                <a:latin typeface="Cormorant Garamond Medium"/>
              </a:rPr>
              <a:t>CHILD USA Copyright © 2023</a:t>
            </a:r>
          </a:p>
        </p:txBody>
      </p:sp>
      <p:sp>
        <p:nvSpPr>
          <p:cNvPr id="2" name="Slide Number Placeholder 1">
            <a:extLst>
              <a:ext uri="{FF2B5EF4-FFF2-40B4-BE49-F238E27FC236}">
                <a16:creationId xmlns:a16="http://schemas.microsoft.com/office/drawing/2014/main" id="{241FABC2-7BC3-6464-1B17-6926F2B7EAF8}"/>
              </a:ext>
            </a:extLst>
          </p:cNvPr>
          <p:cNvSpPr>
            <a:spLocks noGrp="1"/>
          </p:cNvSpPr>
          <p:nvPr>
            <p:ph type="sldNum" sz="quarter" idx="12"/>
          </p:nvPr>
        </p:nvSpPr>
        <p:spPr>
          <a:xfrm>
            <a:off x="11725496" y="6351176"/>
            <a:ext cx="320606" cy="370440"/>
          </a:xfrm>
        </p:spPr>
        <p:txBody>
          <a:bodyPr/>
          <a:lstStyle/>
          <a:p>
            <a:fld id="{8CE2D9CD-0BB7-1646-8596-C0166CCCEECD}" type="slidenum">
              <a:rPr lang="en-US" sz="1400" smtClean="0">
                <a:solidFill>
                  <a:schemeClr val="bg1"/>
                </a:solidFill>
              </a:rPr>
              <a:t>2</a:t>
            </a:fld>
            <a:endParaRPr lang="en-US" sz="1400" dirty="0">
              <a:solidFill>
                <a:schemeClr val="bg1"/>
              </a:solidFill>
            </a:endParaRPr>
          </a:p>
        </p:txBody>
      </p:sp>
      <p:sp>
        <p:nvSpPr>
          <p:cNvPr id="7" name="TextBox 6">
            <a:extLst>
              <a:ext uri="{FF2B5EF4-FFF2-40B4-BE49-F238E27FC236}">
                <a16:creationId xmlns:a16="http://schemas.microsoft.com/office/drawing/2014/main" id="{5F7B9F54-75CA-06A4-EA35-A9C7EB3479F2}"/>
              </a:ext>
            </a:extLst>
          </p:cNvPr>
          <p:cNvSpPr txBox="1"/>
          <p:nvPr/>
        </p:nvSpPr>
        <p:spPr>
          <a:xfrm>
            <a:off x="9262432" y="6245874"/>
            <a:ext cx="2317166" cy="381130"/>
          </a:xfrm>
          <a:prstGeom prst="rect">
            <a:avLst/>
          </a:prstGeom>
        </p:spPr>
        <p:txBody>
          <a:bodyPr wrap="square" lIns="0" tIns="0" rIns="0" bIns="0" rtlCol="0" anchor="t">
            <a:spAutoFit/>
          </a:bodyPr>
          <a:lstStyle/>
          <a:p>
            <a:pPr algn="ctr">
              <a:lnSpc>
                <a:spcPts val="3360"/>
              </a:lnSpc>
            </a:pPr>
            <a:r>
              <a:rPr lang="en-US" sz="1600" dirty="0">
                <a:solidFill>
                  <a:schemeClr val="bg1"/>
                </a:solidFill>
                <a:latin typeface="Cormorant Garamond Medium"/>
              </a:rPr>
              <a:t>www.childusa.org</a:t>
            </a:r>
          </a:p>
        </p:txBody>
      </p:sp>
      <p:sp>
        <p:nvSpPr>
          <p:cNvPr id="10" name="TextBox 9">
            <a:extLst>
              <a:ext uri="{FF2B5EF4-FFF2-40B4-BE49-F238E27FC236}">
                <a16:creationId xmlns:a16="http://schemas.microsoft.com/office/drawing/2014/main" id="{5A59B5FC-A989-9B51-B4EA-E4A3A8CC0599}"/>
              </a:ext>
            </a:extLst>
          </p:cNvPr>
          <p:cNvSpPr txBox="1"/>
          <p:nvPr/>
        </p:nvSpPr>
        <p:spPr>
          <a:xfrm>
            <a:off x="7248088" y="6293468"/>
            <a:ext cx="1661020" cy="369332"/>
          </a:xfrm>
          <a:prstGeom prst="rect">
            <a:avLst/>
          </a:prstGeom>
          <a:noFill/>
        </p:spPr>
        <p:txBody>
          <a:bodyPr wrap="square" rtlCol="0">
            <a:spAutoFit/>
          </a:bodyPr>
          <a:lstStyle/>
          <a:p>
            <a:r>
              <a:rPr lang="en-US" dirty="0">
                <a:solidFill>
                  <a:schemeClr val="bg1"/>
                </a:solidFill>
              </a:rPr>
              <a:t>215-539-1906</a:t>
            </a:r>
          </a:p>
        </p:txBody>
      </p:sp>
      <p:sp>
        <p:nvSpPr>
          <p:cNvPr id="11" name="TextBox 10">
            <a:extLst>
              <a:ext uri="{FF2B5EF4-FFF2-40B4-BE49-F238E27FC236}">
                <a16:creationId xmlns:a16="http://schemas.microsoft.com/office/drawing/2014/main" id="{DFB2F46C-BAF3-B76D-5290-CA3C8A3698A0}"/>
              </a:ext>
            </a:extLst>
          </p:cNvPr>
          <p:cNvSpPr txBox="1"/>
          <p:nvPr/>
        </p:nvSpPr>
        <p:spPr>
          <a:xfrm>
            <a:off x="3934437" y="6351176"/>
            <a:ext cx="2161563" cy="369332"/>
          </a:xfrm>
          <a:prstGeom prst="rect">
            <a:avLst/>
          </a:prstGeom>
          <a:noFill/>
        </p:spPr>
        <p:txBody>
          <a:bodyPr wrap="square" rtlCol="0">
            <a:spAutoFit/>
          </a:bodyPr>
          <a:lstStyle/>
          <a:p>
            <a:r>
              <a:rPr lang="en-US" dirty="0">
                <a:solidFill>
                  <a:schemeClr val="bg1"/>
                </a:solidFill>
              </a:rPr>
              <a:t>info@childusa.org</a:t>
            </a:r>
          </a:p>
        </p:txBody>
      </p:sp>
      <p:pic>
        <p:nvPicPr>
          <p:cNvPr id="12" name="Picture 11" descr="Text, logo&#10;&#10;Description automatically generated">
            <a:extLst>
              <a:ext uri="{FF2B5EF4-FFF2-40B4-BE49-F238E27FC236}">
                <a16:creationId xmlns:a16="http://schemas.microsoft.com/office/drawing/2014/main" id="{F9F6BC42-30A5-7801-7AD3-070CB05BA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241790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Process 13">
            <a:extLst>
              <a:ext uri="{FF2B5EF4-FFF2-40B4-BE49-F238E27FC236}">
                <a16:creationId xmlns:a16="http://schemas.microsoft.com/office/drawing/2014/main" id="{869B72CF-C169-D451-62B9-D5F244D7CAF6}"/>
              </a:ext>
            </a:extLst>
          </p:cNvPr>
          <p:cNvSpPr/>
          <p:nvPr/>
        </p:nvSpPr>
        <p:spPr>
          <a:xfrm>
            <a:off x="0" y="6216693"/>
            <a:ext cx="12192000" cy="641307"/>
          </a:xfrm>
          <a:prstGeom prst="flowChartProcess">
            <a:avLst/>
          </a:prstGeom>
          <a:solidFill>
            <a:srgbClr val="EF5C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6358538" y="6302317"/>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info@childusa.org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190883" y="6401091"/>
            <a:ext cx="3130242" cy="272510"/>
          </a:xfrm>
          <a:prstGeom prst="rect">
            <a:avLst/>
          </a:prstGeom>
        </p:spPr>
        <p:txBody>
          <a:bodyPr wrap="square" lIns="0" tIns="0" rIns="0" bIns="0" rtlCol="0" anchor="t">
            <a:spAutoFit/>
          </a:bodyPr>
          <a:lstStyle/>
          <a:p>
            <a:pPr algn="ctr">
              <a:lnSpc>
                <a:spcPts val="2240"/>
              </a:lnSpc>
            </a:pPr>
            <a:r>
              <a:rPr lang="en-US" dirty="0">
                <a:solidFill>
                  <a:srgbClr val="2A2A2A"/>
                </a:solidFill>
                <a:latin typeface="Cormorant Garamond Medium"/>
              </a:rPr>
              <a:t>CHILD USA Copyright © 2023</a:t>
            </a:r>
          </a:p>
        </p:txBody>
      </p:sp>
      <p:sp>
        <p:nvSpPr>
          <p:cNvPr id="6" name="TextBox 5">
            <a:extLst>
              <a:ext uri="{FF2B5EF4-FFF2-40B4-BE49-F238E27FC236}">
                <a16:creationId xmlns:a16="http://schemas.microsoft.com/office/drawing/2014/main" id="{908A7061-B97F-8D0B-B197-65412CD324A2}"/>
              </a:ext>
            </a:extLst>
          </p:cNvPr>
          <p:cNvSpPr txBox="1"/>
          <p:nvPr/>
        </p:nvSpPr>
        <p:spPr>
          <a:xfrm>
            <a:off x="827570" y="3018648"/>
            <a:ext cx="10536859" cy="1938992"/>
          </a:xfrm>
          <a:prstGeom prst="rect">
            <a:avLst/>
          </a:prstGeom>
          <a:noFill/>
        </p:spPr>
        <p:txBody>
          <a:bodyPr wrap="square" lIns="91440" tIns="45720" rIns="91440" bIns="45720" rtlCol="0" anchor="t">
            <a:spAutoFit/>
          </a:bodyPr>
          <a:lstStyle/>
          <a:p>
            <a:r>
              <a:rPr lang="en-US" sz="4000" dirty="0">
                <a:ea typeface="+mn-lt"/>
                <a:cs typeface="+mn-lt"/>
              </a:rPr>
              <a:t>Exempt child sex abuse cases from the automatic stay provisions to expand the scope of discovery in Chapter 11 proceedings</a:t>
            </a:r>
            <a:endParaRPr lang="en-US" sz="4000" dirty="0"/>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96955" y="6401091"/>
            <a:ext cx="429381" cy="365125"/>
          </a:xfrm>
        </p:spPr>
        <p:txBody>
          <a:bodyPr/>
          <a:lstStyle/>
          <a:p>
            <a:fld id="{8CE2D9CD-0BB7-1646-8596-C0166CCCEECD}" type="slidenum">
              <a:rPr lang="en-US" sz="1600" smtClean="0">
                <a:solidFill>
                  <a:schemeClr val="tx1"/>
                </a:solidFill>
              </a:rPr>
              <a:t>20</a:t>
            </a:fld>
            <a:endParaRPr lang="en-US" sz="1600" dirty="0">
              <a:solidFill>
                <a:schemeClr val="tx1"/>
              </a:solidFill>
            </a:endParaRPr>
          </a:p>
        </p:txBody>
      </p:sp>
      <p:sp>
        <p:nvSpPr>
          <p:cNvPr id="7" name="TextBox 6">
            <a:extLst>
              <a:ext uri="{FF2B5EF4-FFF2-40B4-BE49-F238E27FC236}">
                <a16:creationId xmlns:a16="http://schemas.microsoft.com/office/drawing/2014/main" id="{E88766E0-58DD-6696-072B-AA5FCF23A83D}"/>
              </a:ext>
            </a:extLst>
          </p:cNvPr>
          <p:cNvSpPr txBox="1"/>
          <p:nvPr/>
        </p:nvSpPr>
        <p:spPr>
          <a:xfrm>
            <a:off x="283981" y="1751529"/>
            <a:ext cx="11163296" cy="830997"/>
          </a:xfrm>
          <a:prstGeom prst="rect">
            <a:avLst/>
          </a:prstGeom>
          <a:noFill/>
        </p:spPr>
        <p:txBody>
          <a:bodyPr wrap="square" lIns="91440" tIns="45720" rIns="91440" bIns="45720" rtlCol="0" anchor="t">
            <a:spAutoFit/>
          </a:bodyPr>
          <a:lstStyle/>
          <a:p>
            <a:pPr algn="ctr"/>
            <a:r>
              <a:rPr lang="en-US" sz="4800" b="1" dirty="0">
                <a:latin typeface="Glacial Indifference"/>
                <a:ea typeface="+mn-lt"/>
                <a:cs typeface="+mn-lt"/>
              </a:rPr>
              <a:t>Recommendation 2</a:t>
            </a:r>
            <a:endParaRPr lang="en-US" sz="4800" dirty="0">
              <a:latin typeface="Glacial Indifference"/>
              <a:ea typeface="+mn-lt"/>
              <a:cs typeface="+mn-lt"/>
            </a:endParaRPr>
          </a:p>
        </p:txBody>
      </p:sp>
      <p:pic>
        <p:nvPicPr>
          <p:cNvPr id="9" name="Picture 8" descr="Text, logo&#10;&#10;Description automatically generated">
            <a:extLst>
              <a:ext uri="{FF2B5EF4-FFF2-40B4-BE49-F238E27FC236}">
                <a16:creationId xmlns:a16="http://schemas.microsoft.com/office/drawing/2014/main" id="{C1F12F0C-B27D-69A3-8B2B-7C2ED5A15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11" name="TextBox 10">
            <a:extLst>
              <a:ext uri="{FF2B5EF4-FFF2-40B4-BE49-F238E27FC236}">
                <a16:creationId xmlns:a16="http://schemas.microsoft.com/office/drawing/2014/main" id="{C4D8278E-3A07-0114-DDDF-C1282C11BAEA}"/>
              </a:ext>
            </a:extLst>
          </p:cNvPr>
          <p:cNvSpPr txBox="1"/>
          <p:nvPr/>
        </p:nvSpPr>
        <p:spPr>
          <a:xfrm>
            <a:off x="9345518" y="6256151"/>
            <a:ext cx="2176668"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www.childusa.org</a:t>
            </a:r>
          </a:p>
        </p:txBody>
      </p:sp>
      <p:sp>
        <p:nvSpPr>
          <p:cNvPr id="13" name="TextBox 12">
            <a:extLst>
              <a:ext uri="{FF2B5EF4-FFF2-40B4-BE49-F238E27FC236}">
                <a16:creationId xmlns:a16="http://schemas.microsoft.com/office/drawing/2014/main" id="{6F157937-8238-21ED-6379-EBF5B80B56A3}"/>
              </a:ext>
            </a:extLst>
          </p:cNvPr>
          <p:cNvSpPr txBox="1"/>
          <p:nvPr/>
        </p:nvSpPr>
        <p:spPr>
          <a:xfrm>
            <a:off x="3733836" y="6371568"/>
            <a:ext cx="2413340" cy="364843"/>
          </a:xfrm>
          <a:prstGeom prst="rect">
            <a:avLst/>
          </a:prstGeom>
          <a:noFill/>
        </p:spPr>
        <p:txBody>
          <a:bodyPr wrap="square">
            <a:spAutoFit/>
          </a:bodyPr>
          <a:lstStyle/>
          <a:p>
            <a:pPr algn="ctr">
              <a:lnSpc>
                <a:spcPts val="2240"/>
              </a:lnSpc>
            </a:pPr>
            <a:r>
              <a:rPr lang="en-US" dirty="0">
                <a:solidFill>
                  <a:srgbClr val="2A2A2A"/>
                </a:solidFill>
                <a:latin typeface="Cormorant Garamond Medium"/>
              </a:rPr>
              <a:t>215-539-1906</a:t>
            </a:r>
          </a:p>
        </p:txBody>
      </p:sp>
    </p:spTree>
    <p:extLst>
      <p:ext uri="{BB962C8B-B14F-4D97-AF65-F5344CB8AC3E}">
        <p14:creationId xmlns:p14="http://schemas.microsoft.com/office/powerpoint/2010/main" val="3174947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BD992A4-1414-479A-83C4-87A20151CF32}"/>
              </a:ext>
            </a:extLst>
          </p:cNvPr>
          <p:cNvSpPr txBox="1"/>
          <p:nvPr/>
        </p:nvSpPr>
        <p:spPr>
          <a:xfrm>
            <a:off x="73924" y="1425108"/>
            <a:ext cx="11163296" cy="523220"/>
          </a:xfrm>
          <a:prstGeom prst="rect">
            <a:avLst/>
          </a:prstGeom>
          <a:noFill/>
        </p:spPr>
        <p:txBody>
          <a:bodyPr wrap="square" lIns="91440" tIns="45720" rIns="91440" bIns="45720" rtlCol="0" anchor="t">
            <a:spAutoFit/>
          </a:bodyPr>
          <a:lstStyle/>
          <a:p>
            <a:r>
              <a:rPr lang="en-US" sz="2800" b="1" dirty="0">
                <a:latin typeface="Glacial Indifference"/>
                <a:ea typeface="+mn-lt"/>
                <a:cs typeface="+mn-lt"/>
              </a:rPr>
              <a:t>Here’s Why:</a:t>
            </a:r>
            <a:endParaRPr lang="en-US" sz="2800" dirty="0">
              <a:latin typeface="Glacial Indifference"/>
              <a:ea typeface="+mn-lt"/>
              <a:cs typeface="+mn-lt"/>
            </a:endParaRPr>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pic>
        <p:nvPicPr>
          <p:cNvPr id="3" name="Picture 4" descr="Logo, company name&#10;&#10;Description automatically generated">
            <a:extLst>
              <a:ext uri="{FF2B5EF4-FFF2-40B4-BE49-F238E27FC236}">
                <a16:creationId xmlns:a16="http://schemas.microsoft.com/office/drawing/2014/main" id="{4BD94382-1149-4B41-A0CE-C42F54B34286}"/>
              </a:ext>
            </a:extLst>
          </p:cNvPr>
          <p:cNvPicPr>
            <a:picLocks noChangeAspect="1"/>
          </p:cNvPicPr>
          <p:nvPr/>
        </p:nvPicPr>
        <p:blipFill>
          <a:blip r:embed="rId3">
            <a:alphaModFix amt="74000"/>
          </a:blip>
          <a:srcRect t="31935" b="30612"/>
          <a:stretch>
            <a:fillRect/>
          </a:stretch>
        </p:blipFill>
        <p:spPr>
          <a:xfrm>
            <a:off x="3411542" y="107566"/>
            <a:ext cx="5368917" cy="1131069"/>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488741" y="6317673"/>
            <a:ext cx="2317166"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9346315" y="6434201"/>
            <a:ext cx="2743200" cy="365125"/>
          </a:xfrm>
        </p:spPr>
        <p:txBody>
          <a:bodyPr/>
          <a:lstStyle/>
          <a:p>
            <a:fld id="{8CE2D9CD-0BB7-1646-8596-C0166CCCEECD}" type="slidenum">
              <a:rPr lang="en-US" smtClean="0"/>
              <a:t>21</a:t>
            </a:fld>
            <a:endParaRPr lang="en-US"/>
          </a:p>
        </p:txBody>
      </p:sp>
      <p:sp>
        <p:nvSpPr>
          <p:cNvPr id="7" name="Google Shape;153;p20">
            <a:extLst>
              <a:ext uri="{FF2B5EF4-FFF2-40B4-BE49-F238E27FC236}">
                <a16:creationId xmlns:a16="http://schemas.microsoft.com/office/drawing/2014/main" id="{679A43E8-DB73-C146-F336-4F72106938B6}"/>
              </a:ext>
            </a:extLst>
          </p:cNvPr>
          <p:cNvSpPr txBox="1">
            <a:spLocks/>
          </p:cNvSpPr>
          <p:nvPr/>
        </p:nvSpPr>
        <p:spPr>
          <a:xfrm>
            <a:off x="619380" y="1811168"/>
            <a:ext cx="10953239" cy="2861398"/>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t>The Diocese of Harrisburg, Pennsylvania</a:t>
            </a:r>
          </a:p>
          <a:p>
            <a:pPr marL="342900" indent="-342900" algn="l">
              <a:buFont typeface="Wingdings" panose="05000000000000000000" pitchFamily="2" charset="2"/>
              <a:buChar char="Ø"/>
            </a:pPr>
            <a:r>
              <a:rPr lang="en-US" sz="2200" dirty="0"/>
              <a:t>The Diocese of Harrisburg filed for Chapter 11 protection in February 2020 following the 2018 Attorney General’s grand jury report that found church leaders throughout PA had covered up child sex crimes of more than 300 priests over 70 years resulting in thousands of victims</a:t>
            </a:r>
          </a:p>
          <a:p>
            <a:pPr marL="342900" indent="-342900" algn="l">
              <a:buFont typeface="Wingdings" panose="05000000000000000000" pitchFamily="2" charset="2"/>
              <a:buChar char="Ø"/>
            </a:pPr>
            <a:r>
              <a:rPr lang="en-US" sz="2200" dirty="0"/>
              <a:t>The filing froze all current lawsuits against the Diocese with an approximately 200 outstanding claims, just as the diocese was beginning to disclose an estimated 100,000 pages of internal documents related to clergy sexual abuse from 1970-2002 in pending civil litigation process</a:t>
            </a:r>
          </a:p>
          <a:p>
            <a:pPr marL="342900" indent="-342900" algn="l">
              <a:buFont typeface="Wingdings" panose="05000000000000000000" pitchFamily="2" charset="2"/>
              <a:buChar char="Ø"/>
            </a:pPr>
            <a:r>
              <a:rPr lang="en-US" sz="2200" dirty="0"/>
              <a:t>Victims were “incredibly frustrated” by the filing as they “wanted full transparency” and would “inevitably be denied the opportunity to confront witnesses that have the answers to the questions that have haunted them for many years”</a:t>
            </a:r>
          </a:p>
        </p:txBody>
      </p:sp>
      <p:sp>
        <p:nvSpPr>
          <p:cNvPr id="6" name="TextBox 12">
            <a:extLst>
              <a:ext uri="{FF2B5EF4-FFF2-40B4-BE49-F238E27FC236}">
                <a16:creationId xmlns:a16="http://schemas.microsoft.com/office/drawing/2014/main" id="{50482FAC-1C2A-1002-312C-F27C95BFECA3}"/>
              </a:ext>
            </a:extLst>
          </p:cNvPr>
          <p:cNvSpPr txBox="1"/>
          <p:nvPr/>
        </p:nvSpPr>
        <p:spPr>
          <a:xfrm>
            <a:off x="147925" y="6434738"/>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Tree>
    <p:extLst>
      <p:ext uri="{BB962C8B-B14F-4D97-AF65-F5344CB8AC3E}">
        <p14:creationId xmlns:p14="http://schemas.microsoft.com/office/powerpoint/2010/main" val="4069573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Process 13">
            <a:extLst>
              <a:ext uri="{FF2B5EF4-FFF2-40B4-BE49-F238E27FC236}">
                <a16:creationId xmlns:a16="http://schemas.microsoft.com/office/drawing/2014/main" id="{86712A67-9179-37AB-AF70-56801DDAE155}"/>
              </a:ext>
            </a:extLst>
          </p:cNvPr>
          <p:cNvSpPr/>
          <p:nvPr/>
        </p:nvSpPr>
        <p:spPr>
          <a:xfrm>
            <a:off x="0" y="6216693"/>
            <a:ext cx="12192000" cy="641307"/>
          </a:xfrm>
          <a:prstGeom prst="flowChartProcess">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6306834" y="6315823"/>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info@childusa.org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55231" y="6401091"/>
            <a:ext cx="3130242" cy="272510"/>
          </a:xfrm>
          <a:prstGeom prst="rect">
            <a:avLst/>
          </a:prstGeom>
        </p:spPr>
        <p:txBody>
          <a:bodyPr wrap="square" lIns="0" tIns="0" rIns="0" bIns="0" rtlCol="0" anchor="t">
            <a:spAutoFit/>
          </a:bodyPr>
          <a:lstStyle/>
          <a:p>
            <a:pPr algn="ctr">
              <a:lnSpc>
                <a:spcPts val="2240"/>
              </a:lnSpc>
            </a:pPr>
            <a:r>
              <a:rPr lang="en-US" dirty="0">
                <a:solidFill>
                  <a:srgbClr val="2A2A2A"/>
                </a:solidFill>
                <a:latin typeface="Cormorant Garamond Medium"/>
              </a:rPr>
              <a:t>CHILD USA Copyright © 2023</a:t>
            </a:r>
          </a:p>
        </p:txBody>
      </p:sp>
      <p:sp>
        <p:nvSpPr>
          <p:cNvPr id="6" name="TextBox 5">
            <a:extLst>
              <a:ext uri="{FF2B5EF4-FFF2-40B4-BE49-F238E27FC236}">
                <a16:creationId xmlns:a16="http://schemas.microsoft.com/office/drawing/2014/main" id="{908A7061-B97F-8D0B-B197-65412CD324A2}"/>
              </a:ext>
            </a:extLst>
          </p:cNvPr>
          <p:cNvSpPr txBox="1"/>
          <p:nvPr/>
        </p:nvSpPr>
        <p:spPr>
          <a:xfrm>
            <a:off x="827570" y="3018648"/>
            <a:ext cx="10536859" cy="1938992"/>
          </a:xfrm>
          <a:prstGeom prst="rect">
            <a:avLst/>
          </a:prstGeom>
          <a:noFill/>
        </p:spPr>
        <p:txBody>
          <a:bodyPr wrap="square" lIns="91440" tIns="45720" rIns="91440" bIns="45720" rtlCol="0" anchor="t">
            <a:spAutoFit/>
          </a:bodyPr>
          <a:lstStyle/>
          <a:p>
            <a:pPr marL="152396" indent="0">
              <a:buNone/>
            </a:pPr>
            <a:r>
              <a:rPr lang="en-US" sz="4000" dirty="0">
                <a:ea typeface="+mn-lt"/>
                <a:cs typeface="+mn-lt"/>
              </a:rPr>
              <a:t>Require an opportunity for public victim impact statements prior to the confirmation of a reorganization plan</a:t>
            </a:r>
            <a:endParaRPr lang="en-US" sz="4000" dirty="0"/>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39218" y="6491038"/>
            <a:ext cx="478475" cy="365125"/>
          </a:xfrm>
        </p:spPr>
        <p:txBody>
          <a:bodyPr/>
          <a:lstStyle/>
          <a:p>
            <a:fld id="{8CE2D9CD-0BB7-1646-8596-C0166CCCEECD}" type="slidenum">
              <a:rPr lang="en-US" sz="1400" smtClean="0">
                <a:solidFill>
                  <a:schemeClr val="tx1"/>
                </a:solidFill>
              </a:rPr>
              <a:t>22</a:t>
            </a:fld>
            <a:endParaRPr lang="en-US" sz="1400" dirty="0">
              <a:solidFill>
                <a:schemeClr val="tx1"/>
              </a:solidFill>
            </a:endParaRPr>
          </a:p>
        </p:txBody>
      </p:sp>
      <p:sp>
        <p:nvSpPr>
          <p:cNvPr id="7" name="TextBox 6">
            <a:extLst>
              <a:ext uri="{FF2B5EF4-FFF2-40B4-BE49-F238E27FC236}">
                <a16:creationId xmlns:a16="http://schemas.microsoft.com/office/drawing/2014/main" id="{E88766E0-58DD-6696-072B-AA5FCF23A83D}"/>
              </a:ext>
            </a:extLst>
          </p:cNvPr>
          <p:cNvSpPr txBox="1"/>
          <p:nvPr/>
        </p:nvSpPr>
        <p:spPr>
          <a:xfrm>
            <a:off x="3266653" y="1794487"/>
            <a:ext cx="6049314" cy="830997"/>
          </a:xfrm>
          <a:prstGeom prst="rect">
            <a:avLst/>
          </a:prstGeom>
          <a:noFill/>
        </p:spPr>
        <p:txBody>
          <a:bodyPr wrap="square" lIns="91440" tIns="45720" rIns="91440" bIns="45720" rtlCol="0" anchor="t">
            <a:spAutoFit/>
          </a:bodyPr>
          <a:lstStyle/>
          <a:p>
            <a:pPr algn="ctr"/>
            <a:r>
              <a:rPr lang="en-US" sz="4800" b="1" dirty="0">
                <a:latin typeface="Glacial Indifference"/>
                <a:ea typeface="+mn-lt"/>
                <a:cs typeface="+mn-lt"/>
              </a:rPr>
              <a:t>Recommendation 3</a:t>
            </a:r>
            <a:endParaRPr lang="en-US" sz="4800" dirty="0">
              <a:latin typeface="Glacial Indifference"/>
              <a:ea typeface="+mn-lt"/>
              <a:cs typeface="+mn-lt"/>
            </a:endParaRPr>
          </a:p>
        </p:txBody>
      </p:sp>
      <p:pic>
        <p:nvPicPr>
          <p:cNvPr id="9" name="Picture 8" descr="Text, logo&#10;&#10;Description automatically generated">
            <a:extLst>
              <a:ext uri="{FF2B5EF4-FFF2-40B4-BE49-F238E27FC236}">
                <a16:creationId xmlns:a16="http://schemas.microsoft.com/office/drawing/2014/main" id="{6DE4E11A-5C50-F15F-F9B1-69BEC81F6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11" name="TextBox 10">
            <a:extLst>
              <a:ext uri="{FF2B5EF4-FFF2-40B4-BE49-F238E27FC236}">
                <a16:creationId xmlns:a16="http://schemas.microsoft.com/office/drawing/2014/main" id="{4F94930E-6A2A-8DD7-3AFA-18C85AA43A3D}"/>
              </a:ext>
            </a:extLst>
          </p:cNvPr>
          <p:cNvSpPr txBox="1"/>
          <p:nvPr/>
        </p:nvSpPr>
        <p:spPr>
          <a:xfrm>
            <a:off x="9176782" y="6269657"/>
            <a:ext cx="2462436"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www.childusa.org</a:t>
            </a:r>
          </a:p>
        </p:txBody>
      </p:sp>
      <p:sp>
        <p:nvSpPr>
          <p:cNvPr id="13" name="TextBox 12">
            <a:extLst>
              <a:ext uri="{FF2B5EF4-FFF2-40B4-BE49-F238E27FC236}">
                <a16:creationId xmlns:a16="http://schemas.microsoft.com/office/drawing/2014/main" id="{AF22DD6E-5A0B-1D58-2942-FA4A6000B0E4}"/>
              </a:ext>
            </a:extLst>
          </p:cNvPr>
          <p:cNvSpPr txBox="1"/>
          <p:nvPr/>
        </p:nvSpPr>
        <p:spPr>
          <a:xfrm>
            <a:off x="3451417" y="6269657"/>
            <a:ext cx="2474709"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215-539-1906</a:t>
            </a:r>
          </a:p>
        </p:txBody>
      </p:sp>
    </p:spTree>
    <p:extLst>
      <p:ext uri="{BB962C8B-B14F-4D97-AF65-F5344CB8AC3E}">
        <p14:creationId xmlns:p14="http://schemas.microsoft.com/office/powerpoint/2010/main" val="2075120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BD992A4-1414-479A-83C4-87A20151CF32}"/>
              </a:ext>
            </a:extLst>
          </p:cNvPr>
          <p:cNvSpPr txBox="1"/>
          <p:nvPr/>
        </p:nvSpPr>
        <p:spPr>
          <a:xfrm>
            <a:off x="73924" y="1425108"/>
            <a:ext cx="11163296" cy="523220"/>
          </a:xfrm>
          <a:prstGeom prst="rect">
            <a:avLst/>
          </a:prstGeom>
          <a:noFill/>
        </p:spPr>
        <p:txBody>
          <a:bodyPr wrap="square" lIns="91440" tIns="45720" rIns="91440" bIns="45720" rtlCol="0" anchor="t">
            <a:spAutoFit/>
          </a:bodyPr>
          <a:lstStyle/>
          <a:p>
            <a:r>
              <a:rPr lang="en-US" sz="2800" b="1" dirty="0">
                <a:latin typeface="Glacial Indifference"/>
                <a:ea typeface="+mn-lt"/>
                <a:cs typeface="+mn-lt"/>
              </a:rPr>
              <a:t>Here’s Why:</a:t>
            </a:r>
            <a:endParaRPr lang="en-US" sz="2800" dirty="0">
              <a:latin typeface="Glacial Indifference"/>
              <a:ea typeface="+mn-lt"/>
              <a:cs typeface="+mn-lt"/>
            </a:endParaRPr>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pic>
        <p:nvPicPr>
          <p:cNvPr id="3" name="Picture 4" descr="Logo, company name&#10;&#10;Description automatically generated">
            <a:extLst>
              <a:ext uri="{FF2B5EF4-FFF2-40B4-BE49-F238E27FC236}">
                <a16:creationId xmlns:a16="http://schemas.microsoft.com/office/drawing/2014/main" id="{4BD94382-1149-4B41-A0CE-C42F54B34286}"/>
              </a:ext>
            </a:extLst>
          </p:cNvPr>
          <p:cNvPicPr>
            <a:picLocks noChangeAspect="1"/>
          </p:cNvPicPr>
          <p:nvPr/>
        </p:nvPicPr>
        <p:blipFill>
          <a:blip r:embed="rId3">
            <a:alphaModFix amt="74000"/>
          </a:blip>
          <a:srcRect t="31935" b="30612"/>
          <a:stretch>
            <a:fillRect/>
          </a:stretch>
        </p:blipFill>
        <p:spPr>
          <a:xfrm>
            <a:off x="3411542" y="107566"/>
            <a:ext cx="5368917" cy="1131069"/>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488741" y="6317673"/>
            <a:ext cx="2317166"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9346315" y="6434201"/>
            <a:ext cx="2743200" cy="365125"/>
          </a:xfrm>
        </p:spPr>
        <p:txBody>
          <a:bodyPr/>
          <a:lstStyle/>
          <a:p>
            <a:fld id="{8CE2D9CD-0BB7-1646-8596-C0166CCCEECD}" type="slidenum">
              <a:rPr lang="en-US" smtClean="0"/>
              <a:t>23</a:t>
            </a:fld>
            <a:endParaRPr lang="en-US"/>
          </a:p>
        </p:txBody>
      </p:sp>
      <p:sp>
        <p:nvSpPr>
          <p:cNvPr id="7" name="Google Shape;153;p20">
            <a:extLst>
              <a:ext uri="{FF2B5EF4-FFF2-40B4-BE49-F238E27FC236}">
                <a16:creationId xmlns:a16="http://schemas.microsoft.com/office/drawing/2014/main" id="{679A43E8-DB73-C146-F336-4F72106938B6}"/>
              </a:ext>
            </a:extLst>
          </p:cNvPr>
          <p:cNvSpPr txBox="1">
            <a:spLocks/>
          </p:cNvSpPr>
          <p:nvPr/>
        </p:nvSpPr>
        <p:spPr>
          <a:xfrm>
            <a:off x="619380" y="1811168"/>
            <a:ext cx="10953239" cy="2861398"/>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t>The Archdiocese of Portland, Oregon</a:t>
            </a:r>
          </a:p>
          <a:p>
            <a:pPr marL="342900" indent="-342900" algn="l">
              <a:buFont typeface="Wingdings" panose="05000000000000000000" pitchFamily="2" charset="2"/>
              <a:buChar char="Ø"/>
            </a:pPr>
            <a:r>
              <a:rPr lang="en-US" sz="2200" dirty="0"/>
              <a:t>In July 2004, the Archdiocese of filed for bankruptcy amidst pending lawsuits of victims alleging clergy sex abuse</a:t>
            </a:r>
          </a:p>
          <a:p>
            <a:pPr marL="342900" indent="-342900" algn="l">
              <a:buFont typeface="Wingdings" panose="05000000000000000000" pitchFamily="2" charset="2"/>
              <a:buChar char="Ø"/>
            </a:pPr>
            <a:r>
              <a:rPr lang="en-US" sz="2200" dirty="0"/>
              <a:t>The full truth was squelched when, on the eve of two civil trials, the Archdiocese declared bankruptcy</a:t>
            </a:r>
          </a:p>
          <a:p>
            <a:pPr marL="342900" indent="-342900" algn="l">
              <a:buFont typeface="Wingdings" panose="05000000000000000000" pitchFamily="2" charset="2"/>
              <a:buChar char="Ø"/>
            </a:pPr>
            <a:r>
              <a:rPr lang="en-US" sz="2200" dirty="0"/>
              <a:t>The plaintiff in one case, James Devereaux, said he was “determined to have a public hearing of his case against the church.” On the day of the filing, Deveraux’s attorney indicated that he wanted his day in court over any financial settlement</a:t>
            </a:r>
          </a:p>
          <a:p>
            <a:pPr marL="342900" indent="-342900" algn="l">
              <a:buFont typeface="Wingdings" panose="05000000000000000000" pitchFamily="2" charset="2"/>
              <a:buChar char="Ø"/>
            </a:pPr>
            <a:r>
              <a:rPr lang="en-US" sz="2200" dirty="0"/>
              <a:t>After two and a half years pending in court, the Archdiocese emerged from bankruptcy with a $75 million settlement plan</a:t>
            </a:r>
          </a:p>
          <a:p>
            <a:pPr marL="342900" indent="-342900" algn="l">
              <a:buFont typeface="Wingdings" panose="05000000000000000000" pitchFamily="2" charset="2"/>
              <a:buChar char="Ø"/>
            </a:pPr>
            <a:r>
              <a:rPr lang="en-US" sz="2200" dirty="0"/>
              <a:t>No parish or school within the Archdiocese contributed to the settlement, and Devereaux, along with every other survivor, did not get their day in court</a:t>
            </a:r>
          </a:p>
        </p:txBody>
      </p:sp>
      <p:sp>
        <p:nvSpPr>
          <p:cNvPr id="6" name="TextBox 12">
            <a:extLst>
              <a:ext uri="{FF2B5EF4-FFF2-40B4-BE49-F238E27FC236}">
                <a16:creationId xmlns:a16="http://schemas.microsoft.com/office/drawing/2014/main" id="{B1FD97C3-0D5F-A630-4CB0-1C13321BEC81}"/>
              </a:ext>
            </a:extLst>
          </p:cNvPr>
          <p:cNvSpPr txBox="1"/>
          <p:nvPr/>
        </p:nvSpPr>
        <p:spPr>
          <a:xfrm>
            <a:off x="147925" y="6434738"/>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Tree>
    <p:extLst>
      <p:ext uri="{BB962C8B-B14F-4D97-AF65-F5344CB8AC3E}">
        <p14:creationId xmlns:p14="http://schemas.microsoft.com/office/powerpoint/2010/main" val="3636184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Process 12">
            <a:extLst>
              <a:ext uri="{FF2B5EF4-FFF2-40B4-BE49-F238E27FC236}">
                <a16:creationId xmlns:a16="http://schemas.microsoft.com/office/drawing/2014/main" id="{7D827A88-C259-769C-22B9-9F4552FBE217}"/>
              </a:ext>
            </a:extLst>
          </p:cNvPr>
          <p:cNvSpPr/>
          <p:nvPr/>
        </p:nvSpPr>
        <p:spPr>
          <a:xfrm>
            <a:off x="-1" y="6216693"/>
            <a:ext cx="12192000" cy="641307"/>
          </a:xfrm>
          <a:prstGeom prst="flowChartProcess">
            <a:avLst/>
          </a:prstGeom>
          <a:gradFill flip="none" rotWithShape="1">
            <a:gsLst>
              <a:gs pos="0">
                <a:srgbClr val="23B1DD">
                  <a:tint val="66000"/>
                  <a:satMod val="160000"/>
                </a:srgbClr>
              </a:gs>
              <a:gs pos="50000">
                <a:srgbClr val="23B1DD">
                  <a:tint val="44500"/>
                  <a:satMod val="160000"/>
                </a:srgbClr>
              </a:gs>
              <a:gs pos="100000">
                <a:srgbClr val="23B1DD">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47485D96-37CE-4DE1-37DC-8B5673154C41}"/>
              </a:ext>
            </a:extLst>
          </p:cNvPr>
          <p:cNvPicPr>
            <a:picLocks noChangeAspect="1"/>
          </p:cNvPicPr>
          <p:nvPr/>
        </p:nvPicPr>
        <p:blipFill>
          <a:blip r:embed="rId2"/>
          <a:stretch>
            <a:fillRect/>
          </a:stretch>
        </p:blipFill>
        <p:spPr>
          <a:xfrm>
            <a:off x="5437909" y="2477366"/>
            <a:ext cx="5396345" cy="3025487"/>
          </a:xfrm>
          <a:prstGeom prst="rect">
            <a:avLst/>
          </a:prstGeom>
        </p:spPr>
      </p:pic>
      <p:pic>
        <p:nvPicPr>
          <p:cNvPr id="3" name="Picture 2">
            <a:extLst>
              <a:ext uri="{FF2B5EF4-FFF2-40B4-BE49-F238E27FC236}">
                <a16:creationId xmlns:a16="http://schemas.microsoft.com/office/drawing/2014/main" id="{56302F95-2118-9C4D-7C99-D004350ABE97}"/>
              </a:ext>
            </a:extLst>
          </p:cNvPr>
          <p:cNvPicPr>
            <a:picLocks noChangeAspect="1"/>
          </p:cNvPicPr>
          <p:nvPr/>
        </p:nvPicPr>
        <p:blipFill>
          <a:blip r:embed="rId3"/>
          <a:stretch>
            <a:fillRect/>
          </a:stretch>
        </p:blipFill>
        <p:spPr>
          <a:xfrm>
            <a:off x="0" y="0"/>
            <a:ext cx="12192000" cy="1310640"/>
          </a:xfrm>
          <a:prstGeom prst="rect">
            <a:avLst/>
          </a:prstGeom>
        </p:spPr>
      </p:pic>
      <p:pic>
        <p:nvPicPr>
          <p:cNvPr id="4" name="Picture 3">
            <a:extLst>
              <a:ext uri="{FF2B5EF4-FFF2-40B4-BE49-F238E27FC236}">
                <a16:creationId xmlns:a16="http://schemas.microsoft.com/office/drawing/2014/main" id="{51CF59F5-4516-6358-7EC1-B0787C064707}"/>
              </a:ext>
            </a:extLst>
          </p:cNvPr>
          <p:cNvPicPr>
            <a:picLocks noChangeAspect="1"/>
          </p:cNvPicPr>
          <p:nvPr/>
        </p:nvPicPr>
        <p:blipFill>
          <a:blip r:embed="rId4"/>
          <a:stretch>
            <a:fillRect/>
          </a:stretch>
        </p:blipFill>
        <p:spPr>
          <a:xfrm>
            <a:off x="3212342" y="51763"/>
            <a:ext cx="5767316" cy="1207113"/>
          </a:xfrm>
          <a:prstGeom prst="rect">
            <a:avLst/>
          </a:prstGeom>
        </p:spPr>
      </p:pic>
      <p:sp>
        <p:nvSpPr>
          <p:cNvPr id="6" name="TextBox 5">
            <a:extLst>
              <a:ext uri="{FF2B5EF4-FFF2-40B4-BE49-F238E27FC236}">
                <a16:creationId xmlns:a16="http://schemas.microsoft.com/office/drawing/2014/main" id="{F4575123-9AC7-E007-BFD9-0ED189DACDB4}"/>
              </a:ext>
            </a:extLst>
          </p:cNvPr>
          <p:cNvSpPr txBox="1"/>
          <p:nvPr/>
        </p:nvSpPr>
        <p:spPr>
          <a:xfrm>
            <a:off x="26848" y="6332807"/>
            <a:ext cx="2996347" cy="364843"/>
          </a:xfrm>
          <a:prstGeom prst="rect">
            <a:avLst/>
          </a:prstGeom>
          <a:noFill/>
        </p:spPr>
        <p:txBody>
          <a:bodyPr wrap="square">
            <a:spAutoFit/>
          </a:bodyPr>
          <a:lstStyle/>
          <a:p>
            <a:pPr algn="ctr">
              <a:lnSpc>
                <a:spcPts val="2240"/>
              </a:lnSpc>
            </a:pPr>
            <a:r>
              <a:rPr lang="en-US" sz="1800" dirty="0">
                <a:solidFill>
                  <a:srgbClr val="2A2A2A"/>
                </a:solidFill>
                <a:latin typeface="Cormorant Garamond Medium"/>
              </a:rPr>
              <a:t>CHILD USA Copyright © 2023</a:t>
            </a:r>
          </a:p>
        </p:txBody>
      </p:sp>
      <p:sp>
        <p:nvSpPr>
          <p:cNvPr id="8" name="TextBox 7">
            <a:extLst>
              <a:ext uri="{FF2B5EF4-FFF2-40B4-BE49-F238E27FC236}">
                <a16:creationId xmlns:a16="http://schemas.microsoft.com/office/drawing/2014/main" id="{0B893ED5-37E8-49E3-0C4A-0E773BCBF836}"/>
              </a:ext>
            </a:extLst>
          </p:cNvPr>
          <p:cNvSpPr txBox="1"/>
          <p:nvPr/>
        </p:nvSpPr>
        <p:spPr>
          <a:xfrm>
            <a:off x="3784941" y="6241714"/>
            <a:ext cx="1946935"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215-539-1906</a:t>
            </a:r>
          </a:p>
        </p:txBody>
      </p:sp>
      <p:sp>
        <p:nvSpPr>
          <p:cNvPr id="10" name="TextBox 9">
            <a:extLst>
              <a:ext uri="{FF2B5EF4-FFF2-40B4-BE49-F238E27FC236}">
                <a16:creationId xmlns:a16="http://schemas.microsoft.com/office/drawing/2014/main" id="{4BEB8538-94A5-4FC1-F506-490C77666AA5}"/>
              </a:ext>
            </a:extLst>
          </p:cNvPr>
          <p:cNvSpPr txBox="1"/>
          <p:nvPr/>
        </p:nvSpPr>
        <p:spPr>
          <a:xfrm>
            <a:off x="9415302" y="6241714"/>
            <a:ext cx="2266054" cy="480260"/>
          </a:xfrm>
          <a:prstGeom prst="rect">
            <a:avLst/>
          </a:prstGeom>
          <a:noFill/>
        </p:spPr>
        <p:txBody>
          <a:bodyPr wrap="square">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www.childusa.org</a:t>
            </a:r>
          </a:p>
        </p:txBody>
      </p:sp>
      <p:sp>
        <p:nvSpPr>
          <p:cNvPr id="12" name="TextBox 11">
            <a:extLst>
              <a:ext uri="{FF2B5EF4-FFF2-40B4-BE49-F238E27FC236}">
                <a16:creationId xmlns:a16="http://schemas.microsoft.com/office/drawing/2014/main" id="{45D7CA5C-C8C6-CE7C-8491-3B373B6419D2}"/>
              </a:ext>
            </a:extLst>
          </p:cNvPr>
          <p:cNvSpPr txBox="1"/>
          <p:nvPr/>
        </p:nvSpPr>
        <p:spPr>
          <a:xfrm>
            <a:off x="6699974" y="6241714"/>
            <a:ext cx="2204685" cy="480260"/>
          </a:xfrm>
          <a:prstGeom prst="rect">
            <a:avLst/>
          </a:prstGeom>
          <a:noFill/>
        </p:spPr>
        <p:txBody>
          <a:bodyPr wrap="square">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info@childusa.org</a:t>
            </a:r>
          </a:p>
        </p:txBody>
      </p:sp>
      <p:sp>
        <p:nvSpPr>
          <p:cNvPr id="14" name="TextBox 13">
            <a:extLst>
              <a:ext uri="{FF2B5EF4-FFF2-40B4-BE49-F238E27FC236}">
                <a16:creationId xmlns:a16="http://schemas.microsoft.com/office/drawing/2014/main" id="{F460C68F-681E-AF29-181B-5DE6AAA1156B}"/>
              </a:ext>
            </a:extLst>
          </p:cNvPr>
          <p:cNvSpPr txBox="1"/>
          <p:nvPr/>
        </p:nvSpPr>
        <p:spPr>
          <a:xfrm>
            <a:off x="11692172" y="6414975"/>
            <a:ext cx="499827" cy="307777"/>
          </a:xfrm>
          <a:prstGeom prst="rect">
            <a:avLst/>
          </a:prstGeom>
          <a:noFill/>
        </p:spPr>
        <p:txBody>
          <a:bodyPr wrap="square" rtlCol="0">
            <a:spAutoFit/>
          </a:bodyPr>
          <a:lstStyle/>
          <a:p>
            <a:r>
              <a:rPr lang="en-US" sz="1400" dirty="0"/>
              <a:t>25</a:t>
            </a:r>
          </a:p>
        </p:txBody>
      </p:sp>
      <p:sp>
        <p:nvSpPr>
          <p:cNvPr id="5" name="TextBox 4">
            <a:extLst>
              <a:ext uri="{FF2B5EF4-FFF2-40B4-BE49-F238E27FC236}">
                <a16:creationId xmlns:a16="http://schemas.microsoft.com/office/drawing/2014/main" id="{9382B192-CAE8-6C8F-D420-341BAEBFBA2A}"/>
              </a:ext>
            </a:extLst>
          </p:cNvPr>
          <p:cNvSpPr txBox="1"/>
          <p:nvPr/>
        </p:nvSpPr>
        <p:spPr>
          <a:xfrm>
            <a:off x="1357746" y="3389944"/>
            <a:ext cx="3774201" cy="1200329"/>
          </a:xfrm>
          <a:prstGeom prst="rect">
            <a:avLst/>
          </a:prstGeom>
          <a:noFill/>
        </p:spPr>
        <p:txBody>
          <a:bodyPr wrap="square" rtlCol="0">
            <a:spAutoFit/>
          </a:bodyPr>
          <a:lstStyle/>
          <a:p>
            <a:r>
              <a:rPr lang="en-US" sz="7200" b="1" dirty="0"/>
              <a:t>Q &amp; A</a:t>
            </a:r>
          </a:p>
        </p:txBody>
      </p:sp>
    </p:spTree>
    <p:extLst>
      <p:ext uri="{BB962C8B-B14F-4D97-AF65-F5344CB8AC3E}">
        <p14:creationId xmlns:p14="http://schemas.microsoft.com/office/powerpoint/2010/main" val="2713894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925A63E3-892D-D7B6-1A0D-F265B5933FF2}"/>
              </a:ext>
            </a:extLst>
          </p:cNvPr>
          <p:cNvSpPr/>
          <p:nvPr/>
        </p:nvSpPr>
        <p:spPr>
          <a:xfrm>
            <a:off x="-1" y="6277304"/>
            <a:ext cx="12192000" cy="641307"/>
          </a:xfrm>
          <a:prstGeom prst="flowChartProces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 whiteboard&#10;&#10;Description automatically generated">
            <a:extLst>
              <a:ext uri="{FF2B5EF4-FFF2-40B4-BE49-F238E27FC236}">
                <a16:creationId xmlns:a16="http://schemas.microsoft.com/office/drawing/2014/main" id="{E53311D7-B3FA-DFD7-6645-FA4D86328AB6}"/>
              </a:ext>
            </a:extLst>
          </p:cNvPr>
          <p:cNvPicPr>
            <a:picLocks noChangeAspect="1"/>
          </p:cNvPicPr>
          <p:nvPr/>
        </p:nvPicPr>
        <p:blipFill rotWithShape="1">
          <a:blip r:embed="rId3"/>
          <a:srcRect l="2903" t="8322" r="2665" b="9523"/>
          <a:stretch/>
        </p:blipFill>
        <p:spPr>
          <a:xfrm>
            <a:off x="7545492" y="2038625"/>
            <a:ext cx="4381598" cy="2722780"/>
          </a:xfrm>
          <a:prstGeom prst="rect">
            <a:avLst/>
          </a:prstGeom>
        </p:spPr>
      </p:pic>
      <p:pic>
        <p:nvPicPr>
          <p:cNvPr id="13" name="Picture 12" descr="Qr code&#10;&#10;Description automatically generated">
            <a:extLst>
              <a:ext uri="{FF2B5EF4-FFF2-40B4-BE49-F238E27FC236}">
                <a16:creationId xmlns:a16="http://schemas.microsoft.com/office/drawing/2014/main" id="{0E45A484-8E06-B784-5ADF-1B648362FA69}"/>
              </a:ext>
            </a:extLst>
          </p:cNvPr>
          <p:cNvPicPr>
            <a:picLocks noChangeAspect="1"/>
          </p:cNvPicPr>
          <p:nvPr/>
        </p:nvPicPr>
        <p:blipFill>
          <a:blip r:embed="rId4"/>
          <a:stretch>
            <a:fillRect/>
          </a:stretch>
        </p:blipFill>
        <p:spPr>
          <a:xfrm>
            <a:off x="9962294" y="5001419"/>
            <a:ext cx="1921837" cy="1103808"/>
          </a:xfrm>
          <a:prstGeom prst="rect">
            <a:avLst/>
          </a:prstGeom>
        </p:spPr>
      </p:pic>
      <p:pic>
        <p:nvPicPr>
          <p:cNvPr id="3" name="Picture 3" descr="A picture containing shape&#10;&#10;Description automatically generated">
            <a:extLst>
              <a:ext uri="{FF2B5EF4-FFF2-40B4-BE49-F238E27FC236}">
                <a16:creationId xmlns:a16="http://schemas.microsoft.com/office/drawing/2014/main" id="{A0669944-27C6-7A71-D8A6-1BD7FDB9F5D0}"/>
              </a:ext>
            </a:extLst>
          </p:cNvPr>
          <p:cNvPicPr>
            <a:picLocks noChangeAspect="1"/>
          </p:cNvPicPr>
          <p:nvPr/>
        </p:nvPicPr>
        <p:blipFill rotWithShape="1">
          <a:blip r:embed="rId5"/>
          <a:srcRect l="42627" t="4241" r="47531" b="4070"/>
          <a:stretch/>
        </p:blipFill>
        <p:spPr>
          <a:xfrm rot="5400000">
            <a:off x="5441711" y="-5441711"/>
            <a:ext cx="1308579" cy="12192003"/>
          </a:xfrm>
          <a:prstGeom prst="rect">
            <a:avLst/>
          </a:prstGeom>
        </p:spPr>
      </p:pic>
      <p:sp>
        <p:nvSpPr>
          <p:cNvPr id="4" name="Slide Number Placeholder 3">
            <a:extLst>
              <a:ext uri="{FF2B5EF4-FFF2-40B4-BE49-F238E27FC236}">
                <a16:creationId xmlns:a16="http://schemas.microsoft.com/office/drawing/2014/main" id="{2DBE40A7-CDFB-6911-2A07-BE17E530E8E0}"/>
              </a:ext>
            </a:extLst>
          </p:cNvPr>
          <p:cNvSpPr>
            <a:spLocks noGrp="1"/>
          </p:cNvSpPr>
          <p:nvPr>
            <p:ph type="sldNum" sz="quarter" idx="12"/>
          </p:nvPr>
        </p:nvSpPr>
        <p:spPr>
          <a:xfrm>
            <a:off x="11488299" y="6404489"/>
            <a:ext cx="570734" cy="365125"/>
          </a:xfrm>
        </p:spPr>
        <p:txBody>
          <a:bodyPr/>
          <a:lstStyle/>
          <a:p>
            <a:fld id="{8CE2D9CD-0BB7-1646-8596-C0166CCCEECD}" type="slidenum">
              <a:rPr lang="en-US" sz="1600" smtClean="0">
                <a:solidFill>
                  <a:schemeClr val="tx1"/>
                </a:solidFill>
              </a:rPr>
              <a:t>25</a:t>
            </a:fld>
            <a:endParaRPr lang="en-US" sz="1600" dirty="0">
              <a:solidFill>
                <a:schemeClr val="tx1"/>
              </a:solidFill>
            </a:endParaRPr>
          </a:p>
        </p:txBody>
      </p:sp>
      <p:sp>
        <p:nvSpPr>
          <p:cNvPr id="11" name="TextBox 11">
            <a:extLst>
              <a:ext uri="{FF2B5EF4-FFF2-40B4-BE49-F238E27FC236}">
                <a16:creationId xmlns:a16="http://schemas.microsoft.com/office/drawing/2014/main" id="{08DC9151-D373-23EC-A018-3C21F41FAD56}"/>
              </a:ext>
            </a:extLst>
          </p:cNvPr>
          <p:cNvSpPr txBox="1"/>
          <p:nvPr/>
        </p:nvSpPr>
        <p:spPr>
          <a:xfrm>
            <a:off x="9500227" y="6277858"/>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www.childusa.org</a:t>
            </a:r>
          </a:p>
        </p:txBody>
      </p:sp>
      <p:sp>
        <p:nvSpPr>
          <p:cNvPr id="10" name="TextBox 12">
            <a:extLst>
              <a:ext uri="{FF2B5EF4-FFF2-40B4-BE49-F238E27FC236}">
                <a16:creationId xmlns:a16="http://schemas.microsoft.com/office/drawing/2014/main" id="{D1EB23C6-64A0-51DD-612E-617F4A9CB856}"/>
              </a:ext>
            </a:extLst>
          </p:cNvPr>
          <p:cNvSpPr txBox="1"/>
          <p:nvPr/>
        </p:nvSpPr>
        <p:spPr>
          <a:xfrm>
            <a:off x="-115962" y="6404489"/>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pic>
        <p:nvPicPr>
          <p:cNvPr id="8" name="Picture 7" descr="Text, logo&#10;&#10;Description automatically generated">
            <a:extLst>
              <a:ext uri="{FF2B5EF4-FFF2-40B4-BE49-F238E27FC236}">
                <a16:creationId xmlns:a16="http://schemas.microsoft.com/office/drawing/2014/main" id="{30880454-22B2-BFFF-BAB5-8A2FCEE53E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17" name="TextBox 16">
            <a:extLst>
              <a:ext uri="{FF2B5EF4-FFF2-40B4-BE49-F238E27FC236}">
                <a16:creationId xmlns:a16="http://schemas.microsoft.com/office/drawing/2014/main" id="{2A637506-A552-1FA2-80A6-445B602B84F3}"/>
              </a:ext>
            </a:extLst>
          </p:cNvPr>
          <p:cNvSpPr txBox="1"/>
          <p:nvPr/>
        </p:nvSpPr>
        <p:spPr>
          <a:xfrm>
            <a:off x="6112634" y="6231858"/>
            <a:ext cx="3334486"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www.childusa.org</a:t>
            </a:r>
          </a:p>
        </p:txBody>
      </p:sp>
      <p:sp>
        <p:nvSpPr>
          <p:cNvPr id="19" name="TextBox 18">
            <a:extLst>
              <a:ext uri="{FF2B5EF4-FFF2-40B4-BE49-F238E27FC236}">
                <a16:creationId xmlns:a16="http://schemas.microsoft.com/office/drawing/2014/main" id="{D951B0F4-126D-A8BC-8F88-0C42C2311AA1}"/>
              </a:ext>
            </a:extLst>
          </p:cNvPr>
          <p:cNvSpPr txBox="1"/>
          <p:nvPr/>
        </p:nvSpPr>
        <p:spPr>
          <a:xfrm>
            <a:off x="3503553" y="6224054"/>
            <a:ext cx="2493120"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215-539-1906</a:t>
            </a:r>
          </a:p>
        </p:txBody>
      </p:sp>
      <p:pic>
        <p:nvPicPr>
          <p:cNvPr id="23" name="Picture 22" descr="Qr code&#10;&#10;Description automatically generated">
            <a:extLst>
              <a:ext uri="{FF2B5EF4-FFF2-40B4-BE49-F238E27FC236}">
                <a16:creationId xmlns:a16="http://schemas.microsoft.com/office/drawing/2014/main" id="{EFC59BB1-ED9A-2B99-86B6-D9B149C216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633" y="5119189"/>
            <a:ext cx="964869" cy="964869"/>
          </a:xfrm>
          <a:prstGeom prst="rect">
            <a:avLst/>
          </a:prstGeom>
        </p:spPr>
      </p:pic>
      <p:sp>
        <p:nvSpPr>
          <p:cNvPr id="24" name="TextBox 23">
            <a:extLst>
              <a:ext uri="{FF2B5EF4-FFF2-40B4-BE49-F238E27FC236}">
                <a16:creationId xmlns:a16="http://schemas.microsoft.com/office/drawing/2014/main" id="{960A44AB-745E-4752-4015-9CC660391FD2}"/>
              </a:ext>
            </a:extLst>
          </p:cNvPr>
          <p:cNvSpPr txBox="1"/>
          <p:nvPr/>
        </p:nvSpPr>
        <p:spPr>
          <a:xfrm>
            <a:off x="1546502" y="5773529"/>
            <a:ext cx="3626916" cy="307777"/>
          </a:xfrm>
          <a:prstGeom prst="rect">
            <a:avLst/>
          </a:prstGeom>
          <a:noFill/>
        </p:spPr>
        <p:txBody>
          <a:bodyPr wrap="square" rtlCol="0">
            <a:spAutoFit/>
          </a:bodyPr>
          <a:lstStyle/>
          <a:p>
            <a:r>
              <a:rPr lang="en-US" sz="1400" dirty="0"/>
              <a:t>Scan to visit our 2023 SOL Tracker</a:t>
            </a:r>
          </a:p>
        </p:txBody>
      </p:sp>
      <p:pic>
        <p:nvPicPr>
          <p:cNvPr id="5" name="Picture 4" descr="Map&#10;&#10;Description automatically generated">
            <a:extLst>
              <a:ext uri="{FF2B5EF4-FFF2-40B4-BE49-F238E27FC236}">
                <a16:creationId xmlns:a16="http://schemas.microsoft.com/office/drawing/2014/main" id="{7E988E37-4A6C-4EE0-3146-A46FE2CD1E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320" y="1420046"/>
            <a:ext cx="5220405" cy="369639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4CD8BE-A5C5-94E3-B8EB-D15A9D0F90E0}"/>
              </a:ext>
            </a:extLst>
          </p:cNvPr>
          <p:cNvSpPr/>
          <p:nvPr/>
        </p:nvSpPr>
        <p:spPr>
          <a:xfrm>
            <a:off x="0" y="6087731"/>
            <a:ext cx="12192000" cy="770770"/>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D992A4-1414-479A-83C4-87A20151CF32}"/>
              </a:ext>
            </a:extLst>
          </p:cNvPr>
          <p:cNvSpPr txBox="1"/>
          <p:nvPr/>
        </p:nvSpPr>
        <p:spPr>
          <a:xfrm>
            <a:off x="0" y="2803931"/>
            <a:ext cx="12192000" cy="1754326"/>
          </a:xfrm>
          <a:prstGeom prst="rect">
            <a:avLst/>
          </a:prstGeom>
          <a:noFill/>
        </p:spPr>
        <p:txBody>
          <a:bodyPr wrap="square" lIns="91440" tIns="45720" rIns="91440" bIns="45720" rtlCol="0" anchor="t">
            <a:spAutoFit/>
          </a:bodyPr>
          <a:lstStyle/>
          <a:p>
            <a:pPr algn="ctr"/>
            <a:r>
              <a:rPr lang="en-US" sz="5400" b="1" dirty="0">
                <a:latin typeface="Glacial indifference"/>
              </a:rPr>
              <a:t>I.  The History of CSA Cases, SOLs, and</a:t>
            </a:r>
          </a:p>
          <a:p>
            <a:pPr algn="ctr"/>
            <a:r>
              <a:rPr lang="en-US" sz="5400" b="1" dirty="0">
                <a:latin typeface="Glacial indifference"/>
              </a:rPr>
              <a:t>Chapter 11 Filings</a:t>
            </a:r>
            <a:endParaRPr lang="en-US" sz="5400" dirty="0">
              <a:cs typeface="Calibri"/>
            </a:endParaRPr>
          </a:p>
        </p:txBody>
      </p:sp>
      <p:pic>
        <p:nvPicPr>
          <p:cNvPr id="2" name="Picture 3" descr="A picture containing shape&#10;&#10;Description automatically generated">
            <a:extLst>
              <a:ext uri="{FF2B5EF4-FFF2-40B4-BE49-F238E27FC236}">
                <a16:creationId xmlns:a16="http://schemas.microsoft.com/office/drawing/2014/main" id="{5B3E8B81-2F9D-4451-8BE7-8C371D032A18}"/>
              </a:ext>
            </a:extLst>
          </p:cNvPr>
          <p:cNvPicPr>
            <a:picLocks noChangeAspect="1"/>
          </p:cNvPicPr>
          <p:nvPr/>
        </p:nvPicPr>
        <p:blipFill rotWithShape="1">
          <a:blip r:embed="rId2"/>
          <a:srcRect l="42627" t="4241" r="47531" b="4070"/>
          <a:stretch/>
        </p:blipFill>
        <p:spPr>
          <a:xfrm rot="5400000">
            <a:off x="5441712" y="-5485691"/>
            <a:ext cx="1308579" cy="12192003"/>
          </a:xfrm>
          <a:prstGeom prst="rect">
            <a:avLst/>
          </a:prstGeom>
        </p:spPr>
      </p:pic>
      <p:sp>
        <p:nvSpPr>
          <p:cNvPr id="5" name="TextBox 12">
            <a:extLst>
              <a:ext uri="{FF2B5EF4-FFF2-40B4-BE49-F238E27FC236}">
                <a16:creationId xmlns:a16="http://schemas.microsoft.com/office/drawing/2014/main" id="{CAB52F9B-1E0D-4F22-9C55-5FC21ED34009}"/>
              </a:ext>
            </a:extLst>
          </p:cNvPr>
          <p:cNvSpPr txBox="1"/>
          <p:nvPr/>
        </p:nvSpPr>
        <p:spPr>
          <a:xfrm>
            <a:off x="-1" y="6328340"/>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
        <p:nvSpPr>
          <p:cNvPr id="9" name="TextBox 8">
            <a:extLst>
              <a:ext uri="{FF2B5EF4-FFF2-40B4-BE49-F238E27FC236}">
                <a16:creationId xmlns:a16="http://schemas.microsoft.com/office/drawing/2014/main" id="{DE4DCBEC-1B5B-9E52-D42D-12EFB988A503}"/>
              </a:ext>
            </a:extLst>
          </p:cNvPr>
          <p:cNvSpPr txBox="1"/>
          <p:nvPr/>
        </p:nvSpPr>
        <p:spPr>
          <a:xfrm>
            <a:off x="9268584" y="6206127"/>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www.childusa.org</a:t>
            </a:r>
          </a:p>
        </p:txBody>
      </p:sp>
      <p:sp>
        <p:nvSpPr>
          <p:cNvPr id="10" name="Slide Number Placeholder 1">
            <a:extLst>
              <a:ext uri="{FF2B5EF4-FFF2-40B4-BE49-F238E27FC236}">
                <a16:creationId xmlns:a16="http://schemas.microsoft.com/office/drawing/2014/main" id="{A6AE0313-D503-491E-2D4F-9C7800E37CB6}"/>
              </a:ext>
            </a:extLst>
          </p:cNvPr>
          <p:cNvSpPr>
            <a:spLocks noGrp="1"/>
          </p:cNvSpPr>
          <p:nvPr>
            <p:ph type="sldNum" sz="quarter" idx="12"/>
          </p:nvPr>
        </p:nvSpPr>
        <p:spPr>
          <a:xfrm>
            <a:off x="11727810" y="6307439"/>
            <a:ext cx="322130" cy="381130"/>
          </a:xfrm>
        </p:spPr>
        <p:txBody>
          <a:bodyPr/>
          <a:lstStyle/>
          <a:p>
            <a:fld id="{8CE2D9CD-0BB7-1646-8596-C0166CCCEECD}" type="slidenum">
              <a:rPr lang="en-US" sz="1800" smtClean="0">
                <a:solidFill>
                  <a:schemeClr val="tx1"/>
                </a:solidFill>
              </a:rPr>
              <a:t>3</a:t>
            </a:fld>
            <a:endParaRPr lang="en-US" sz="1800" dirty="0">
              <a:solidFill>
                <a:schemeClr val="tx1"/>
              </a:solidFill>
            </a:endParaRPr>
          </a:p>
        </p:txBody>
      </p:sp>
      <p:sp>
        <p:nvSpPr>
          <p:cNvPr id="4" name="TextBox 3">
            <a:extLst>
              <a:ext uri="{FF2B5EF4-FFF2-40B4-BE49-F238E27FC236}">
                <a16:creationId xmlns:a16="http://schemas.microsoft.com/office/drawing/2014/main" id="{BB0E1F29-EB8B-AA3E-4994-C620F4B6F317}"/>
              </a:ext>
            </a:extLst>
          </p:cNvPr>
          <p:cNvSpPr txBox="1"/>
          <p:nvPr/>
        </p:nvSpPr>
        <p:spPr>
          <a:xfrm>
            <a:off x="3927189" y="6265801"/>
            <a:ext cx="2610693" cy="369332"/>
          </a:xfrm>
          <a:prstGeom prst="rect">
            <a:avLst/>
          </a:prstGeom>
          <a:noFill/>
        </p:spPr>
        <p:txBody>
          <a:bodyPr wrap="square" rtlCol="0">
            <a:spAutoFit/>
          </a:bodyPr>
          <a:lstStyle/>
          <a:p>
            <a:r>
              <a:rPr lang="en-US" dirty="0"/>
              <a:t>info@childusa.org</a:t>
            </a:r>
          </a:p>
        </p:txBody>
      </p:sp>
      <p:sp>
        <p:nvSpPr>
          <p:cNvPr id="7" name="TextBox 6">
            <a:extLst>
              <a:ext uri="{FF2B5EF4-FFF2-40B4-BE49-F238E27FC236}">
                <a16:creationId xmlns:a16="http://schemas.microsoft.com/office/drawing/2014/main" id="{C365648C-BD8D-A92E-09FC-DCD79C7FA3AF}"/>
              </a:ext>
            </a:extLst>
          </p:cNvPr>
          <p:cNvSpPr txBox="1"/>
          <p:nvPr/>
        </p:nvSpPr>
        <p:spPr>
          <a:xfrm>
            <a:off x="7189365" y="6265801"/>
            <a:ext cx="1852716" cy="369332"/>
          </a:xfrm>
          <a:prstGeom prst="rect">
            <a:avLst/>
          </a:prstGeom>
          <a:noFill/>
        </p:spPr>
        <p:txBody>
          <a:bodyPr wrap="square" rtlCol="0">
            <a:spAutoFit/>
          </a:bodyPr>
          <a:lstStyle/>
          <a:p>
            <a:r>
              <a:rPr lang="en-US" dirty="0"/>
              <a:t>215-539-1906</a:t>
            </a:r>
          </a:p>
        </p:txBody>
      </p:sp>
      <p:pic>
        <p:nvPicPr>
          <p:cNvPr id="8" name="Picture 7" descr="Text, logo&#10;&#10;Description automatically generated">
            <a:extLst>
              <a:ext uri="{FF2B5EF4-FFF2-40B4-BE49-F238E27FC236}">
                <a16:creationId xmlns:a16="http://schemas.microsoft.com/office/drawing/2014/main" id="{A18E9916-2F35-AFD6-9FDB-8F34D3A55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4057631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711C7844-9CFD-530A-F53E-D4F3249D9522}"/>
              </a:ext>
            </a:extLst>
          </p:cNvPr>
          <p:cNvSpPr/>
          <p:nvPr/>
        </p:nvSpPr>
        <p:spPr>
          <a:xfrm>
            <a:off x="-3" y="1330043"/>
            <a:ext cx="12192000" cy="854698"/>
          </a:xfrm>
          <a:prstGeom prst="flowChart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bg1"/>
              </a:solidFill>
            </a:endParaRPr>
          </a:p>
        </p:txBody>
      </p:sp>
      <p:sp>
        <p:nvSpPr>
          <p:cNvPr id="6" name="Flowchart: Process 5" descr="lask">
            <a:extLst>
              <a:ext uri="{FF2B5EF4-FFF2-40B4-BE49-F238E27FC236}">
                <a16:creationId xmlns:a16="http://schemas.microsoft.com/office/drawing/2014/main" id="{2D55A3A8-2988-ACB8-4E47-CF62A74DC32C}"/>
              </a:ext>
            </a:extLst>
          </p:cNvPr>
          <p:cNvSpPr/>
          <p:nvPr/>
        </p:nvSpPr>
        <p:spPr>
          <a:xfrm>
            <a:off x="0" y="2184742"/>
            <a:ext cx="12192000" cy="4197364"/>
          </a:xfrm>
          <a:prstGeom prst="flowChartProcess">
            <a:avLst/>
          </a:prstGeom>
          <a:solidFill>
            <a:srgbClr val="8DD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p:txBody>
      </p:sp>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20248"/>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a:off x="0" y="6423223"/>
            <a:ext cx="12192000" cy="413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info@childusa.org</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503921" y="6426088"/>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sp>
        <p:nvSpPr>
          <p:cNvPr id="13" name="TextBox 12">
            <a:extLst>
              <a:ext uri="{FF2B5EF4-FFF2-40B4-BE49-F238E27FC236}">
                <a16:creationId xmlns:a16="http://schemas.microsoft.com/office/drawing/2014/main" id="{A3731C15-FFC2-E150-9878-239C8F523EC0}"/>
              </a:ext>
            </a:extLst>
          </p:cNvPr>
          <p:cNvSpPr txBox="1"/>
          <p:nvPr/>
        </p:nvSpPr>
        <p:spPr>
          <a:xfrm>
            <a:off x="503227" y="1509681"/>
            <a:ext cx="1123055" cy="477054"/>
          </a:xfrm>
          <a:prstGeom prst="rect">
            <a:avLst/>
          </a:prstGeom>
          <a:noFill/>
        </p:spPr>
        <p:txBody>
          <a:bodyPr wrap="square" rtlCol="0">
            <a:spAutoFit/>
          </a:bodyPr>
          <a:lstStyle/>
          <a:p>
            <a:r>
              <a:rPr lang="en-US" sz="2500" dirty="0">
                <a:solidFill>
                  <a:schemeClr val="bg1"/>
                </a:solidFill>
              </a:rPr>
              <a:t>Date</a:t>
            </a:r>
          </a:p>
        </p:txBody>
      </p:sp>
      <p:sp>
        <p:nvSpPr>
          <p:cNvPr id="14" name="TextBox 13">
            <a:extLst>
              <a:ext uri="{FF2B5EF4-FFF2-40B4-BE49-F238E27FC236}">
                <a16:creationId xmlns:a16="http://schemas.microsoft.com/office/drawing/2014/main" id="{B754FAFD-D5B8-B437-2801-E0E53857B0D4}"/>
              </a:ext>
            </a:extLst>
          </p:cNvPr>
          <p:cNvSpPr txBox="1"/>
          <p:nvPr/>
        </p:nvSpPr>
        <p:spPr>
          <a:xfrm>
            <a:off x="2559073" y="1480307"/>
            <a:ext cx="1693532" cy="477054"/>
          </a:xfrm>
          <a:prstGeom prst="rect">
            <a:avLst/>
          </a:prstGeom>
          <a:noFill/>
        </p:spPr>
        <p:txBody>
          <a:bodyPr wrap="square" rtlCol="0">
            <a:spAutoFit/>
          </a:bodyPr>
          <a:lstStyle/>
          <a:p>
            <a:r>
              <a:rPr lang="en-US" sz="2500" dirty="0">
                <a:solidFill>
                  <a:schemeClr val="bg1"/>
                </a:solidFill>
              </a:rPr>
              <a:t>Location</a:t>
            </a:r>
          </a:p>
        </p:txBody>
      </p:sp>
      <p:sp>
        <p:nvSpPr>
          <p:cNvPr id="15" name="TextBox 14">
            <a:extLst>
              <a:ext uri="{FF2B5EF4-FFF2-40B4-BE49-F238E27FC236}">
                <a16:creationId xmlns:a16="http://schemas.microsoft.com/office/drawing/2014/main" id="{CBBD259C-6362-F5A6-3EC7-E140AF922B6F}"/>
              </a:ext>
            </a:extLst>
          </p:cNvPr>
          <p:cNvSpPr txBox="1"/>
          <p:nvPr/>
        </p:nvSpPr>
        <p:spPr>
          <a:xfrm>
            <a:off x="6401566" y="1457988"/>
            <a:ext cx="1167037" cy="477054"/>
          </a:xfrm>
          <a:prstGeom prst="rect">
            <a:avLst/>
          </a:prstGeom>
          <a:noFill/>
        </p:spPr>
        <p:txBody>
          <a:bodyPr wrap="square" rtlCol="0">
            <a:spAutoFit/>
          </a:bodyPr>
          <a:lstStyle/>
          <a:p>
            <a:r>
              <a:rPr lang="en-US" sz="2500" dirty="0">
                <a:solidFill>
                  <a:schemeClr val="bg1"/>
                </a:solidFill>
              </a:rPr>
              <a:t>Filer</a:t>
            </a:r>
          </a:p>
        </p:txBody>
      </p:sp>
      <p:sp>
        <p:nvSpPr>
          <p:cNvPr id="16" name="TextBox 15">
            <a:extLst>
              <a:ext uri="{FF2B5EF4-FFF2-40B4-BE49-F238E27FC236}">
                <a16:creationId xmlns:a16="http://schemas.microsoft.com/office/drawing/2014/main" id="{EB7C3A7A-99B7-DE00-CF01-7AD6EFCDC475}"/>
              </a:ext>
            </a:extLst>
          </p:cNvPr>
          <p:cNvSpPr txBox="1"/>
          <p:nvPr/>
        </p:nvSpPr>
        <p:spPr>
          <a:xfrm>
            <a:off x="8802378" y="1330043"/>
            <a:ext cx="2886395" cy="1138773"/>
          </a:xfrm>
          <a:prstGeom prst="rect">
            <a:avLst/>
          </a:prstGeom>
          <a:noFill/>
        </p:spPr>
        <p:txBody>
          <a:bodyPr wrap="square" rtlCol="0">
            <a:spAutoFit/>
          </a:bodyPr>
          <a:lstStyle/>
          <a:p>
            <a:pPr algn="ctr"/>
            <a:r>
              <a:rPr lang="en-US" sz="2500" dirty="0">
                <a:solidFill>
                  <a:schemeClr val="bg1"/>
                </a:solidFill>
              </a:rPr>
              <a:t>Civil SOL Near Time </a:t>
            </a:r>
          </a:p>
          <a:p>
            <a:pPr algn="ctr"/>
            <a:r>
              <a:rPr lang="en-US" sz="2500" dirty="0">
                <a:solidFill>
                  <a:schemeClr val="bg1"/>
                </a:solidFill>
              </a:rPr>
              <a:t>of Filing</a:t>
            </a:r>
          </a:p>
          <a:p>
            <a:pPr algn="ctr"/>
            <a:endParaRPr lang="en-US" dirty="0"/>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170CC6-5FE2-3E31-04FF-5ABD9A57542B}"/>
              </a:ext>
            </a:extLst>
          </p:cNvPr>
          <p:cNvCxnSpPr/>
          <p:nvPr/>
        </p:nvCxnSpPr>
        <p:spPr>
          <a:xfrm>
            <a:off x="1724472" y="1330043"/>
            <a:ext cx="0" cy="505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F9C19-D190-11B0-9A5D-5C265E972510}"/>
              </a:ext>
            </a:extLst>
          </p:cNvPr>
          <p:cNvCxnSpPr/>
          <p:nvPr/>
        </p:nvCxnSpPr>
        <p:spPr>
          <a:xfrm>
            <a:off x="5006698" y="1330042"/>
            <a:ext cx="0" cy="505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6A593C-F423-728D-5F17-82EBDE0588EC}"/>
              </a:ext>
            </a:extLst>
          </p:cNvPr>
          <p:cNvCxnSpPr/>
          <p:nvPr/>
        </p:nvCxnSpPr>
        <p:spPr>
          <a:xfrm>
            <a:off x="8166185" y="1286060"/>
            <a:ext cx="0" cy="5054929"/>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849F623-4FC3-178F-9C4A-4EBF89D9D923}"/>
              </a:ext>
            </a:extLst>
          </p:cNvPr>
          <p:cNvSpPr txBox="1"/>
          <p:nvPr/>
        </p:nvSpPr>
        <p:spPr>
          <a:xfrm>
            <a:off x="5064107" y="2543830"/>
            <a:ext cx="3036740" cy="4031873"/>
          </a:xfrm>
          <a:prstGeom prst="rect">
            <a:avLst/>
          </a:prstGeom>
          <a:noFill/>
        </p:spPr>
        <p:txBody>
          <a:bodyPr wrap="square" rtlCol="0">
            <a:spAutoFit/>
          </a:bodyPr>
          <a:lstStyle/>
          <a:p>
            <a:r>
              <a:rPr lang="en-US" sz="1600" b="1" dirty="0">
                <a:effectLst/>
                <a:latin typeface="Times New Roman" panose="02020603050405020304" pitchFamily="18" charset="0"/>
                <a:ea typeface="Times New Roman" panose="02020603050405020304" pitchFamily="18" charset="0"/>
              </a:rPr>
              <a:t>Diocese of Fairbanks</a:t>
            </a: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Tucson</a:t>
            </a: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Crosier Fathers and Brothers</a:t>
            </a:r>
          </a:p>
          <a:p>
            <a:pPr marR="0" lvl="0">
              <a:spcBef>
                <a:spcPts val="0"/>
              </a:spcBef>
              <a:spcAft>
                <a:spcPts val="0"/>
              </a:spcAft>
            </a:pP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San Diego</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Stockton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en-US" sz="1600" b="1" dirty="0">
                <a:effectLst/>
                <a:latin typeface="Times New Roman" panose="02020603050405020304" pitchFamily="18" charset="0"/>
                <a:ea typeface="Times New Roman" panose="02020603050405020304" pitchFamily="18" charset="0"/>
              </a:rPr>
              <a:t>Diocese of Santa Rosa (expected)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endParaRPr lang="en-US" sz="1600" dirty="0"/>
          </a:p>
          <a:p>
            <a:r>
              <a:rPr lang="en-US" sz="1600" b="1" dirty="0">
                <a:effectLst/>
                <a:latin typeface="Times New Roman" panose="02020603050405020304" pitchFamily="18" charset="0"/>
                <a:ea typeface="Times New Roman" panose="02020603050405020304" pitchFamily="18" charset="0"/>
              </a:rPr>
              <a:t>Diocese of Norwich</a:t>
            </a:r>
          </a:p>
          <a:p>
            <a:endParaRPr lang="en-US" sz="1600" b="1" dirty="0">
              <a:effectLst/>
              <a:latin typeface="Times New Roman" panose="02020603050405020304" pitchFamily="18" charset="0"/>
              <a:ea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Diocese of Wilmington</a:t>
            </a:r>
          </a:p>
          <a:p>
            <a:endParaRPr lang="en-US" sz="1600" b="1" dirty="0">
              <a:effectLst/>
              <a:latin typeface="Times New Roman" panose="02020603050405020304" pitchFamily="18" charset="0"/>
              <a:ea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USA Gymnastics</a:t>
            </a:r>
          </a:p>
          <a:p>
            <a:endParaRPr lang="en-US" sz="1600" dirty="0"/>
          </a:p>
        </p:txBody>
      </p:sp>
      <p:sp>
        <p:nvSpPr>
          <p:cNvPr id="24" name="TextBox 23">
            <a:extLst>
              <a:ext uri="{FF2B5EF4-FFF2-40B4-BE49-F238E27FC236}">
                <a16:creationId xmlns:a16="http://schemas.microsoft.com/office/drawing/2014/main" id="{EE63FEE3-DD69-1360-CFF2-979769F56F8D}"/>
              </a:ext>
            </a:extLst>
          </p:cNvPr>
          <p:cNvSpPr txBox="1"/>
          <p:nvPr/>
        </p:nvSpPr>
        <p:spPr>
          <a:xfrm>
            <a:off x="1823941" y="2548102"/>
            <a:ext cx="3012201" cy="4062651"/>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Alaska</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Arizona</a:t>
            </a: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California</a:t>
            </a: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Connecticut</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Delaware</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Indiana</a:t>
            </a:r>
          </a:p>
          <a:p>
            <a:endParaRPr lang="en-US" dirty="0"/>
          </a:p>
        </p:txBody>
      </p:sp>
      <p:sp>
        <p:nvSpPr>
          <p:cNvPr id="25" name="TextBox 24">
            <a:extLst>
              <a:ext uri="{FF2B5EF4-FFF2-40B4-BE49-F238E27FC236}">
                <a16:creationId xmlns:a16="http://schemas.microsoft.com/office/drawing/2014/main" id="{46C84475-7E9D-7B0B-517E-0B5D1C336C94}"/>
              </a:ext>
            </a:extLst>
          </p:cNvPr>
          <p:cNvSpPr txBox="1"/>
          <p:nvPr/>
        </p:nvSpPr>
        <p:spPr>
          <a:xfrm>
            <a:off x="160070" y="2548103"/>
            <a:ext cx="1355743" cy="4062651"/>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2008</a:t>
            </a:r>
          </a:p>
          <a:p>
            <a:pPr algn="ctr"/>
            <a:endParaRPr lang="en-US" sz="1600" b="1" dirty="0">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2004</a:t>
            </a:r>
          </a:p>
          <a:p>
            <a:pPr algn="ctr"/>
            <a:r>
              <a:rPr lang="en-US" sz="1600" b="1" dirty="0">
                <a:latin typeface="Times New Roman" panose="02020603050405020304" pitchFamily="18" charset="0"/>
                <a:cs typeface="Times New Roman" panose="02020603050405020304" pitchFamily="18" charset="0"/>
              </a:rPr>
              <a:t>2017</a:t>
            </a:r>
          </a:p>
          <a:p>
            <a:pPr algn="ct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2007</a:t>
            </a:r>
          </a:p>
          <a:p>
            <a:pPr algn="ctr"/>
            <a:r>
              <a:rPr lang="en-US" sz="1600" b="1" dirty="0">
                <a:latin typeface="Times New Roman" panose="02020603050405020304" pitchFamily="18" charset="0"/>
                <a:cs typeface="Times New Roman" panose="02020603050405020304" pitchFamily="18" charset="0"/>
              </a:rPr>
              <a:t>2014</a:t>
            </a:r>
          </a:p>
          <a:p>
            <a:pPr algn="ctr"/>
            <a:r>
              <a:rPr lang="en-US" sz="1600" b="1" dirty="0">
                <a:latin typeface="Times New Roman" panose="02020603050405020304" pitchFamily="18" charset="0"/>
                <a:cs typeface="Times New Roman" panose="02020603050405020304" pitchFamily="18" charset="0"/>
              </a:rPr>
              <a:t>2023</a:t>
            </a:r>
          </a:p>
          <a:p>
            <a:pPr algn="ct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2021</a:t>
            </a:r>
          </a:p>
          <a:p>
            <a:pPr algn="ct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2009</a:t>
            </a:r>
          </a:p>
          <a:p>
            <a:pPr algn="ct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2018</a:t>
            </a:r>
          </a:p>
          <a:p>
            <a:endParaRPr lang="en-US" dirty="0"/>
          </a:p>
        </p:txBody>
      </p:sp>
      <p:sp>
        <p:nvSpPr>
          <p:cNvPr id="26" name="TextBox 25">
            <a:extLst>
              <a:ext uri="{FF2B5EF4-FFF2-40B4-BE49-F238E27FC236}">
                <a16:creationId xmlns:a16="http://schemas.microsoft.com/office/drawing/2014/main" id="{C1A68D53-1E94-2F8B-B5A2-BEC214D2430C}"/>
              </a:ext>
            </a:extLst>
          </p:cNvPr>
          <p:cNvSpPr txBox="1"/>
          <p:nvPr/>
        </p:nvSpPr>
        <p:spPr>
          <a:xfrm>
            <a:off x="8274726" y="2228724"/>
            <a:ext cx="3685983" cy="4247317"/>
          </a:xfrm>
          <a:prstGeom prst="rect">
            <a:avLst/>
          </a:prstGeom>
          <a:noFill/>
        </p:spPr>
        <p:txBody>
          <a:bodyPr wrap="square" rtlCol="0">
            <a:spAutoFit/>
          </a:bodyPr>
          <a:lstStyle/>
          <a:p>
            <a:pPr marL="0" marR="0">
              <a:spcBef>
                <a:spcPts val="0"/>
              </a:spcBef>
              <a:spcAft>
                <a:spcPts val="0"/>
              </a:spcAft>
            </a:pP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No SOL against perpetrator for some CSA crimes </a:t>
            </a:r>
          </a:p>
          <a:p>
            <a:pPr marL="0" marR="0">
              <a:spcBef>
                <a:spcPts val="0"/>
              </a:spcBef>
              <a:spcAft>
                <a:spcPts val="0"/>
              </a:spcAft>
            </a:pP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Age 20-21 for remaining CSA crimes</a:t>
            </a:r>
          </a:p>
          <a:p>
            <a:pPr marL="0" marR="0">
              <a:spcBef>
                <a:spcPts val="0"/>
              </a:spcBef>
              <a:spcAft>
                <a:spcPts val="0"/>
              </a:spcAft>
            </a:pP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Age 20</a:t>
            </a: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Age 20</a:t>
            </a:r>
          </a:p>
          <a:p>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WINDOW</a:t>
            </a:r>
          </a:p>
          <a:p>
            <a:pPr marL="0" marR="0">
              <a:spcBef>
                <a:spcPts val="0"/>
              </a:spcBef>
              <a:spcAft>
                <a:spcPts val="0"/>
              </a:spcAft>
            </a:pP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Age 26</a:t>
            </a: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Age 26</a:t>
            </a: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Age 40</a:t>
            </a:r>
          </a:p>
          <a:p>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Age </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48</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500"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WINDOW</a:t>
            </a:r>
          </a:p>
          <a:p>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No SOL for CSA</a:t>
            </a:r>
          </a:p>
          <a:p>
            <a:endParaRPr lang="en-US" sz="1500"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Age 20</a:t>
            </a: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C2E1D842-D8F1-3C28-03CF-D0636B69CEEC}"/>
              </a:ext>
            </a:extLst>
          </p:cNvPr>
          <p:cNvCxnSpPr>
            <a:cxnSpLocks/>
          </p:cNvCxnSpPr>
          <p:nvPr/>
        </p:nvCxnSpPr>
        <p:spPr>
          <a:xfrm>
            <a:off x="-39371" y="3129826"/>
            <a:ext cx="124052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9DF1987-99D4-069A-2A49-3F4F224B657C}"/>
              </a:ext>
            </a:extLst>
          </p:cNvPr>
          <p:cNvCxnSpPr>
            <a:cxnSpLocks/>
          </p:cNvCxnSpPr>
          <p:nvPr/>
        </p:nvCxnSpPr>
        <p:spPr>
          <a:xfrm>
            <a:off x="-39371" y="3813524"/>
            <a:ext cx="121817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9DAAC5-9D36-EF79-863D-0F7E437FE211}"/>
              </a:ext>
            </a:extLst>
          </p:cNvPr>
          <p:cNvCxnSpPr>
            <a:cxnSpLocks/>
          </p:cNvCxnSpPr>
          <p:nvPr/>
        </p:nvCxnSpPr>
        <p:spPr>
          <a:xfrm>
            <a:off x="51512" y="4831229"/>
            <a:ext cx="121817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7E7D9E-012F-2294-99FE-48BEA281064F}"/>
              </a:ext>
            </a:extLst>
          </p:cNvPr>
          <p:cNvCxnSpPr>
            <a:cxnSpLocks/>
          </p:cNvCxnSpPr>
          <p:nvPr/>
        </p:nvCxnSpPr>
        <p:spPr>
          <a:xfrm>
            <a:off x="-39372" y="5345707"/>
            <a:ext cx="12331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B52A0B2-00A7-EDDC-F211-B410E9DEE6AE}"/>
              </a:ext>
            </a:extLst>
          </p:cNvPr>
          <p:cNvCxnSpPr>
            <a:cxnSpLocks/>
          </p:cNvCxnSpPr>
          <p:nvPr/>
        </p:nvCxnSpPr>
        <p:spPr>
          <a:xfrm>
            <a:off x="51512" y="5983761"/>
            <a:ext cx="123316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29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711C7844-9CFD-530A-F53E-D4F3249D9522}"/>
              </a:ext>
            </a:extLst>
          </p:cNvPr>
          <p:cNvSpPr/>
          <p:nvPr/>
        </p:nvSpPr>
        <p:spPr>
          <a:xfrm>
            <a:off x="-3" y="1330043"/>
            <a:ext cx="12192000" cy="854698"/>
          </a:xfrm>
          <a:prstGeom prst="flowChart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bg1"/>
              </a:solidFill>
            </a:endParaRPr>
          </a:p>
        </p:txBody>
      </p:sp>
      <p:sp>
        <p:nvSpPr>
          <p:cNvPr id="6" name="Flowchart: Process 5">
            <a:extLst>
              <a:ext uri="{FF2B5EF4-FFF2-40B4-BE49-F238E27FC236}">
                <a16:creationId xmlns:a16="http://schemas.microsoft.com/office/drawing/2014/main" id="{2D55A3A8-2988-ACB8-4E47-CF62A74DC32C}"/>
              </a:ext>
            </a:extLst>
          </p:cNvPr>
          <p:cNvSpPr/>
          <p:nvPr/>
        </p:nvSpPr>
        <p:spPr>
          <a:xfrm>
            <a:off x="-6" y="2184742"/>
            <a:ext cx="12192000" cy="4197363"/>
          </a:xfrm>
          <a:prstGeom prst="flowChartProcess">
            <a:avLst/>
          </a:prstGeom>
          <a:solidFill>
            <a:srgbClr val="8DD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p:txBody>
      </p:sp>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20248"/>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flipV="1">
            <a:off x="0" y="6339253"/>
            <a:ext cx="12192000" cy="45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503921" y="6426088"/>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sp>
        <p:nvSpPr>
          <p:cNvPr id="13" name="TextBox 12">
            <a:extLst>
              <a:ext uri="{FF2B5EF4-FFF2-40B4-BE49-F238E27FC236}">
                <a16:creationId xmlns:a16="http://schemas.microsoft.com/office/drawing/2014/main" id="{A3731C15-FFC2-E150-9878-239C8F523EC0}"/>
              </a:ext>
            </a:extLst>
          </p:cNvPr>
          <p:cNvSpPr txBox="1"/>
          <p:nvPr/>
        </p:nvSpPr>
        <p:spPr>
          <a:xfrm>
            <a:off x="503227" y="1509681"/>
            <a:ext cx="1123055" cy="477054"/>
          </a:xfrm>
          <a:prstGeom prst="rect">
            <a:avLst/>
          </a:prstGeom>
          <a:noFill/>
        </p:spPr>
        <p:txBody>
          <a:bodyPr wrap="square" rtlCol="0">
            <a:spAutoFit/>
          </a:bodyPr>
          <a:lstStyle/>
          <a:p>
            <a:r>
              <a:rPr lang="en-US" sz="2500" dirty="0">
                <a:solidFill>
                  <a:schemeClr val="bg1"/>
                </a:solidFill>
              </a:rPr>
              <a:t>Date</a:t>
            </a:r>
          </a:p>
        </p:txBody>
      </p:sp>
      <p:sp>
        <p:nvSpPr>
          <p:cNvPr id="14" name="TextBox 13">
            <a:extLst>
              <a:ext uri="{FF2B5EF4-FFF2-40B4-BE49-F238E27FC236}">
                <a16:creationId xmlns:a16="http://schemas.microsoft.com/office/drawing/2014/main" id="{B754FAFD-D5B8-B437-2801-E0E53857B0D4}"/>
              </a:ext>
            </a:extLst>
          </p:cNvPr>
          <p:cNvSpPr txBox="1"/>
          <p:nvPr/>
        </p:nvSpPr>
        <p:spPr>
          <a:xfrm>
            <a:off x="2559073" y="1480307"/>
            <a:ext cx="1693532" cy="477054"/>
          </a:xfrm>
          <a:prstGeom prst="rect">
            <a:avLst/>
          </a:prstGeom>
          <a:noFill/>
        </p:spPr>
        <p:txBody>
          <a:bodyPr wrap="square" rtlCol="0">
            <a:spAutoFit/>
          </a:bodyPr>
          <a:lstStyle/>
          <a:p>
            <a:r>
              <a:rPr lang="en-US" sz="2500" dirty="0">
                <a:solidFill>
                  <a:schemeClr val="bg1"/>
                </a:solidFill>
              </a:rPr>
              <a:t>Location</a:t>
            </a:r>
          </a:p>
        </p:txBody>
      </p:sp>
      <p:sp>
        <p:nvSpPr>
          <p:cNvPr id="15" name="TextBox 14">
            <a:extLst>
              <a:ext uri="{FF2B5EF4-FFF2-40B4-BE49-F238E27FC236}">
                <a16:creationId xmlns:a16="http://schemas.microsoft.com/office/drawing/2014/main" id="{CBBD259C-6362-F5A6-3EC7-E140AF922B6F}"/>
              </a:ext>
            </a:extLst>
          </p:cNvPr>
          <p:cNvSpPr txBox="1"/>
          <p:nvPr/>
        </p:nvSpPr>
        <p:spPr>
          <a:xfrm>
            <a:off x="6401566" y="1457988"/>
            <a:ext cx="1167037" cy="477054"/>
          </a:xfrm>
          <a:prstGeom prst="rect">
            <a:avLst/>
          </a:prstGeom>
          <a:noFill/>
        </p:spPr>
        <p:txBody>
          <a:bodyPr wrap="square" rtlCol="0">
            <a:spAutoFit/>
          </a:bodyPr>
          <a:lstStyle/>
          <a:p>
            <a:r>
              <a:rPr lang="en-US" sz="2500" dirty="0">
                <a:solidFill>
                  <a:schemeClr val="bg1"/>
                </a:solidFill>
              </a:rPr>
              <a:t>Filer</a:t>
            </a:r>
          </a:p>
        </p:txBody>
      </p:sp>
      <p:sp>
        <p:nvSpPr>
          <p:cNvPr id="16" name="TextBox 15">
            <a:extLst>
              <a:ext uri="{FF2B5EF4-FFF2-40B4-BE49-F238E27FC236}">
                <a16:creationId xmlns:a16="http://schemas.microsoft.com/office/drawing/2014/main" id="{EB7C3A7A-99B7-DE00-CF01-7AD6EFCDC475}"/>
              </a:ext>
            </a:extLst>
          </p:cNvPr>
          <p:cNvSpPr txBox="1"/>
          <p:nvPr/>
        </p:nvSpPr>
        <p:spPr>
          <a:xfrm>
            <a:off x="8802378" y="1330043"/>
            <a:ext cx="2886395" cy="1138773"/>
          </a:xfrm>
          <a:prstGeom prst="rect">
            <a:avLst/>
          </a:prstGeom>
          <a:noFill/>
        </p:spPr>
        <p:txBody>
          <a:bodyPr wrap="square" rtlCol="0">
            <a:spAutoFit/>
          </a:bodyPr>
          <a:lstStyle/>
          <a:p>
            <a:pPr algn="ctr"/>
            <a:r>
              <a:rPr lang="en-US" sz="2500" dirty="0">
                <a:solidFill>
                  <a:schemeClr val="bg1"/>
                </a:solidFill>
              </a:rPr>
              <a:t>Civil SOL at Time </a:t>
            </a:r>
          </a:p>
          <a:p>
            <a:pPr algn="ctr"/>
            <a:r>
              <a:rPr lang="en-US" sz="2500" dirty="0">
                <a:solidFill>
                  <a:schemeClr val="bg1"/>
                </a:solidFill>
              </a:rPr>
              <a:t>of Filing</a:t>
            </a:r>
          </a:p>
          <a:p>
            <a:pPr algn="ctr"/>
            <a:endParaRPr lang="en-US" dirty="0"/>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170CC6-5FE2-3E31-04FF-5ABD9A57542B}"/>
              </a:ext>
            </a:extLst>
          </p:cNvPr>
          <p:cNvCxnSpPr/>
          <p:nvPr/>
        </p:nvCxnSpPr>
        <p:spPr>
          <a:xfrm>
            <a:off x="1724472" y="1330043"/>
            <a:ext cx="0" cy="505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F9C19-D190-11B0-9A5D-5C265E972510}"/>
              </a:ext>
            </a:extLst>
          </p:cNvPr>
          <p:cNvCxnSpPr/>
          <p:nvPr/>
        </p:nvCxnSpPr>
        <p:spPr>
          <a:xfrm>
            <a:off x="5006698" y="1330042"/>
            <a:ext cx="0" cy="505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6A593C-F423-728D-5F17-82EBDE0588EC}"/>
              </a:ext>
            </a:extLst>
          </p:cNvPr>
          <p:cNvCxnSpPr/>
          <p:nvPr/>
        </p:nvCxnSpPr>
        <p:spPr>
          <a:xfrm>
            <a:off x="8166185" y="1286060"/>
            <a:ext cx="0" cy="5054929"/>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0E8F9DE-0825-7E16-C6AD-37E305FD7951}"/>
              </a:ext>
            </a:extLst>
          </p:cNvPr>
          <p:cNvSpPr txBox="1"/>
          <p:nvPr/>
        </p:nvSpPr>
        <p:spPr>
          <a:xfrm>
            <a:off x="6672358" y="6419221"/>
            <a:ext cx="1961254" cy="369332"/>
          </a:xfrm>
          <a:prstGeom prst="rect">
            <a:avLst/>
          </a:prstGeom>
          <a:noFill/>
        </p:spPr>
        <p:txBody>
          <a:bodyPr wrap="square">
            <a:spAutoFit/>
          </a:bodyPr>
          <a:lstStyle/>
          <a:p>
            <a:r>
              <a:rPr lang="en-US" dirty="0"/>
              <a:t>info@childusa.org</a:t>
            </a:r>
          </a:p>
        </p:txBody>
      </p:sp>
      <p:sp>
        <p:nvSpPr>
          <p:cNvPr id="12" name="TextBox 11">
            <a:extLst>
              <a:ext uri="{FF2B5EF4-FFF2-40B4-BE49-F238E27FC236}">
                <a16:creationId xmlns:a16="http://schemas.microsoft.com/office/drawing/2014/main" id="{FB5CA997-8DFC-F48A-0991-C419B856CE4E}"/>
              </a:ext>
            </a:extLst>
          </p:cNvPr>
          <p:cNvSpPr txBox="1"/>
          <p:nvPr/>
        </p:nvSpPr>
        <p:spPr>
          <a:xfrm>
            <a:off x="98201" y="2324508"/>
            <a:ext cx="1577176" cy="2154436"/>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2006</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2020</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2009</a:t>
            </a:r>
          </a:p>
          <a:p>
            <a:endParaRPr lang="en-US" dirty="0"/>
          </a:p>
          <a:p>
            <a:endParaRPr lang="en-US" dirty="0"/>
          </a:p>
          <a:p>
            <a:endParaRPr lang="en-US" dirty="0"/>
          </a:p>
        </p:txBody>
      </p:sp>
      <p:sp>
        <p:nvSpPr>
          <p:cNvPr id="17" name="TextBox 16">
            <a:extLst>
              <a:ext uri="{FF2B5EF4-FFF2-40B4-BE49-F238E27FC236}">
                <a16:creationId xmlns:a16="http://schemas.microsoft.com/office/drawing/2014/main" id="{1C65292D-35FB-962C-3B34-985DECF282F9}"/>
              </a:ext>
            </a:extLst>
          </p:cNvPr>
          <p:cNvSpPr txBox="1"/>
          <p:nvPr/>
        </p:nvSpPr>
        <p:spPr>
          <a:xfrm>
            <a:off x="1892726" y="2249291"/>
            <a:ext cx="2822980" cy="3785652"/>
          </a:xfrm>
          <a:prstGeom prst="rect">
            <a:avLst/>
          </a:prstGeom>
          <a:noFill/>
        </p:spPr>
        <p:txBody>
          <a:bodyPr wrap="square" rtlCol="0">
            <a:spAutoFit/>
          </a:bodyPr>
          <a:lstStyle/>
          <a:p>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Iowa</a:t>
            </a:r>
          </a:p>
          <a:p>
            <a:endParaRPr lang="en-US" sz="1600" b="1" dirty="0">
              <a:latin typeface="Times New Roman" panose="02020603050405020304" pitchFamily="18" charset="0"/>
              <a:cs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Louisiana</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Maryland</a:t>
            </a: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Minnesota</a:t>
            </a: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Montana</a:t>
            </a:r>
          </a:p>
        </p:txBody>
      </p:sp>
      <p:sp>
        <p:nvSpPr>
          <p:cNvPr id="19" name="TextBox 18">
            <a:extLst>
              <a:ext uri="{FF2B5EF4-FFF2-40B4-BE49-F238E27FC236}">
                <a16:creationId xmlns:a16="http://schemas.microsoft.com/office/drawing/2014/main" id="{06636EBB-9A2F-3A13-22B0-A496F69C0C7B}"/>
              </a:ext>
            </a:extLst>
          </p:cNvPr>
          <p:cNvSpPr txBox="1"/>
          <p:nvPr/>
        </p:nvSpPr>
        <p:spPr>
          <a:xfrm>
            <a:off x="5193874" y="2294116"/>
            <a:ext cx="2822980" cy="4585871"/>
          </a:xfrm>
          <a:prstGeom prst="rect">
            <a:avLst/>
          </a:prstGeom>
          <a:noFill/>
        </p:spPr>
        <p:txBody>
          <a:bodyPr wrap="square" rtlCol="0">
            <a:spAutoFit/>
          </a:bodyPr>
          <a:lstStyle/>
          <a:p>
            <a:r>
              <a:rPr lang="en-US" sz="1600" b="1" dirty="0">
                <a:effectLst/>
                <a:latin typeface="Times New Roman" panose="02020603050405020304" pitchFamily="18" charset="0"/>
                <a:ea typeface="Times New Roman" panose="02020603050405020304" pitchFamily="18" charset="0"/>
              </a:rPr>
              <a:t>Diocese of Davenport</a:t>
            </a:r>
          </a:p>
          <a:p>
            <a:endParaRPr lang="en-US" sz="1600" b="1" dirty="0">
              <a:latin typeface="Times New Roman" panose="02020603050405020304" pitchFamily="18" charset="0"/>
              <a:ea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Archdiocese of New Orleans</a:t>
            </a:r>
          </a:p>
          <a:p>
            <a:endParaRPr lang="en-US" sz="1600" b="1" dirty="0">
              <a:latin typeface="Times New Roman" panose="02020603050405020304" pitchFamily="18" charset="0"/>
              <a:ea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Wilmington</a:t>
            </a:r>
          </a:p>
          <a:p>
            <a:endParaRPr lang="en-US" sz="1600" b="1" dirty="0">
              <a:latin typeface="Times New Roman" panose="02020603050405020304" pitchFamily="18"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Archdiocese of St. Paul and Minneapolis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Duluth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New Ulm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Crosier Fathers and Brothers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Winona-Rochester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en-US" sz="1600" b="1" dirty="0">
                <a:effectLst/>
                <a:latin typeface="Times New Roman" panose="02020603050405020304" pitchFamily="18" charset="0"/>
                <a:ea typeface="Times New Roman" panose="02020603050405020304" pitchFamily="18" charset="0"/>
              </a:rPr>
              <a:t>Diocese of St. Cloud</a:t>
            </a:r>
          </a:p>
          <a:p>
            <a:r>
              <a:rPr lang="en-US" sz="1600" b="1"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Helena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Great Falls-Billings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endParaRPr lang="en-US" sz="1800" b="1" dirty="0">
              <a:effectLst/>
              <a:latin typeface="Times New Roman" panose="02020603050405020304" pitchFamily="18" charset="0"/>
              <a:ea typeface="Times New Roman" panose="02020603050405020304" pitchFamily="18" charset="0"/>
            </a:endParaRPr>
          </a:p>
          <a:p>
            <a:endParaRPr lang="en-US" b="1" dirty="0">
              <a:latin typeface="Times New Roman" panose="02020603050405020304" pitchFamily="18" charset="0"/>
            </a:endParaRPr>
          </a:p>
        </p:txBody>
      </p:sp>
      <p:sp>
        <p:nvSpPr>
          <p:cNvPr id="23" name="TextBox 22">
            <a:extLst>
              <a:ext uri="{FF2B5EF4-FFF2-40B4-BE49-F238E27FC236}">
                <a16:creationId xmlns:a16="http://schemas.microsoft.com/office/drawing/2014/main" id="{51296137-E35B-413C-ADD7-B057ED9416DD}"/>
              </a:ext>
            </a:extLst>
          </p:cNvPr>
          <p:cNvSpPr txBox="1"/>
          <p:nvPr/>
        </p:nvSpPr>
        <p:spPr>
          <a:xfrm>
            <a:off x="8449506" y="2218990"/>
            <a:ext cx="3459167" cy="4031873"/>
          </a:xfrm>
          <a:prstGeom prst="rect">
            <a:avLst/>
          </a:prstGeom>
          <a:noFill/>
        </p:spPr>
        <p:txBody>
          <a:bodyPr wrap="square" rtlCol="0">
            <a:spAutoFit/>
          </a:bodyPr>
          <a:lstStyle/>
          <a:p>
            <a:r>
              <a:rPr lang="en-US" sz="1600" b="1" dirty="0">
                <a:effectLst/>
                <a:latin typeface="Times New Roman" panose="02020603050405020304" pitchFamily="18" charset="0"/>
                <a:ea typeface="Times New Roman" panose="02020603050405020304" pitchFamily="18" charset="0"/>
              </a:rPr>
              <a:t>Age 19</a:t>
            </a:r>
          </a:p>
          <a:p>
            <a:endParaRPr lang="en-US" sz="1600" b="1" dirty="0">
              <a:latin typeface="Times New Roman" panose="02020603050405020304" pitchFamily="18" charset="0"/>
            </a:endParaRPr>
          </a:p>
          <a:p>
            <a:r>
              <a:rPr lang="en-US" sz="1600" b="1" dirty="0">
                <a:latin typeface="Times New Roman" panose="02020603050405020304" pitchFamily="18" charset="0"/>
                <a:ea typeface="Times New Roman" panose="02020603050405020304" pitchFamily="18" charset="0"/>
              </a:rPr>
              <a:t>WINDOW</a:t>
            </a:r>
            <a:endParaRPr lang="en-US" sz="1600" b="1" dirty="0">
              <a:effectLst/>
              <a:latin typeface="Times New Roman" panose="02020603050405020304" pitchFamily="18" charset="0"/>
              <a:ea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No SOL</a:t>
            </a:r>
          </a:p>
          <a:p>
            <a:endParaRPr lang="en-US" sz="1600" b="1" dirty="0">
              <a:latin typeface="Times New Roman" panose="02020603050405020304" pitchFamily="18" charset="0"/>
            </a:endParaRPr>
          </a:p>
          <a:p>
            <a:r>
              <a:rPr lang="en-US" sz="1600" b="1" dirty="0">
                <a:latin typeface="Times New Roman" panose="02020603050405020304" pitchFamily="18" charset="0"/>
              </a:rPr>
              <a:t>Age 25</a:t>
            </a:r>
          </a:p>
          <a:p>
            <a:r>
              <a:rPr lang="en-US" sz="1600" b="1" dirty="0">
                <a:latin typeface="Times New Roman" panose="02020603050405020304" pitchFamily="18" charset="0"/>
              </a:rPr>
              <a:t>WINDOW</a:t>
            </a:r>
          </a:p>
          <a:p>
            <a:r>
              <a:rPr lang="en-US" sz="1600" b="1" dirty="0">
                <a:latin typeface="Times New Roman" panose="02020603050405020304" pitchFamily="18" charset="0"/>
              </a:rPr>
              <a:t>No SOL</a:t>
            </a: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r>
              <a:rPr lang="en-US" sz="1600" b="1" dirty="0">
                <a:latin typeface="Times New Roman" panose="02020603050405020304" pitchFamily="18" charset="0"/>
              </a:rPr>
              <a:t>Age 24</a:t>
            </a:r>
          </a:p>
          <a:p>
            <a:r>
              <a:rPr lang="en-US" sz="1600" b="1" dirty="0">
                <a:latin typeface="Times New Roman" panose="02020603050405020304" pitchFamily="18" charset="0"/>
              </a:rPr>
              <a:t>Age 24</a:t>
            </a:r>
            <a:endParaRPr lang="en-US" sz="1600" b="1" dirty="0"/>
          </a:p>
        </p:txBody>
      </p:sp>
      <p:graphicFrame>
        <p:nvGraphicFramePr>
          <p:cNvPr id="24" name="Table 23">
            <a:extLst>
              <a:ext uri="{FF2B5EF4-FFF2-40B4-BE49-F238E27FC236}">
                <a16:creationId xmlns:a16="http://schemas.microsoft.com/office/drawing/2014/main" id="{F6B02331-9E76-D4BF-D5CB-E450067C5302}"/>
              </a:ext>
            </a:extLst>
          </p:cNvPr>
          <p:cNvGraphicFramePr>
            <a:graphicFrameLocks noGrp="1"/>
          </p:cNvGraphicFramePr>
          <p:nvPr>
            <p:extLst>
              <p:ext uri="{D42A27DB-BD31-4B8C-83A1-F6EECF244321}">
                <p14:modId xmlns:p14="http://schemas.microsoft.com/office/powerpoint/2010/main" val="1352833239"/>
              </p:ext>
            </p:extLst>
          </p:nvPr>
        </p:nvGraphicFramePr>
        <p:xfrm>
          <a:off x="112512" y="4021514"/>
          <a:ext cx="1169081" cy="2194560"/>
        </p:xfrm>
        <a:graphic>
          <a:graphicData uri="http://schemas.openxmlformats.org/drawingml/2006/table">
            <a:tbl>
              <a:tblPr firstRow="1" firstCol="1">
                <a:tableStyleId>{5C22544A-7EE6-4342-B048-85BDC9FD1C3A}</a:tableStyleId>
              </a:tblPr>
              <a:tblGrid>
                <a:gridCol w="1169081">
                  <a:extLst>
                    <a:ext uri="{9D8B030D-6E8A-4147-A177-3AD203B41FA5}">
                      <a16:colId xmlns:a16="http://schemas.microsoft.com/office/drawing/2014/main" val="1738186607"/>
                    </a:ext>
                  </a:extLst>
                </a:gridCol>
              </a:tblGrid>
              <a:tr h="0">
                <a:tc>
                  <a:txBody>
                    <a:bodyPr/>
                    <a:lstStyle/>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2015</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2015</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2017</a:t>
                      </a:r>
                    </a:p>
                    <a:p>
                      <a:pPr marL="0" marR="0">
                        <a:spcBef>
                          <a:spcPts val="0"/>
                        </a:spcBef>
                        <a:spcAft>
                          <a:spcPts val="0"/>
                        </a:spcAft>
                      </a:pP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2018</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2020</a:t>
                      </a: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1600" b="1" kern="1200" dirty="0">
                          <a:solidFill>
                            <a:schemeClr val="tx1"/>
                          </a:solidFill>
                          <a:effectLst/>
                          <a:latin typeface="Times New Roman" panose="02020603050405020304" pitchFamily="18" charset="0"/>
                          <a:ea typeface="+mn-ea"/>
                          <a:cs typeface="Times New Roman" panose="02020603050405020304" pitchFamily="18" charset="0"/>
                        </a:rPr>
                        <a:t>2014</a:t>
                      </a:r>
                    </a:p>
                    <a:p>
                      <a:r>
                        <a:rPr lang="en-US" sz="1600" b="1" kern="1200" dirty="0">
                          <a:solidFill>
                            <a:schemeClr val="tx1"/>
                          </a:solidFill>
                          <a:effectLst/>
                          <a:latin typeface="Times New Roman" panose="02020603050405020304" pitchFamily="18" charset="0"/>
                          <a:ea typeface="+mn-ea"/>
                          <a:cs typeface="Times New Roman" panose="02020603050405020304" pitchFamily="18" charset="0"/>
                        </a:rPr>
                        <a:t>2017</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6694981"/>
                  </a:ext>
                </a:extLst>
              </a:tr>
            </a:tbl>
          </a:graphicData>
        </a:graphic>
      </p:graphicFrame>
      <p:cxnSp>
        <p:nvCxnSpPr>
          <p:cNvPr id="26" name="Straight Connector 25">
            <a:extLst>
              <a:ext uri="{FF2B5EF4-FFF2-40B4-BE49-F238E27FC236}">
                <a16:creationId xmlns:a16="http://schemas.microsoft.com/office/drawing/2014/main" id="{E113DF9A-949A-D11D-BA9F-59645AF5CD5E}"/>
              </a:ext>
            </a:extLst>
          </p:cNvPr>
          <p:cNvCxnSpPr/>
          <p:nvPr/>
        </p:nvCxnSpPr>
        <p:spPr>
          <a:xfrm>
            <a:off x="0" y="27432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B6D5828-AB81-B118-AA3B-C39786521F6B}"/>
              </a:ext>
            </a:extLst>
          </p:cNvPr>
          <p:cNvCxnSpPr/>
          <p:nvPr/>
        </p:nvCxnSpPr>
        <p:spPr>
          <a:xfrm>
            <a:off x="0" y="3291945"/>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F2CFB8-8E81-ED55-5D6F-28E3E73A825D}"/>
              </a:ext>
            </a:extLst>
          </p:cNvPr>
          <p:cNvCxnSpPr/>
          <p:nvPr/>
        </p:nvCxnSpPr>
        <p:spPr>
          <a:xfrm>
            <a:off x="0" y="3723061"/>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50523D-39B5-2081-991B-AC3016B095C0}"/>
              </a:ext>
            </a:extLst>
          </p:cNvPr>
          <p:cNvCxnSpPr/>
          <p:nvPr/>
        </p:nvCxnSpPr>
        <p:spPr>
          <a:xfrm>
            <a:off x="0" y="5624482"/>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989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711C7844-9CFD-530A-F53E-D4F3249D9522}"/>
              </a:ext>
            </a:extLst>
          </p:cNvPr>
          <p:cNvSpPr/>
          <p:nvPr/>
        </p:nvSpPr>
        <p:spPr>
          <a:xfrm>
            <a:off x="-3" y="1330043"/>
            <a:ext cx="12192000" cy="854698"/>
          </a:xfrm>
          <a:prstGeom prst="flowChart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bg1"/>
              </a:solidFill>
            </a:endParaRPr>
          </a:p>
        </p:txBody>
      </p:sp>
      <p:sp>
        <p:nvSpPr>
          <p:cNvPr id="6" name="Flowchart: Process 5">
            <a:extLst>
              <a:ext uri="{FF2B5EF4-FFF2-40B4-BE49-F238E27FC236}">
                <a16:creationId xmlns:a16="http://schemas.microsoft.com/office/drawing/2014/main" id="{2D55A3A8-2988-ACB8-4E47-CF62A74DC32C}"/>
              </a:ext>
            </a:extLst>
          </p:cNvPr>
          <p:cNvSpPr/>
          <p:nvPr/>
        </p:nvSpPr>
        <p:spPr>
          <a:xfrm>
            <a:off x="11998" y="2184741"/>
            <a:ext cx="12192000" cy="4673259"/>
          </a:xfrm>
          <a:prstGeom prst="flowChartProcess">
            <a:avLst/>
          </a:prstGeom>
          <a:solidFill>
            <a:srgbClr val="8DD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morant Garamond Medium"/>
              <a:ea typeface="+mn-ea"/>
              <a:cs typeface="+mn-cs"/>
            </a:endParaRPr>
          </a:p>
          <a:p>
            <a:pPr marL="0" marR="0" lvl="0" indent="0" algn="ctr" defTabSz="914400" rtl="0" eaLnBrk="1" fontAlgn="auto" latinLnBrk="0" hangingPunct="1">
              <a:lnSpc>
                <a:spcPts val="2240"/>
              </a:lnSpc>
              <a:spcBef>
                <a:spcPts val="0"/>
              </a:spcBef>
              <a:spcAft>
                <a:spcPts val="0"/>
              </a:spcAft>
              <a:buClrTx/>
              <a:buSzTx/>
              <a:buFontTx/>
              <a:buNone/>
              <a:tabLst/>
              <a:defRPr/>
            </a:pPr>
            <a:endParaRPr lang="en-US" sz="1600" dirty="0">
              <a:solidFill>
                <a:prstClr val="white"/>
              </a:solidFill>
              <a:latin typeface="Cormorant Garamond Medium"/>
            </a:endParaRPr>
          </a:p>
        </p:txBody>
      </p:sp>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20248"/>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a:off x="-37373" y="6421292"/>
            <a:ext cx="12241371" cy="4515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info@childusa.org</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657344" y="6439834"/>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sp>
        <p:nvSpPr>
          <p:cNvPr id="13" name="TextBox 12">
            <a:extLst>
              <a:ext uri="{FF2B5EF4-FFF2-40B4-BE49-F238E27FC236}">
                <a16:creationId xmlns:a16="http://schemas.microsoft.com/office/drawing/2014/main" id="{A3731C15-FFC2-E150-9878-239C8F523EC0}"/>
              </a:ext>
            </a:extLst>
          </p:cNvPr>
          <p:cNvSpPr txBox="1"/>
          <p:nvPr/>
        </p:nvSpPr>
        <p:spPr>
          <a:xfrm>
            <a:off x="503227" y="1509681"/>
            <a:ext cx="1123055" cy="477054"/>
          </a:xfrm>
          <a:prstGeom prst="rect">
            <a:avLst/>
          </a:prstGeom>
          <a:noFill/>
        </p:spPr>
        <p:txBody>
          <a:bodyPr wrap="square" rtlCol="0">
            <a:spAutoFit/>
          </a:bodyPr>
          <a:lstStyle/>
          <a:p>
            <a:r>
              <a:rPr lang="en-US" sz="2500" dirty="0">
                <a:solidFill>
                  <a:schemeClr val="bg1"/>
                </a:solidFill>
              </a:rPr>
              <a:t>Date</a:t>
            </a:r>
          </a:p>
        </p:txBody>
      </p:sp>
      <p:sp>
        <p:nvSpPr>
          <p:cNvPr id="14" name="TextBox 13">
            <a:extLst>
              <a:ext uri="{FF2B5EF4-FFF2-40B4-BE49-F238E27FC236}">
                <a16:creationId xmlns:a16="http://schemas.microsoft.com/office/drawing/2014/main" id="{B754FAFD-D5B8-B437-2801-E0E53857B0D4}"/>
              </a:ext>
            </a:extLst>
          </p:cNvPr>
          <p:cNvSpPr txBox="1"/>
          <p:nvPr/>
        </p:nvSpPr>
        <p:spPr>
          <a:xfrm>
            <a:off x="2559073" y="1480307"/>
            <a:ext cx="1693532" cy="477054"/>
          </a:xfrm>
          <a:prstGeom prst="rect">
            <a:avLst/>
          </a:prstGeom>
          <a:noFill/>
        </p:spPr>
        <p:txBody>
          <a:bodyPr wrap="square" rtlCol="0">
            <a:spAutoFit/>
          </a:bodyPr>
          <a:lstStyle/>
          <a:p>
            <a:r>
              <a:rPr lang="en-US" sz="2500" dirty="0">
                <a:solidFill>
                  <a:schemeClr val="bg1"/>
                </a:solidFill>
              </a:rPr>
              <a:t>Location</a:t>
            </a:r>
          </a:p>
        </p:txBody>
      </p:sp>
      <p:sp>
        <p:nvSpPr>
          <p:cNvPr id="15" name="TextBox 14">
            <a:extLst>
              <a:ext uri="{FF2B5EF4-FFF2-40B4-BE49-F238E27FC236}">
                <a16:creationId xmlns:a16="http://schemas.microsoft.com/office/drawing/2014/main" id="{CBBD259C-6362-F5A6-3EC7-E140AF922B6F}"/>
              </a:ext>
            </a:extLst>
          </p:cNvPr>
          <p:cNvSpPr txBox="1"/>
          <p:nvPr/>
        </p:nvSpPr>
        <p:spPr>
          <a:xfrm>
            <a:off x="6401566" y="1457988"/>
            <a:ext cx="1167037" cy="477054"/>
          </a:xfrm>
          <a:prstGeom prst="rect">
            <a:avLst/>
          </a:prstGeom>
          <a:noFill/>
        </p:spPr>
        <p:txBody>
          <a:bodyPr wrap="square" rtlCol="0">
            <a:spAutoFit/>
          </a:bodyPr>
          <a:lstStyle/>
          <a:p>
            <a:r>
              <a:rPr lang="en-US" sz="2500" dirty="0">
                <a:solidFill>
                  <a:schemeClr val="bg1"/>
                </a:solidFill>
              </a:rPr>
              <a:t>Filer</a:t>
            </a:r>
          </a:p>
        </p:txBody>
      </p:sp>
      <p:sp>
        <p:nvSpPr>
          <p:cNvPr id="16" name="TextBox 15">
            <a:extLst>
              <a:ext uri="{FF2B5EF4-FFF2-40B4-BE49-F238E27FC236}">
                <a16:creationId xmlns:a16="http://schemas.microsoft.com/office/drawing/2014/main" id="{EB7C3A7A-99B7-DE00-CF01-7AD6EFCDC475}"/>
              </a:ext>
            </a:extLst>
          </p:cNvPr>
          <p:cNvSpPr txBox="1"/>
          <p:nvPr/>
        </p:nvSpPr>
        <p:spPr>
          <a:xfrm>
            <a:off x="8802378" y="1330043"/>
            <a:ext cx="2886395" cy="1138773"/>
          </a:xfrm>
          <a:prstGeom prst="rect">
            <a:avLst/>
          </a:prstGeom>
          <a:noFill/>
        </p:spPr>
        <p:txBody>
          <a:bodyPr wrap="square" rtlCol="0">
            <a:spAutoFit/>
          </a:bodyPr>
          <a:lstStyle/>
          <a:p>
            <a:pPr algn="ctr"/>
            <a:r>
              <a:rPr lang="en-US" sz="2500" dirty="0">
                <a:solidFill>
                  <a:schemeClr val="bg1"/>
                </a:solidFill>
              </a:rPr>
              <a:t>Civil SOL at Time </a:t>
            </a:r>
          </a:p>
          <a:p>
            <a:pPr algn="ctr"/>
            <a:r>
              <a:rPr lang="en-US" sz="2500" dirty="0">
                <a:solidFill>
                  <a:schemeClr val="bg1"/>
                </a:solidFill>
              </a:rPr>
              <a:t>of Filing</a:t>
            </a:r>
          </a:p>
          <a:p>
            <a:pPr algn="ctr"/>
            <a:endParaRPr lang="en-US" dirty="0"/>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170CC6-5FE2-3E31-04FF-5ABD9A57542B}"/>
              </a:ext>
            </a:extLst>
          </p:cNvPr>
          <p:cNvCxnSpPr/>
          <p:nvPr/>
        </p:nvCxnSpPr>
        <p:spPr>
          <a:xfrm>
            <a:off x="1724472" y="1330043"/>
            <a:ext cx="0" cy="505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F9C19-D190-11B0-9A5D-5C265E972510}"/>
              </a:ext>
            </a:extLst>
          </p:cNvPr>
          <p:cNvCxnSpPr/>
          <p:nvPr/>
        </p:nvCxnSpPr>
        <p:spPr>
          <a:xfrm>
            <a:off x="5006698" y="1330042"/>
            <a:ext cx="0" cy="505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6A593C-F423-728D-5F17-82EBDE0588EC}"/>
              </a:ext>
            </a:extLst>
          </p:cNvPr>
          <p:cNvCxnSpPr/>
          <p:nvPr/>
        </p:nvCxnSpPr>
        <p:spPr>
          <a:xfrm>
            <a:off x="8166185" y="1286060"/>
            <a:ext cx="0" cy="5054929"/>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D092D6-623B-549A-5628-B2CC7BE2A60D}"/>
              </a:ext>
            </a:extLst>
          </p:cNvPr>
          <p:cNvSpPr txBox="1"/>
          <p:nvPr/>
        </p:nvSpPr>
        <p:spPr>
          <a:xfrm>
            <a:off x="1846959" y="2273358"/>
            <a:ext cx="2999927" cy="1815882"/>
          </a:xfrm>
          <a:prstGeom prst="rect">
            <a:avLst/>
          </a:prstGeom>
          <a:noFill/>
        </p:spPr>
        <p:txBody>
          <a:bodyPr wrap="square" rtlCol="0">
            <a:spAutoFit/>
          </a:bodyPr>
          <a:lstStyle/>
          <a:p>
            <a:r>
              <a:rPr lang="en-US" sz="1600" b="1" dirty="0">
                <a:effectLst/>
                <a:latin typeface="Times New Roman" panose="02020603050405020304" pitchFamily="18" charset="0"/>
                <a:ea typeface="Times New Roman" panose="02020603050405020304" pitchFamily="18" charset="0"/>
              </a:rPr>
              <a:t>New Jersey</a:t>
            </a: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New Mexico</a:t>
            </a: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r>
              <a:rPr lang="en-US" sz="1600" b="1" dirty="0">
                <a:latin typeface="Times New Roman" panose="02020603050405020304" pitchFamily="18" charset="0"/>
              </a:rPr>
              <a:t>New York</a:t>
            </a:r>
            <a:endParaRPr lang="en-US" sz="1600" dirty="0"/>
          </a:p>
        </p:txBody>
      </p:sp>
      <p:sp>
        <p:nvSpPr>
          <p:cNvPr id="5" name="TextBox 4">
            <a:extLst>
              <a:ext uri="{FF2B5EF4-FFF2-40B4-BE49-F238E27FC236}">
                <a16:creationId xmlns:a16="http://schemas.microsoft.com/office/drawing/2014/main" id="{7D3C343C-EE93-664F-CACA-6C06458884C2}"/>
              </a:ext>
            </a:extLst>
          </p:cNvPr>
          <p:cNvSpPr txBox="1"/>
          <p:nvPr/>
        </p:nvSpPr>
        <p:spPr>
          <a:xfrm>
            <a:off x="160076" y="2285806"/>
            <a:ext cx="1404837" cy="3139321"/>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2020</a:t>
            </a: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2013</a:t>
            </a:r>
          </a:p>
          <a:p>
            <a:r>
              <a:rPr lang="en-US" sz="1600" b="1" dirty="0">
                <a:latin typeface="Times New Roman" panose="02020603050405020304" pitchFamily="18" charset="0"/>
                <a:cs typeface="Times New Roman" panose="02020603050405020304" pitchFamily="18" charset="0"/>
              </a:rPr>
              <a:t>2018</a:t>
            </a: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p:txBody>
      </p:sp>
      <p:sp>
        <p:nvSpPr>
          <p:cNvPr id="12" name="TextBox 11">
            <a:extLst>
              <a:ext uri="{FF2B5EF4-FFF2-40B4-BE49-F238E27FC236}">
                <a16:creationId xmlns:a16="http://schemas.microsoft.com/office/drawing/2014/main" id="{59AC4A1E-1089-568D-95E3-2D6398F856B8}"/>
              </a:ext>
            </a:extLst>
          </p:cNvPr>
          <p:cNvSpPr txBox="1"/>
          <p:nvPr/>
        </p:nvSpPr>
        <p:spPr>
          <a:xfrm>
            <a:off x="5114612" y="2225857"/>
            <a:ext cx="2914003" cy="3785652"/>
          </a:xfrm>
          <a:prstGeom prst="rect">
            <a:avLst/>
          </a:prstGeom>
          <a:noFill/>
        </p:spPr>
        <p:txBody>
          <a:bodyPr wrap="square" rtlCol="0">
            <a:spAutoFit/>
          </a:bodyPr>
          <a:lstStyle/>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Camden, NJ</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Boy Scouts of America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Gallup</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en-US" sz="1600" b="1" dirty="0">
                <a:effectLst/>
                <a:latin typeface="Times New Roman" panose="02020603050405020304" pitchFamily="18" charset="0"/>
                <a:ea typeface="Times New Roman" panose="02020603050405020304" pitchFamily="18" charset="0"/>
              </a:rPr>
              <a:t>Archdiocese of Santa Fe</a:t>
            </a:r>
          </a:p>
          <a:p>
            <a:endParaRPr lang="en-US" sz="1600" b="1" dirty="0">
              <a:latin typeface="Times New Roman" panose="02020603050405020304" pitchFamily="18"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Congregation of the Christian Brothers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Rochester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Buffalo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Syracuse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Rockville Centre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Diocese of Rockville-Centre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en-US" sz="1600" b="1" dirty="0">
                <a:effectLst/>
                <a:latin typeface="Times New Roman" panose="02020603050405020304" pitchFamily="18" charset="0"/>
                <a:ea typeface="Times New Roman" panose="02020603050405020304" pitchFamily="18" charset="0"/>
              </a:rPr>
              <a:t>Madison Square Boys &amp; Girls Club</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C3C877A-5754-03AA-4327-7841EB9F612B}"/>
              </a:ext>
            </a:extLst>
          </p:cNvPr>
          <p:cNvSpPr txBox="1"/>
          <p:nvPr/>
        </p:nvSpPr>
        <p:spPr>
          <a:xfrm>
            <a:off x="8215557" y="2338831"/>
            <a:ext cx="3875591" cy="2862322"/>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WINDOW</a:t>
            </a:r>
          </a:p>
          <a:p>
            <a:r>
              <a:rPr lang="en-US" sz="1600" b="1" dirty="0">
                <a:latin typeface="Times New Roman" panose="02020603050405020304" pitchFamily="18" charset="0"/>
                <a:cs typeface="Times New Roman" panose="02020603050405020304" pitchFamily="18" charset="0"/>
              </a:rPr>
              <a:t>Age 55</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Age 24</a:t>
            </a:r>
          </a:p>
          <a:p>
            <a:endParaRPr lang="en-US" dirty="0"/>
          </a:p>
          <a:p>
            <a:r>
              <a:rPr lang="en-US" sz="1600" b="1" dirty="0">
                <a:latin typeface="Times New Roman" panose="02020603050405020304" pitchFamily="18" charset="0"/>
                <a:cs typeface="Times New Roman" panose="02020603050405020304" pitchFamily="18" charset="0"/>
              </a:rPr>
              <a:t>WINDOW</a:t>
            </a: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Age 23 against perpetrator</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Age 21 against others</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Age 55 against all</a:t>
            </a:r>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dirty="0"/>
          </a:p>
        </p:txBody>
      </p:sp>
      <p:graphicFrame>
        <p:nvGraphicFramePr>
          <p:cNvPr id="19" name="Table 18">
            <a:extLst>
              <a:ext uri="{FF2B5EF4-FFF2-40B4-BE49-F238E27FC236}">
                <a16:creationId xmlns:a16="http://schemas.microsoft.com/office/drawing/2014/main" id="{E12F895E-2CCC-69E9-9D28-A36B2F6DD2B7}"/>
              </a:ext>
            </a:extLst>
          </p:cNvPr>
          <p:cNvGraphicFramePr>
            <a:graphicFrameLocks noGrp="1"/>
          </p:cNvGraphicFramePr>
          <p:nvPr>
            <p:extLst>
              <p:ext uri="{D42A27DB-BD31-4B8C-83A1-F6EECF244321}">
                <p14:modId xmlns:p14="http://schemas.microsoft.com/office/powerpoint/2010/main" val="284988526"/>
              </p:ext>
            </p:extLst>
          </p:nvPr>
        </p:nvGraphicFramePr>
        <p:xfrm>
          <a:off x="168241" y="3769992"/>
          <a:ext cx="1010046" cy="1950720"/>
        </p:xfrm>
        <a:graphic>
          <a:graphicData uri="http://schemas.openxmlformats.org/drawingml/2006/table">
            <a:tbl>
              <a:tblPr firstRow="1" firstCol="1">
                <a:tableStyleId>{5C22544A-7EE6-4342-B048-85BDC9FD1C3A}</a:tableStyleId>
              </a:tblPr>
              <a:tblGrid>
                <a:gridCol w="1010046">
                  <a:extLst>
                    <a:ext uri="{9D8B030D-6E8A-4147-A177-3AD203B41FA5}">
                      <a16:colId xmlns:a16="http://schemas.microsoft.com/office/drawing/2014/main" val="3539885913"/>
                    </a:ext>
                  </a:extLst>
                </a:gridCol>
              </a:tblGrid>
              <a:tr h="0">
                <a:tc>
                  <a:txBody>
                    <a:bodyPr/>
                    <a:lstStyle/>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2011</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2019</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2020</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2021</a:t>
                      </a:r>
                    </a:p>
                    <a:p>
                      <a:pPr marL="0" marR="0">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2022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6863803"/>
                  </a:ext>
                </a:extLst>
              </a:tr>
            </a:tbl>
          </a:graphicData>
        </a:graphic>
      </p:graphicFrame>
      <p:cxnSp>
        <p:nvCxnSpPr>
          <p:cNvPr id="24" name="Straight Connector 23">
            <a:extLst>
              <a:ext uri="{FF2B5EF4-FFF2-40B4-BE49-F238E27FC236}">
                <a16:creationId xmlns:a16="http://schemas.microsoft.com/office/drawing/2014/main" id="{EB2E23EE-F548-668E-F04D-D3775357BCB5}"/>
              </a:ext>
            </a:extLst>
          </p:cNvPr>
          <p:cNvCxnSpPr>
            <a:cxnSpLocks/>
          </p:cNvCxnSpPr>
          <p:nvPr/>
        </p:nvCxnSpPr>
        <p:spPr>
          <a:xfrm flipV="1">
            <a:off x="0" y="2835761"/>
            <a:ext cx="12116890" cy="46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1BA27C-F652-148A-F83D-174BB4E04F52}"/>
              </a:ext>
            </a:extLst>
          </p:cNvPr>
          <p:cNvCxnSpPr>
            <a:cxnSpLocks/>
          </p:cNvCxnSpPr>
          <p:nvPr/>
        </p:nvCxnSpPr>
        <p:spPr>
          <a:xfrm flipV="1">
            <a:off x="-61369" y="3584216"/>
            <a:ext cx="12241371" cy="3760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24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711C7844-9CFD-530A-F53E-D4F3249D9522}"/>
              </a:ext>
            </a:extLst>
          </p:cNvPr>
          <p:cNvSpPr/>
          <p:nvPr/>
        </p:nvSpPr>
        <p:spPr>
          <a:xfrm>
            <a:off x="-3" y="1330043"/>
            <a:ext cx="12192000" cy="854698"/>
          </a:xfrm>
          <a:prstGeom prst="flowChart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bg1"/>
              </a:solidFill>
            </a:endParaRPr>
          </a:p>
        </p:txBody>
      </p:sp>
      <p:sp>
        <p:nvSpPr>
          <p:cNvPr id="6" name="Flowchart: Process 5">
            <a:extLst>
              <a:ext uri="{FF2B5EF4-FFF2-40B4-BE49-F238E27FC236}">
                <a16:creationId xmlns:a16="http://schemas.microsoft.com/office/drawing/2014/main" id="{2D55A3A8-2988-ACB8-4E47-CF62A74DC32C}"/>
              </a:ext>
            </a:extLst>
          </p:cNvPr>
          <p:cNvSpPr/>
          <p:nvPr/>
        </p:nvSpPr>
        <p:spPr>
          <a:xfrm>
            <a:off x="-11998" y="2200531"/>
            <a:ext cx="12192000" cy="4225557"/>
          </a:xfrm>
          <a:prstGeom prst="flowChartProcess">
            <a:avLst/>
          </a:prstGeom>
          <a:solidFill>
            <a:srgbClr val="8DD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spcBef>
                <a:spcPts val="0"/>
              </a:spcBef>
              <a:spcAft>
                <a:spcPts val="0"/>
              </a:spcAft>
              <a:buFont typeface="Symbol" panose="05050102010706020507" pitchFamily="18" charset="2"/>
              <a:buChar char=""/>
            </a:pPr>
            <a:endParaRPr lang="en-US" sz="1600" dirty="0">
              <a:solidFill>
                <a:prstClr val="white"/>
              </a:solidFill>
              <a:latin typeface="Cormorant Garamond Medium"/>
            </a:endParaRPr>
          </a:p>
        </p:txBody>
      </p:sp>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20248"/>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a:off x="0" y="6407476"/>
            <a:ext cx="12192000" cy="4730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503921" y="6426088"/>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sp>
        <p:nvSpPr>
          <p:cNvPr id="13" name="TextBox 12">
            <a:extLst>
              <a:ext uri="{FF2B5EF4-FFF2-40B4-BE49-F238E27FC236}">
                <a16:creationId xmlns:a16="http://schemas.microsoft.com/office/drawing/2014/main" id="{A3731C15-FFC2-E150-9878-239C8F523EC0}"/>
              </a:ext>
            </a:extLst>
          </p:cNvPr>
          <p:cNvSpPr txBox="1"/>
          <p:nvPr/>
        </p:nvSpPr>
        <p:spPr>
          <a:xfrm>
            <a:off x="503227" y="1509681"/>
            <a:ext cx="1123055" cy="477054"/>
          </a:xfrm>
          <a:prstGeom prst="rect">
            <a:avLst/>
          </a:prstGeom>
          <a:noFill/>
        </p:spPr>
        <p:txBody>
          <a:bodyPr wrap="square" rtlCol="0">
            <a:spAutoFit/>
          </a:bodyPr>
          <a:lstStyle/>
          <a:p>
            <a:r>
              <a:rPr lang="en-US" sz="2500" dirty="0">
                <a:solidFill>
                  <a:schemeClr val="bg1"/>
                </a:solidFill>
              </a:rPr>
              <a:t>Date</a:t>
            </a:r>
          </a:p>
        </p:txBody>
      </p:sp>
      <p:sp>
        <p:nvSpPr>
          <p:cNvPr id="14" name="TextBox 13">
            <a:extLst>
              <a:ext uri="{FF2B5EF4-FFF2-40B4-BE49-F238E27FC236}">
                <a16:creationId xmlns:a16="http://schemas.microsoft.com/office/drawing/2014/main" id="{B754FAFD-D5B8-B437-2801-E0E53857B0D4}"/>
              </a:ext>
            </a:extLst>
          </p:cNvPr>
          <p:cNvSpPr txBox="1"/>
          <p:nvPr/>
        </p:nvSpPr>
        <p:spPr>
          <a:xfrm>
            <a:off x="2559073" y="1480307"/>
            <a:ext cx="1693532" cy="477054"/>
          </a:xfrm>
          <a:prstGeom prst="rect">
            <a:avLst/>
          </a:prstGeom>
          <a:noFill/>
        </p:spPr>
        <p:txBody>
          <a:bodyPr wrap="square" rtlCol="0">
            <a:spAutoFit/>
          </a:bodyPr>
          <a:lstStyle/>
          <a:p>
            <a:r>
              <a:rPr lang="en-US" sz="2500" dirty="0">
                <a:solidFill>
                  <a:schemeClr val="bg1"/>
                </a:solidFill>
              </a:rPr>
              <a:t>Location</a:t>
            </a:r>
          </a:p>
        </p:txBody>
      </p:sp>
      <p:sp>
        <p:nvSpPr>
          <p:cNvPr id="15" name="TextBox 14">
            <a:extLst>
              <a:ext uri="{FF2B5EF4-FFF2-40B4-BE49-F238E27FC236}">
                <a16:creationId xmlns:a16="http://schemas.microsoft.com/office/drawing/2014/main" id="{CBBD259C-6362-F5A6-3EC7-E140AF922B6F}"/>
              </a:ext>
            </a:extLst>
          </p:cNvPr>
          <p:cNvSpPr txBox="1"/>
          <p:nvPr/>
        </p:nvSpPr>
        <p:spPr>
          <a:xfrm>
            <a:off x="6401566" y="1457988"/>
            <a:ext cx="1167037" cy="477054"/>
          </a:xfrm>
          <a:prstGeom prst="rect">
            <a:avLst/>
          </a:prstGeom>
          <a:noFill/>
        </p:spPr>
        <p:txBody>
          <a:bodyPr wrap="square" rtlCol="0">
            <a:spAutoFit/>
          </a:bodyPr>
          <a:lstStyle/>
          <a:p>
            <a:r>
              <a:rPr lang="en-US" sz="2500" dirty="0">
                <a:solidFill>
                  <a:schemeClr val="bg1"/>
                </a:solidFill>
              </a:rPr>
              <a:t>Filer</a:t>
            </a:r>
          </a:p>
        </p:txBody>
      </p:sp>
      <p:sp>
        <p:nvSpPr>
          <p:cNvPr id="16" name="TextBox 15">
            <a:extLst>
              <a:ext uri="{FF2B5EF4-FFF2-40B4-BE49-F238E27FC236}">
                <a16:creationId xmlns:a16="http://schemas.microsoft.com/office/drawing/2014/main" id="{EB7C3A7A-99B7-DE00-CF01-7AD6EFCDC475}"/>
              </a:ext>
            </a:extLst>
          </p:cNvPr>
          <p:cNvSpPr txBox="1"/>
          <p:nvPr/>
        </p:nvSpPr>
        <p:spPr>
          <a:xfrm>
            <a:off x="8802378" y="1330043"/>
            <a:ext cx="2886395" cy="1138773"/>
          </a:xfrm>
          <a:prstGeom prst="rect">
            <a:avLst/>
          </a:prstGeom>
          <a:noFill/>
        </p:spPr>
        <p:txBody>
          <a:bodyPr wrap="square" rtlCol="0">
            <a:spAutoFit/>
          </a:bodyPr>
          <a:lstStyle/>
          <a:p>
            <a:pPr algn="ctr"/>
            <a:r>
              <a:rPr lang="en-US" sz="2500" dirty="0">
                <a:solidFill>
                  <a:schemeClr val="bg1"/>
                </a:solidFill>
              </a:rPr>
              <a:t>Civil SOL at Time </a:t>
            </a:r>
          </a:p>
          <a:p>
            <a:pPr algn="ctr"/>
            <a:r>
              <a:rPr lang="en-US" sz="2500" dirty="0">
                <a:solidFill>
                  <a:schemeClr val="bg1"/>
                </a:solidFill>
              </a:rPr>
              <a:t>of Filing</a:t>
            </a:r>
          </a:p>
          <a:p>
            <a:pPr algn="ctr"/>
            <a:endParaRPr lang="en-US" dirty="0"/>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170CC6-5FE2-3E31-04FF-5ABD9A57542B}"/>
              </a:ext>
            </a:extLst>
          </p:cNvPr>
          <p:cNvCxnSpPr/>
          <p:nvPr/>
        </p:nvCxnSpPr>
        <p:spPr>
          <a:xfrm>
            <a:off x="1724472" y="1330043"/>
            <a:ext cx="0" cy="505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F9C19-D190-11B0-9A5D-5C265E972510}"/>
              </a:ext>
            </a:extLst>
          </p:cNvPr>
          <p:cNvCxnSpPr/>
          <p:nvPr/>
        </p:nvCxnSpPr>
        <p:spPr>
          <a:xfrm>
            <a:off x="5006698" y="1330042"/>
            <a:ext cx="0" cy="505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6A593C-F423-728D-5F17-82EBDE0588EC}"/>
              </a:ext>
            </a:extLst>
          </p:cNvPr>
          <p:cNvCxnSpPr/>
          <p:nvPr/>
        </p:nvCxnSpPr>
        <p:spPr>
          <a:xfrm>
            <a:off x="8166185" y="1286060"/>
            <a:ext cx="0" cy="5054929"/>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D092D6-623B-549A-5628-B2CC7BE2A60D}"/>
              </a:ext>
            </a:extLst>
          </p:cNvPr>
          <p:cNvSpPr txBox="1"/>
          <p:nvPr/>
        </p:nvSpPr>
        <p:spPr>
          <a:xfrm>
            <a:off x="2165147" y="2286787"/>
            <a:ext cx="2999927" cy="4524315"/>
          </a:xfrm>
          <a:prstGeom prst="rect">
            <a:avLst/>
          </a:prstGeom>
          <a:noFill/>
        </p:spPr>
        <p:txBody>
          <a:bodyPr wrap="square" rtlCol="0">
            <a:spAutoFit/>
          </a:bodyPr>
          <a:lstStyle/>
          <a:p>
            <a:r>
              <a:rPr lang="en-US" sz="1600" b="1" dirty="0">
                <a:effectLst/>
                <a:latin typeface="Times New Roman" panose="02020603050405020304" pitchFamily="18" charset="0"/>
                <a:ea typeface="Times New Roman" panose="02020603050405020304" pitchFamily="18" charset="0"/>
              </a:rPr>
              <a:t>Oregon</a:t>
            </a:r>
            <a:endParaRPr lang="en-US" sz="1600" b="1" dirty="0">
              <a:latin typeface="Times New Roman" panose="02020603050405020304" pitchFamily="18" charset="0"/>
            </a:endParaRP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r>
              <a:rPr lang="en-US" sz="1600" b="1" dirty="0">
                <a:latin typeface="Times New Roman" panose="02020603050405020304" pitchFamily="18" charset="0"/>
              </a:rPr>
              <a:t>Pennsylvania</a:t>
            </a: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r>
              <a:rPr lang="en-US" sz="1600" b="1" dirty="0">
                <a:latin typeface="Times New Roman" panose="02020603050405020304" pitchFamily="18" charset="0"/>
              </a:rPr>
              <a:t>Washington</a:t>
            </a:r>
          </a:p>
          <a:p>
            <a:endParaRPr lang="en-US" sz="1600" b="1" dirty="0">
              <a:latin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Wisconsin</a:t>
            </a:r>
          </a:p>
          <a:p>
            <a:endParaRPr lang="en-US" sz="1600" b="1" dirty="0">
              <a:latin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Guam</a:t>
            </a:r>
          </a:p>
          <a:p>
            <a:endParaRPr lang="en-US" sz="1600" b="1" dirty="0">
              <a:latin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Puerto Rico</a:t>
            </a:r>
            <a:endParaRPr lang="en-US" sz="1600" b="1" dirty="0">
              <a:latin typeface="Times New Roman" panose="02020603050405020304" pitchFamily="18" charset="0"/>
            </a:endParaRP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endParaRPr lang="en-US" sz="1600" b="1" dirty="0">
              <a:latin typeface="Times New Roman" panose="02020603050405020304" pitchFamily="18" charset="0"/>
            </a:endParaRPr>
          </a:p>
          <a:p>
            <a:endParaRPr lang="en-US" sz="1600" b="1" dirty="0">
              <a:latin typeface="Times New Roman" panose="02020603050405020304" pitchFamily="18" charset="0"/>
            </a:endParaRPr>
          </a:p>
        </p:txBody>
      </p:sp>
      <p:sp>
        <p:nvSpPr>
          <p:cNvPr id="12" name="TextBox 11">
            <a:extLst>
              <a:ext uri="{FF2B5EF4-FFF2-40B4-BE49-F238E27FC236}">
                <a16:creationId xmlns:a16="http://schemas.microsoft.com/office/drawing/2014/main" id="{59AC4A1E-1089-568D-95E3-2D6398F856B8}"/>
              </a:ext>
            </a:extLst>
          </p:cNvPr>
          <p:cNvSpPr txBox="1"/>
          <p:nvPr/>
        </p:nvSpPr>
        <p:spPr>
          <a:xfrm>
            <a:off x="5165074" y="2264282"/>
            <a:ext cx="2914003" cy="3508653"/>
          </a:xfrm>
          <a:prstGeom prst="rect">
            <a:avLst/>
          </a:prstGeom>
          <a:noFill/>
        </p:spPr>
        <p:txBody>
          <a:bodyPr wrap="square" rtlCol="0">
            <a:spAutoFit/>
          </a:bodyPr>
          <a:lstStyle/>
          <a:p>
            <a:pPr marR="0" lvl="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Archdiocese of Portland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Oregon Province of the Jesuits </a:t>
            </a:r>
          </a:p>
          <a:p>
            <a:endParaRPr lang="en-US" sz="1600" b="1" dirty="0">
              <a:latin typeface="Times New Roman" panose="02020603050405020304" pitchFamily="18" charset="0"/>
              <a:ea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Diocese of Harrisburg</a:t>
            </a:r>
          </a:p>
          <a:p>
            <a:endParaRPr lang="en-US" sz="1600" b="1" dirty="0">
              <a:latin typeface="Times New Roman" panose="02020603050405020304" pitchFamily="18" charset="0"/>
              <a:ea typeface="Times New Roman" panose="02020603050405020304" pitchFamily="18" charset="0"/>
            </a:endParaRPr>
          </a:p>
          <a:p>
            <a:endParaRPr lang="en-US" sz="1600" b="1" dirty="0">
              <a:effectLst/>
              <a:latin typeface="Times New Roman" panose="02020603050405020304" pitchFamily="18" charset="0"/>
              <a:ea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Diocese of Spokane</a:t>
            </a:r>
            <a:endParaRPr lang="en-US" sz="1600" b="1" dirty="0">
              <a:latin typeface="Times New Roman" panose="02020603050405020304" pitchFamily="18" charset="0"/>
              <a:ea typeface="Times New Roman" panose="02020603050405020304" pitchFamily="18" charset="0"/>
            </a:endParaRPr>
          </a:p>
          <a:p>
            <a:endParaRPr lang="en-US" sz="1600" b="1" dirty="0">
              <a:latin typeface="Times New Roman" panose="02020603050405020304" pitchFamily="18" charset="0"/>
              <a:ea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Archdiocese of Milwaukee</a:t>
            </a:r>
          </a:p>
          <a:p>
            <a:endParaRPr lang="en-US" sz="1600" b="1" dirty="0">
              <a:latin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Archdiocese of Agana</a:t>
            </a:r>
          </a:p>
          <a:p>
            <a:endParaRPr lang="en-US" sz="1600" b="1" dirty="0">
              <a:latin typeface="Times New Roman" panose="02020603050405020304" pitchFamily="18" charset="0"/>
              <a:ea typeface="Calibri" panose="020F0502020204030204" pitchFamily="34" charset="0"/>
              <a:cs typeface="Arial" panose="020B0604020202020204" pitchFamily="34" charset="0"/>
            </a:endParaRPr>
          </a:p>
          <a:p>
            <a:r>
              <a:rPr lang="en-US" sz="1600" b="1" dirty="0">
                <a:effectLst/>
                <a:latin typeface="Times New Roman" panose="02020603050405020304" pitchFamily="18" charset="0"/>
                <a:ea typeface="Times New Roman" panose="02020603050405020304" pitchFamily="18" charset="0"/>
              </a:rPr>
              <a:t>Archdiocese of San Juan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endParaRPr lang="en-US" sz="1400" b="1" dirty="0">
              <a:latin typeface="Times New Roman" panose="02020603050405020304" pitchFamily="18" charset="0"/>
            </a:endParaRPr>
          </a:p>
        </p:txBody>
      </p:sp>
      <p:sp>
        <p:nvSpPr>
          <p:cNvPr id="17" name="TextBox 16">
            <a:extLst>
              <a:ext uri="{FF2B5EF4-FFF2-40B4-BE49-F238E27FC236}">
                <a16:creationId xmlns:a16="http://schemas.microsoft.com/office/drawing/2014/main" id="{1C3C877A-5754-03AA-4327-7841EB9F612B}"/>
              </a:ext>
            </a:extLst>
          </p:cNvPr>
          <p:cNvSpPr txBox="1"/>
          <p:nvPr/>
        </p:nvSpPr>
        <p:spPr>
          <a:xfrm>
            <a:off x="8203742" y="2228724"/>
            <a:ext cx="3875591" cy="3631763"/>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Age 24</a:t>
            </a:r>
          </a:p>
          <a:p>
            <a:r>
              <a:rPr lang="en-US" sz="1600" b="1" dirty="0">
                <a:latin typeface="Times New Roman" panose="02020603050405020304" pitchFamily="18" charset="0"/>
                <a:cs typeface="Times New Roman" panose="02020603050405020304" pitchFamily="18" charset="0"/>
              </a:rPr>
              <a:t>Age 24</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Age 55</a:t>
            </a:r>
          </a:p>
          <a:p>
            <a:endParaRPr lang="en-US" dirty="0"/>
          </a:p>
          <a:p>
            <a:endParaRPr lang="en-US" dirty="0"/>
          </a:p>
          <a:p>
            <a:r>
              <a:rPr lang="en-US" sz="1600" b="1" dirty="0">
                <a:latin typeface="Times New Roman" panose="02020603050405020304" pitchFamily="18" charset="0"/>
                <a:cs typeface="Times New Roman" panose="02020603050405020304" pitchFamily="18" charset="0"/>
              </a:rPr>
              <a:t>Age 21</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Age 35</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No SOL</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Age 22</a:t>
            </a:r>
          </a:p>
          <a:p>
            <a:endParaRPr lang="en-US" dirty="0"/>
          </a:p>
        </p:txBody>
      </p:sp>
      <p:graphicFrame>
        <p:nvGraphicFramePr>
          <p:cNvPr id="19" name="Table 18">
            <a:extLst>
              <a:ext uri="{FF2B5EF4-FFF2-40B4-BE49-F238E27FC236}">
                <a16:creationId xmlns:a16="http://schemas.microsoft.com/office/drawing/2014/main" id="{E12F895E-2CCC-69E9-9D28-A36B2F6DD2B7}"/>
              </a:ext>
            </a:extLst>
          </p:cNvPr>
          <p:cNvGraphicFramePr>
            <a:graphicFrameLocks noGrp="1"/>
          </p:cNvGraphicFramePr>
          <p:nvPr>
            <p:extLst>
              <p:ext uri="{D42A27DB-BD31-4B8C-83A1-F6EECF244321}">
                <p14:modId xmlns:p14="http://schemas.microsoft.com/office/powerpoint/2010/main" val="1778713374"/>
              </p:ext>
            </p:extLst>
          </p:nvPr>
        </p:nvGraphicFramePr>
        <p:xfrm>
          <a:off x="328699" y="2382747"/>
          <a:ext cx="1043275" cy="4145280"/>
        </p:xfrm>
        <a:graphic>
          <a:graphicData uri="http://schemas.openxmlformats.org/drawingml/2006/table">
            <a:tbl>
              <a:tblPr firstRow="1" firstCol="1">
                <a:tableStyleId>{5C22544A-7EE6-4342-B048-85BDC9FD1C3A}</a:tableStyleId>
              </a:tblPr>
              <a:tblGrid>
                <a:gridCol w="1043275">
                  <a:extLst>
                    <a:ext uri="{9D8B030D-6E8A-4147-A177-3AD203B41FA5}">
                      <a16:colId xmlns:a16="http://schemas.microsoft.com/office/drawing/2014/main" val="3539885913"/>
                    </a:ext>
                  </a:extLst>
                </a:gridCol>
              </a:tblGrid>
              <a:tr h="2506779">
                <a:tc>
                  <a:txBody>
                    <a:bodyPr/>
                    <a:lstStyle/>
                    <a:p>
                      <a:pPr marL="0" marR="0">
                        <a:spcBef>
                          <a:spcPts val="0"/>
                        </a:spcBef>
                        <a:spcAft>
                          <a:spcPts val="0"/>
                        </a:spcAft>
                      </a:pP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2004</a:t>
                      </a:r>
                    </a:p>
                    <a:p>
                      <a:pPr marL="0" marR="0">
                        <a:spcBef>
                          <a:spcPts val="0"/>
                        </a:spcBef>
                        <a:spcAft>
                          <a:spcPts val="0"/>
                        </a:spcAft>
                      </a:pP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2009</a:t>
                      </a: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2011</a:t>
                      </a: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2004</a:t>
                      </a: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2011</a:t>
                      </a: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2019</a:t>
                      </a: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2018</a:t>
                      </a: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6863803"/>
                  </a:ext>
                </a:extLst>
              </a:tr>
            </a:tbl>
          </a:graphicData>
        </a:graphic>
      </p:graphicFrame>
      <p:cxnSp>
        <p:nvCxnSpPr>
          <p:cNvPr id="24" name="Straight Connector 23">
            <a:extLst>
              <a:ext uri="{FF2B5EF4-FFF2-40B4-BE49-F238E27FC236}">
                <a16:creationId xmlns:a16="http://schemas.microsoft.com/office/drawing/2014/main" id="{EB2E23EE-F548-668E-F04D-D3775357BCB5}"/>
              </a:ext>
            </a:extLst>
          </p:cNvPr>
          <p:cNvCxnSpPr>
            <a:cxnSpLocks/>
          </p:cNvCxnSpPr>
          <p:nvPr/>
        </p:nvCxnSpPr>
        <p:spPr>
          <a:xfrm flipV="1">
            <a:off x="0" y="2835761"/>
            <a:ext cx="12116890" cy="46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1BA27C-F652-148A-F83D-174BB4E04F52}"/>
              </a:ext>
            </a:extLst>
          </p:cNvPr>
          <p:cNvCxnSpPr>
            <a:cxnSpLocks/>
          </p:cNvCxnSpPr>
          <p:nvPr/>
        </p:nvCxnSpPr>
        <p:spPr>
          <a:xfrm flipV="1">
            <a:off x="-61369" y="3584216"/>
            <a:ext cx="12241371" cy="37601"/>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B9817C3-849F-0B94-1A15-9D5974EC5186}"/>
              </a:ext>
            </a:extLst>
          </p:cNvPr>
          <p:cNvSpPr txBox="1"/>
          <p:nvPr/>
        </p:nvSpPr>
        <p:spPr>
          <a:xfrm>
            <a:off x="6142454" y="6460646"/>
            <a:ext cx="2758636" cy="369332"/>
          </a:xfrm>
          <a:prstGeom prst="rect">
            <a:avLst/>
          </a:prstGeom>
          <a:noFill/>
        </p:spPr>
        <p:txBody>
          <a:bodyPr wrap="square">
            <a:spAutoFit/>
          </a:bodyPr>
          <a:lstStyle/>
          <a:p>
            <a:pPr algn="ctr"/>
            <a:r>
              <a:rPr lang="en-US" dirty="0"/>
              <a:t>info@childusa.org</a:t>
            </a:r>
          </a:p>
        </p:txBody>
      </p:sp>
    </p:spTree>
    <p:extLst>
      <p:ext uri="{BB962C8B-B14F-4D97-AF65-F5344CB8AC3E}">
        <p14:creationId xmlns:p14="http://schemas.microsoft.com/office/powerpoint/2010/main" val="3104771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CAB52F9B-1E0D-4F22-9C55-5FC21ED34009}"/>
              </a:ext>
            </a:extLst>
          </p:cNvPr>
          <p:cNvSpPr txBox="1"/>
          <p:nvPr/>
        </p:nvSpPr>
        <p:spPr>
          <a:xfrm>
            <a:off x="155825" y="5905694"/>
            <a:ext cx="903355" cy="829971"/>
          </a:xfrm>
          <a:prstGeom prst="rect">
            <a:avLst/>
          </a:prstGeom>
        </p:spPr>
        <p:txBody>
          <a:bodyPr wrap="square" lIns="0" tIns="0" rIns="0" bIns="0" rtlCol="0" anchor="t">
            <a:spAutoFit/>
          </a:bodyPr>
          <a:lstStyle/>
          <a:p>
            <a:pPr>
              <a:lnSpc>
                <a:spcPts val="2240"/>
              </a:lnSpc>
            </a:pPr>
            <a:r>
              <a:rPr lang="en-US" sz="1600" dirty="0">
                <a:solidFill>
                  <a:srgbClr val="2A2A2A"/>
                </a:solidFill>
                <a:latin typeface="Cormorant Garamond Medium"/>
              </a:rPr>
              <a:t>CHILD USA Copyright © 2023</a:t>
            </a:r>
          </a:p>
        </p:txBody>
      </p:sp>
      <p:sp>
        <p:nvSpPr>
          <p:cNvPr id="9" name="TextBox 8">
            <a:extLst>
              <a:ext uri="{FF2B5EF4-FFF2-40B4-BE49-F238E27FC236}">
                <a16:creationId xmlns:a16="http://schemas.microsoft.com/office/drawing/2014/main" id="{DE4DCBEC-1B5B-9E52-D42D-12EFB988A503}"/>
              </a:ext>
            </a:extLst>
          </p:cNvPr>
          <p:cNvSpPr txBox="1"/>
          <p:nvPr/>
        </p:nvSpPr>
        <p:spPr>
          <a:xfrm>
            <a:off x="9723743" y="6320679"/>
            <a:ext cx="2317166"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pic>
        <p:nvPicPr>
          <p:cNvPr id="7" name="Picture 3" descr="A picture containing shape&#10;&#10;Description automatically generated">
            <a:extLst>
              <a:ext uri="{FF2B5EF4-FFF2-40B4-BE49-F238E27FC236}">
                <a16:creationId xmlns:a16="http://schemas.microsoft.com/office/drawing/2014/main" id="{518E2B56-7B35-9D75-7E70-A25735FE6813}"/>
              </a:ext>
            </a:extLst>
          </p:cNvPr>
          <p:cNvPicPr>
            <a:picLocks noChangeAspect="1"/>
          </p:cNvPicPr>
          <p:nvPr/>
        </p:nvPicPr>
        <p:blipFill rotWithShape="1">
          <a:blip r:embed="rId2"/>
          <a:srcRect l="42627" t="4241" r="47531" b="4070"/>
          <a:stretch/>
        </p:blipFill>
        <p:spPr>
          <a:xfrm rot="5400000">
            <a:off x="5461281" y="-5489292"/>
            <a:ext cx="1269434" cy="12192003"/>
          </a:xfrm>
          <a:prstGeom prst="rect">
            <a:avLst/>
          </a:prstGeom>
        </p:spPr>
      </p:pic>
      <p:sp>
        <p:nvSpPr>
          <p:cNvPr id="10" name="Slide Number Placeholder 1">
            <a:extLst>
              <a:ext uri="{FF2B5EF4-FFF2-40B4-BE49-F238E27FC236}">
                <a16:creationId xmlns:a16="http://schemas.microsoft.com/office/drawing/2014/main" id="{A6AE0313-D503-491E-2D4F-9C7800E37CB6}"/>
              </a:ext>
            </a:extLst>
          </p:cNvPr>
          <p:cNvSpPr>
            <a:spLocks noGrp="1"/>
          </p:cNvSpPr>
          <p:nvPr>
            <p:ph type="sldNum" sz="quarter" idx="12"/>
          </p:nvPr>
        </p:nvSpPr>
        <p:spPr>
          <a:xfrm>
            <a:off x="9346315" y="6370540"/>
            <a:ext cx="2743200" cy="365125"/>
          </a:xfrm>
        </p:spPr>
        <p:txBody>
          <a:bodyPr/>
          <a:lstStyle/>
          <a:p>
            <a:fld id="{8CE2D9CD-0BB7-1646-8596-C0166CCCEECD}" type="slidenum">
              <a:rPr lang="en-US" smtClean="0"/>
              <a:t>8</a:t>
            </a:fld>
            <a:endParaRPr lang="en-US" dirty="0"/>
          </a:p>
        </p:txBody>
      </p:sp>
      <p:pic>
        <p:nvPicPr>
          <p:cNvPr id="2" name="Picture 1" descr="Text, logo&#10;&#10;Description automatically generated">
            <a:extLst>
              <a:ext uri="{FF2B5EF4-FFF2-40B4-BE49-F238E27FC236}">
                <a16:creationId xmlns:a16="http://schemas.microsoft.com/office/drawing/2014/main" id="{7AAEA4FD-9CF0-014A-FE88-CFB26B14B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4" name="Flowchart: Process 3">
            <a:extLst>
              <a:ext uri="{FF2B5EF4-FFF2-40B4-BE49-F238E27FC236}">
                <a16:creationId xmlns:a16="http://schemas.microsoft.com/office/drawing/2014/main" id="{19D49CF0-92D3-4C80-44BF-B39E6586C990}"/>
              </a:ext>
            </a:extLst>
          </p:cNvPr>
          <p:cNvSpPr/>
          <p:nvPr/>
        </p:nvSpPr>
        <p:spPr>
          <a:xfrm>
            <a:off x="9798341" y="1308580"/>
            <a:ext cx="1015068" cy="47827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p&#10;&#10;Description automatically generated">
            <a:extLst>
              <a:ext uri="{FF2B5EF4-FFF2-40B4-BE49-F238E27FC236}">
                <a16:creationId xmlns:a16="http://schemas.microsoft.com/office/drawing/2014/main" id="{75186B44-B79E-0034-52E5-C6B499E6F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845" y="1280571"/>
            <a:ext cx="7835419" cy="5594490"/>
          </a:xfrm>
          <a:prstGeom prst="rect">
            <a:avLst/>
          </a:prstGeom>
        </p:spPr>
      </p:pic>
      <p:sp>
        <p:nvSpPr>
          <p:cNvPr id="11" name="Flowchart: Process 10">
            <a:extLst>
              <a:ext uri="{FF2B5EF4-FFF2-40B4-BE49-F238E27FC236}">
                <a16:creationId xmlns:a16="http://schemas.microsoft.com/office/drawing/2014/main" id="{C68AC7C1-B645-9090-248A-61D6515B2553}"/>
              </a:ext>
            </a:extLst>
          </p:cNvPr>
          <p:cNvSpPr/>
          <p:nvPr/>
        </p:nvSpPr>
        <p:spPr>
          <a:xfrm>
            <a:off x="8826909" y="1385799"/>
            <a:ext cx="856644" cy="401056"/>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35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5A90A2-C103-83E2-95DC-8B2DA88507EF}"/>
              </a:ext>
            </a:extLst>
          </p:cNvPr>
          <p:cNvPicPr>
            <a:picLocks noChangeAspect="1"/>
          </p:cNvPicPr>
          <p:nvPr/>
        </p:nvPicPr>
        <p:blipFill>
          <a:blip r:embed="rId2"/>
          <a:stretch>
            <a:fillRect/>
          </a:stretch>
        </p:blipFill>
        <p:spPr>
          <a:xfrm>
            <a:off x="0" y="1153740"/>
            <a:ext cx="12191999" cy="5686258"/>
          </a:xfrm>
          <a:prstGeom prst="rect">
            <a:avLst/>
          </a:prstGeom>
        </p:spPr>
      </p:pic>
      <p:pic>
        <p:nvPicPr>
          <p:cNvPr id="3" name="Picture 2">
            <a:extLst>
              <a:ext uri="{FF2B5EF4-FFF2-40B4-BE49-F238E27FC236}">
                <a16:creationId xmlns:a16="http://schemas.microsoft.com/office/drawing/2014/main" id="{51C7E66D-DC15-931F-2DC3-56E0EA3E5E54}"/>
              </a:ext>
            </a:extLst>
          </p:cNvPr>
          <p:cNvPicPr>
            <a:picLocks noChangeAspect="1"/>
          </p:cNvPicPr>
          <p:nvPr/>
        </p:nvPicPr>
        <p:blipFill>
          <a:blip r:embed="rId3"/>
          <a:stretch>
            <a:fillRect/>
          </a:stretch>
        </p:blipFill>
        <p:spPr>
          <a:xfrm>
            <a:off x="0" y="-49300"/>
            <a:ext cx="12192000" cy="1310640"/>
          </a:xfrm>
          <a:prstGeom prst="rect">
            <a:avLst/>
          </a:prstGeom>
        </p:spPr>
      </p:pic>
      <p:pic>
        <p:nvPicPr>
          <p:cNvPr id="4" name="Picture 3" descr="Text, logo&#10;&#10;Description automatically generated">
            <a:extLst>
              <a:ext uri="{FF2B5EF4-FFF2-40B4-BE49-F238E27FC236}">
                <a16:creationId xmlns:a16="http://schemas.microsoft.com/office/drawing/2014/main" id="{14FF41D3-C6DA-07E9-7D76-42E67D360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1275" y="18002"/>
            <a:ext cx="5770943" cy="1202280"/>
          </a:xfrm>
          <a:prstGeom prst="rect">
            <a:avLst/>
          </a:prstGeom>
        </p:spPr>
      </p:pic>
    </p:spTree>
    <p:extLst>
      <p:ext uri="{BB962C8B-B14F-4D97-AF65-F5344CB8AC3E}">
        <p14:creationId xmlns:p14="http://schemas.microsoft.com/office/powerpoint/2010/main" val="2938316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de21bd3-cbdf-427f-b265-786ae8e8857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731AE71BEED748BA5F7DCFB7062B27" ma:contentTypeVersion="10" ma:contentTypeDescription="Create a new document." ma:contentTypeScope="" ma:versionID="6ddfc03f28e76021dd697f37d451bbe4">
  <xsd:schema xmlns:xsd="http://www.w3.org/2001/XMLSchema" xmlns:xs="http://www.w3.org/2001/XMLSchema" xmlns:p="http://schemas.microsoft.com/office/2006/metadata/properties" xmlns:ns3="8de21bd3-cbdf-427f-b265-786ae8e88579" xmlns:ns4="a05e41ca-b758-4c1b-aa2d-468ba80d72a5" targetNamespace="http://schemas.microsoft.com/office/2006/metadata/properties" ma:root="true" ma:fieldsID="f3f41ebe90778b0f3c2c6d340030c96b" ns3:_="" ns4:_="">
    <xsd:import namespace="8de21bd3-cbdf-427f-b265-786ae8e88579"/>
    <xsd:import namespace="a05e41ca-b758-4c1b-aa2d-468ba80d72a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21bd3-cbdf-427f-b265-786ae8e88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5e41ca-b758-4c1b-aa2d-468ba80d72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DA8F5-EFEE-4947-9438-6E9315F6934B}">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dcmitype/"/>
    <ds:schemaRef ds:uri="8de21bd3-cbdf-427f-b265-786ae8e88579"/>
    <ds:schemaRef ds:uri="http://purl.org/dc/elements/1.1/"/>
    <ds:schemaRef ds:uri="http://schemas.openxmlformats.org/package/2006/metadata/core-properties"/>
    <ds:schemaRef ds:uri="a05e41ca-b758-4c1b-aa2d-468ba80d72a5"/>
    <ds:schemaRef ds:uri="http://www.w3.org/XML/1998/namespace"/>
  </ds:schemaRefs>
</ds:datastoreItem>
</file>

<file path=customXml/itemProps2.xml><?xml version="1.0" encoding="utf-8"?>
<ds:datastoreItem xmlns:ds="http://schemas.openxmlformats.org/officeDocument/2006/customXml" ds:itemID="{38157222-C8E3-4D5A-8819-C0A3D47C470E}">
  <ds:schemaRefs>
    <ds:schemaRef ds:uri="http://schemas.microsoft.com/sharepoint/v3/contenttype/forms"/>
  </ds:schemaRefs>
</ds:datastoreItem>
</file>

<file path=customXml/itemProps3.xml><?xml version="1.0" encoding="utf-8"?>
<ds:datastoreItem xmlns:ds="http://schemas.openxmlformats.org/officeDocument/2006/customXml" ds:itemID="{E9B09DB6-1AF6-4ED6-A833-EB4B89A384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e21bd3-cbdf-427f-b265-786ae8e88579"/>
    <ds:schemaRef ds:uri="a05e41ca-b758-4c1b-aa2d-468ba80d72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2018</TotalTime>
  <Words>1562</Words>
  <Application>Microsoft Office PowerPoint</Application>
  <PresentationFormat>Widescreen</PresentationFormat>
  <Paragraphs>440</Paragraphs>
  <Slides>25</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Calibri</vt:lpstr>
      <vt:lpstr>Calibri Light</vt:lpstr>
      <vt:lpstr>Cormorant Garamond Medium</vt:lpstr>
      <vt:lpstr>Glacial Indifference</vt:lpstr>
      <vt:lpstr>Glacial Indifference</vt:lpstr>
      <vt:lpstr>Lato</vt:lpstr>
      <vt:lpstr>Raleway</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Brigstock</dc:creator>
  <cp:lastModifiedBy>MaryClare Malady</cp:lastModifiedBy>
  <cp:revision>28</cp:revision>
  <cp:lastPrinted>2023-01-26T19:23:57Z</cp:lastPrinted>
  <dcterms:created xsi:type="dcterms:W3CDTF">2023-01-24T20:52:45Z</dcterms:created>
  <dcterms:modified xsi:type="dcterms:W3CDTF">2023-03-30T13:44:12Z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0x01010074731AE71BEED748BA5F7DCFB7062B27</vt:lpwstr>
  </property>
</Properties>
</file>