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40"/>
  </p:notesMasterIdLst>
  <p:sldIdLst>
    <p:sldId id="256" r:id="rId2"/>
    <p:sldId id="257" r:id="rId3"/>
    <p:sldId id="259" r:id="rId4"/>
    <p:sldId id="262" r:id="rId5"/>
    <p:sldId id="261" r:id="rId6"/>
    <p:sldId id="260" r:id="rId7"/>
    <p:sldId id="271" r:id="rId8"/>
    <p:sldId id="283" r:id="rId9"/>
    <p:sldId id="295" r:id="rId10"/>
    <p:sldId id="269" r:id="rId11"/>
    <p:sldId id="299" r:id="rId12"/>
    <p:sldId id="282" r:id="rId13"/>
    <p:sldId id="279" r:id="rId14"/>
    <p:sldId id="297" r:id="rId15"/>
    <p:sldId id="296" r:id="rId16"/>
    <p:sldId id="298" r:id="rId17"/>
    <p:sldId id="272" r:id="rId18"/>
    <p:sldId id="287" r:id="rId19"/>
    <p:sldId id="302" r:id="rId20"/>
    <p:sldId id="263" r:id="rId21"/>
    <p:sldId id="303" r:id="rId22"/>
    <p:sldId id="304" r:id="rId23"/>
    <p:sldId id="305" r:id="rId24"/>
    <p:sldId id="306" r:id="rId25"/>
    <p:sldId id="300" r:id="rId26"/>
    <p:sldId id="301" r:id="rId27"/>
    <p:sldId id="293" r:id="rId28"/>
    <p:sldId id="308" r:id="rId29"/>
    <p:sldId id="281" r:id="rId30"/>
    <p:sldId id="275" r:id="rId31"/>
    <p:sldId id="309" r:id="rId32"/>
    <p:sldId id="307" r:id="rId33"/>
    <p:sldId id="310" r:id="rId34"/>
    <p:sldId id="311" r:id="rId35"/>
    <p:sldId id="312" r:id="rId36"/>
    <p:sldId id="313" r:id="rId37"/>
    <p:sldId id="270" r:id="rId38"/>
    <p:sldId id="294"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E6EE5-12A7-48DE-8719-3527FDE2E762}">
  <a:tblStyle styleId="{906E6EE5-12A7-48DE-8719-3527FDE2E76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BF261-77C4-4AA7-961F-306B87D9986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5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2978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c515579fe3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c515579fe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298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8630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453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c515579fe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c515579fe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3680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4845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9817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2099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017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292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8456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134fb1cf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8" name="Google Shape;1098;g134fb1c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c515579fe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c515579fe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380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c515579fe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c515579fe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7481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c515579fe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c515579fe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589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2246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6980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12991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5023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62ad5b4435_6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5" name="Google Shape;1105;g62ad5b4435_6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c515579fe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c515579fe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c515579fe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c515579fe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4684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1pPr>
            <a:lvl2pPr lvl="1"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2pPr>
            <a:lvl3pPr lvl="2"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3pPr>
            <a:lvl4pPr lvl="3"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4pPr>
            <a:lvl5pPr lvl="4"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5pPr>
            <a:lvl6pPr lvl="5"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6pPr>
            <a:lvl7pPr lvl="6"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7pPr>
            <a:lvl8pPr lvl="7"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8pPr>
            <a:lvl9pPr lvl="8"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Google Shape;16;p3"/>
          <p:cNvSpPr txBox="1">
            <a:spLocks noGrp="1"/>
          </p:cNvSpPr>
          <p:nvPr>
            <p:ph type="subTitle" idx="1"/>
          </p:nvPr>
        </p:nvSpPr>
        <p:spPr>
          <a:xfrm>
            <a:off x="685800" y="3983054"/>
            <a:ext cx="3914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4"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9" name="Google Shape;19;p4"/>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a:spcBef>
                <a:spcPts val="0"/>
              </a:spcBef>
              <a:spcAft>
                <a:spcPts val="0"/>
              </a:spcAft>
              <a:buClr>
                <a:srgbClr val="FFFFFF"/>
              </a:buClr>
              <a:buSzPts val="2400"/>
              <a:buChar char="■"/>
              <a:defRPr sz="2400" i="1">
                <a:solidFill>
                  <a:srgbClr val="FFFFFF"/>
                </a:solidFill>
              </a:defRPr>
            </a:lvl9pPr>
          </a:lstStyle>
          <a:p>
            <a:endParaRPr/>
          </a:p>
        </p:txBody>
      </p:sp>
      <p:sp>
        <p:nvSpPr>
          <p:cNvPr id="20" name="Google Shape;20;p4"/>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5"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Font typeface="Lato"/>
              <a:buNone/>
              <a:defRPr>
                <a:latin typeface="Lato"/>
                <a:ea typeface="Lato"/>
                <a:cs typeface="Lato"/>
                <a:sym typeface="Lato"/>
              </a:defRPr>
            </a:lvl1pPr>
            <a:lvl2pPr lvl="1">
              <a:spcBef>
                <a:spcPts val="0"/>
              </a:spcBef>
              <a:spcAft>
                <a:spcPts val="0"/>
              </a:spcAft>
              <a:buSzPts val="4800"/>
              <a:buFont typeface="Lato"/>
              <a:buNone/>
              <a:defRPr>
                <a:latin typeface="Lato"/>
                <a:ea typeface="Lato"/>
                <a:cs typeface="Lato"/>
                <a:sym typeface="Lato"/>
              </a:defRPr>
            </a:lvl2pPr>
            <a:lvl3pPr lvl="2">
              <a:spcBef>
                <a:spcPts val="0"/>
              </a:spcBef>
              <a:spcAft>
                <a:spcPts val="0"/>
              </a:spcAft>
              <a:buSzPts val="4800"/>
              <a:buFont typeface="Lato"/>
              <a:buNone/>
              <a:defRPr>
                <a:latin typeface="Lato"/>
                <a:ea typeface="Lato"/>
                <a:cs typeface="Lato"/>
                <a:sym typeface="Lato"/>
              </a:defRPr>
            </a:lvl3pPr>
            <a:lvl4pPr lvl="3">
              <a:spcBef>
                <a:spcPts val="0"/>
              </a:spcBef>
              <a:spcAft>
                <a:spcPts val="0"/>
              </a:spcAft>
              <a:buSzPts val="4800"/>
              <a:buFont typeface="Lato"/>
              <a:buNone/>
              <a:defRPr>
                <a:latin typeface="Lato"/>
                <a:ea typeface="Lato"/>
                <a:cs typeface="Lato"/>
                <a:sym typeface="Lato"/>
              </a:defRPr>
            </a:lvl4pPr>
            <a:lvl5pPr lvl="4">
              <a:spcBef>
                <a:spcPts val="0"/>
              </a:spcBef>
              <a:spcAft>
                <a:spcPts val="0"/>
              </a:spcAft>
              <a:buSzPts val="4800"/>
              <a:buFont typeface="Lato"/>
              <a:buNone/>
              <a:defRPr>
                <a:latin typeface="Lato"/>
                <a:ea typeface="Lato"/>
                <a:cs typeface="Lato"/>
                <a:sym typeface="Lato"/>
              </a:defRPr>
            </a:lvl5pPr>
            <a:lvl6pPr lvl="5">
              <a:spcBef>
                <a:spcPts val="0"/>
              </a:spcBef>
              <a:spcAft>
                <a:spcPts val="0"/>
              </a:spcAft>
              <a:buSzPts val="4800"/>
              <a:buFont typeface="Lato"/>
              <a:buNone/>
              <a:defRPr>
                <a:latin typeface="Lato"/>
                <a:ea typeface="Lato"/>
                <a:cs typeface="Lato"/>
                <a:sym typeface="Lato"/>
              </a:defRPr>
            </a:lvl6pPr>
            <a:lvl7pPr lvl="6">
              <a:spcBef>
                <a:spcPts val="0"/>
              </a:spcBef>
              <a:spcAft>
                <a:spcPts val="0"/>
              </a:spcAft>
              <a:buSzPts val="4800"/>
              <a:buFont typeface="Lato"/>
              <a:buNone/>
              <a:defRPr>
                <a:latin typeface="Lato"/>
                <a:ea typeface="Lato"/>
                <a:cs typeface="Lato"/>
                <a:sym typeface="Lato"/>
              </a:defRPr>
            </a:lvl7pPr>
            <a:lvl8pPr lvl="7">
              <a:spcBef>
                <a:spcPts val="0"/>
              </a:spcBef>
              <a:spcAft>
                <a:spcPts val="0"/>
              </a:spcAft>
              <a:buSzPts val="4800"/>
              <a:buFont typeface="Lato"/>
              <a:buNone/>
              <a:defRPr>
                <a:latin typeface="Lato"/>
                <a:ea typeface="Lato"/>
                <a:cs typeface="Lato"/>
                <a:sym typeface="Lato"/>
              </a:defRPr>
            </a:lvl8pPr>
            <a:lvl9pPr lvl="8">
              <a:spcBef>
                <a:spcPts val="0"/>
              </a:spcBef>
              <a:spcAft>
                <a:spcPts val="0"/>
              </a:spcAft>
              <a:buSzPts val="4800"/>
              <a:buFont typeface="Lato"/>
              <a:buNone/>
              <a:defRPr>
                <a:latin typeface="Lato"/>
                <a:ea typeface="Lato"/>
                <a:cs typeface="Lato"/>
                <a:sym typeface="Lato"/>
              </a:defRPr>
            </a:lvl9pPr>
          </a:lstStyle>
          <a:p>
            <a:endParaRPr/>
          </a:p>
        </p:txBody>
      </p:sp>
      <p:sp>
        <p:nvSpPr>
          <p:cNvPr id="24" name="Google Shape;24;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40" name="Google Shape;40;p8"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Google Shape;41;p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2" name="Google Shape;42;p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Google Shape;48;p10"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Google Shape;49;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rectangle">
  <p:cSld name="BLANK_1">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1"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Google Shape;52;p1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2"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1pPr>
            <a:lvl2pPr lvl="1">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2pPr>
            <a:lvl3pPr lvl="2">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3pPr>
            <a:lvl4pPr lvl="3">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4pPr>
            <a:lvl5pPr lvl="4">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5pPr>
            <a:lvl6pPr lvl="5">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6pPr>
            <a:lvl7pPr lvl="6">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7pPr>
            <a:lvl8pPr lvl="7">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8pPr>
            <a:lvl9pPr lvl="8">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lt2"/>
              </a:buClr>
              <a:buSzPts val="1800"/>
              <a:buFont typeface="Lato"/>
              <a:buChar char="×"/>
              <a:defRPr sz="1800">
                <a:solidFill>
                  <a:schemeClr val="dk2"/>
                </a:solidFill>
                <a:latin typeface="Lato"/>
                <a:ea typeface="Lato"/>
                <a:cs typeface="Lato"/>
                <a:sym typeface="Lato"/>
              </a:defRPr>
            </a:lvl1pPr>
            <a:lvl2pPr marL="914400" lvl="1" indent="-342900">
              <a:spcBef>
                <a:spcPts val="0"/>
              </a:spcBef>
              <a:spcAft>
                <a:spcPts val="0"/>
              </a:spcAft>
              <a:buClr>
                <a:schemeClr val="lt2"/>
              </a:buClr>
              <a:buSzPts val="1800"/>
              <a:buFont typeface="Lato"/>
              <a:buChar char="×"/>
              <a:defRPr sz="1800">
                <a:solidFill>
                  <a:schemeClr val="dk2"/>
                </a:solidFill>
                <a:latin typeface="Lato"/>
                <a:ea typeface="Lato"/>
                <a:cs typeface="Lato"/>
                <a:sym typeface="Lato"/>
              </a:defRPr>
            </a:lvl2pPr>
            <a:lvl3pPr marL="1371600" lvl="2" indent="-342900">
              <a:spcBef>
                <a:spcPts val="0"/>
              </a:spcBef>
              <a:spcAft>
                <a:spcPts val="0"/>
              </a:spcAft>
              <a:buClr>
                <a:schemeClr val="lt2"/>
              </a:buClr>
              <a:buSzPts val="1800"/>
              <a:buFont typeface="Lato"/>
              <a:buChar char="×"/>
              <a:defRPr sz="1800">
                <a:solidFill>
                  <a:schemeClr val="dk2"/>
                </a:solidFill>
                <a:latin typeface="Lato"/>
                <a:ea typeface="Lato"/>
                <a:cs typeface="Lato"/>
                <a:sym typeface="Lato"/>
              </a:defRPr>
            </a:lvl3pPr>
            <a:lvl4pPr marL="1828800" lvl="3"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4pPr>
            <a:lvl5pPr marL="2286000" lvl="4"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5pPr>
            <a:lvl6pPr marL="2743200" lvl="5"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6pPr>
            <a:lvl7pPr marL="3200400" lvl="6"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7pPr>
            <a:lvl8pPr marL="3657600" lvl="7"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8pPr>
            <a:lvl9pPr marL="4114800" lvl="8"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chemeClr val="lt1"/>
                </a:solidFill>
                <a:latin typeface="Lato"/>
                <a:ea typeface="Lato"/>
                <a:cs typeface="Lato"/>
                <a:sym typeface="Lato"/>
              </a:defRPr>
            </a:lvl1pPr>
            <a:lvl2pPr lvl="1" algn="r">
              <a:buNone/>
              <a:defRPr sz="1800">
                <a:solidFill>
                  <a:schemeClr val="lt1"/>
                </a:solidFill>
                <a:latin typeface="Lato"/>
                <a:ea typeface="Lato"/>
                <a:cs typeface="Lato"/>
                <a:sym typeface="Lato"/>
              </a:defRPr>
            </a:lvl2pPr>
            <a:lvl3pPr lvl="2" algn="r">
              <a:buNone/>
              <a:defRPr sz="1800">
                <a:solidFill>
                  <a:schemeClr val="lt1"/>
                </a:solidFill>
                <a:latin typeface="Lato"/>
                <a:ea typeface="Lato"/>
                <a:cs typeface="Lato"/>
                <a:sym typeface="Lato"/>
              </a:defRPr>
            </a:lvl3pPr>
            <a:lvl4pPr lvl="3" algn="r">
              <a:buNone/>
              <a:defRPr sz="1800">
                <a:solidFill>
                  <a:schemeClr val="lt1"/>
                </a:solidFill>
                <a:latin typeface="Lato"/>
                <a:ea typeface="Lato"/>
                <a:cs typeface="Lato"/>
                <a:sym typeface="Lato"/>
              </a:defRPr>
            </a:lvl4pPr>
            <a:lvl5pPr lvl="4" algn="r">
              <a:buNone/>
              <a:defRPr sz="1800">
                <a:solidFill>
                  <a:schemeClr val="lt1"/>
                </a:solidFill>
                <a:latin typeface="Lato"/>
                <a:ea typeface="Lato"/>
                <a:cs typeface="Lato"/>
                <a:sym typeface="Lato"/>
              </a:defRPr>
            </a:lvl5pPr>
            <a:lvl6pPr lvl="5" algn="r">
              <a:buNone/>
              <a:defRPr sz="1800">
                <a:solidFill>
                  <a:schemeClr val="lt1"/>
                </a:solidFill>
                <a:latin typeface="Lato"/>
                <a:ea typeface="Lato"/>
                <a:cs typeface="Lato"/>
                <a:sym typeface="Lato"/>
              </a:defRPr>
            </a:lvl6pPr>
            <a:lvl7pPr lvl="6" algn="r">
              <a:buNone/>
              <a:defRPr sz="1800">
                <a:solidFill>
                  <a:schemeClr val="lt1"/>
                </a:solidFill>
                <a:latin typeface="Lato"/>
                <a:ea typeface="Lato"/>
                <a:cs typeface="Lato"/>
                <a:sym typeface="Lato"/>
              </a:defRPr>
            </a:lvl7pPr>
            <a:lvl8pPr lvl="7" algn="r">
              <a:buNone/>
              <a:defRPr sz="1800">
                <a:solidFill>
                  <a:schemeClr val="lt1"/>
                </a:solidFill>
                <a:latin typeface="Lato"/>
                <a:ea typeface="Lato"/>
                <a:cs typeface="Lato"/>
                <a:sym typeface="Lato"/>
              </a:defRPr>
            </a:lvl8pPr>
            <a:lvl9pPr lvl="8" algn="r">
              <a:buNone/>
              <a:defRPr sz="18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6" r:id="rId7"/>
    <p:sldLayoutId id="2147483657" r:id="rId8"/>
    <p:sldLayoutId id="2147483658"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congress.gov/117/bills/s3538/BILLS-117s3538is.pdf"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2126511" y="3983700"/>
            <a:ext cx="6409886"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4000" b="1" i="0" dirty="0">
                <a:solidFill>
                  <a:schemeClr val="bg1"/>
                </a:solidFill>
                <a:effectLst/>
                <a:latin typeface="+mj-lt"/>
              </a:rPr>
              <a:t>Trauma Informed Law Reform: how Masha's Law protects </a:t>
            </a:r>
            <a:r>
              <a:rPr lang="en-US" sz="4000" b="1" dirty="0">
                <a:solidFill>
                  <a:schemeClr val="bg1"/>
                </a:solidFill>
                <a:latin typeface="+mj-lt"/>
              </a:rPr>
              <a:t>v</a:t>
            </a:r>
            <a:r>
              <a:rPr lang="en-US" sz="4000" b="1" i="0" dirty="0">
                <a:solidFill>
                  <a:schemeClr val="bg1"/>
                </a:solidFill>
                <a:effectLst/>
                <a:latin typeface="+mj-lt"/>
              </a:rPr>
              <a:t>ictims from invasive litigation</a:t>
            </a:r>
            <a:br>
              <a:rPr lang="en-US" sz="4000" b="1" i="0" dirty="0">
                <a:solidFill>
                  <a:schemeClr val="bg1"/>
                </a:solidFill>
                <a:effectLst/>
                <a:latin typeface="+mj-lt"/>
              </a:rPr>
            </a:br>
            <a:r>
              <a:rPr lang="en-US" sz="4000" b="1" i="0" dirty="0">
                <a:solidFill>
                  <a:schemeClr val="bg1"/>
                </a:solidFill>
                <a:effectLst/>
                <a:latin typeface="+mj-lt"/>
              </a:rPr>
              <a:t> </a:t>
            </a:r>
            <a:br>
              <a:rPr lang="en-US" sz="4000" b="0" i="0" dirty="0">
                <a:solidFill>
                  <a:srgbClr val="000000"/>
                </a:solidFill>
                <a:effectLst/>
                <a:latin typeface="+mj-lt"/>
              </a:rPr>
            </a:br>
            <a:r>
              <a:rPr lang="en" sz="4000" b="1" dirty="0">
                <a:latin typeface="+mj-lt"/>
              </a:rPr>
              <a:t>James Marsh </a:t>
            </a:r>
            <a:br>
              <a:rPr lang="en" sz="4000" b="1" dirty="0">
                <a:latin typeface="+mj-lt"/>
              </a:rPr>
            </a:br>
            <a:r>
              <a:rPr lang="en" sz="4000" b="1" dirty="0">
                <a:latin typeface="+mj-lt"/>
              </a:rPr>
              <a:t>Maggie Mabie</a:t>
            </a:r>
            <a:endParaRPr sz="4000" b="1"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2" name="TextBox 1">
            <a:extLst>
              <a:ext uri="{FF2B5EF4-FFF2-40B4-BE49-F238E27FC236}">
                <a16:creationId xmlns:a16="http://schemas.microsoft.com/office/drawing/2014/main" id="{D2F24C24-9B70-A6EF-72F7-63D2AF72B6D9}"/>
              </a:ext>
            </a:extLst>
          </p:cNvPr>
          <p:cNvSpPr txBox="1"/>
          <p:nvPr/>
        </p:nvSpPr>
        <p:spPr>
          <a:xfrm>
            <a:off x="3551274" y="2006009"/>
            <a:ext cx="184731" cy="307777"/>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45AC8739-16B7-33BF-85E4-418C23FD312A}"/>
              </a:ext>
            </a:extLst>
          </p:cNvPr>
          <p:cNvPicPr>
            <a:picLocks noChangeAspect="1"/>
          </p:cNvPicPr>
          <p:nvPr/>
        </p:nvPicPr>
        <p:blipFill>
          <a:blip r:embed="rId4"/>
          <a:stretch>
            <a:fillRect/>
          </a:stretch>
        </p:blipFill>
        <p:spPr>
          <a:xfrm>
            <a:off x="1390795" y="942755"/>
            <a:ext cx="6362409" cy="306839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2" name="TextBox 1">
            <a:extLst>
              <a:ext uri="{FF2B5EF4-FFF2-40B4-BE49-F238E27FC236}">
                <a16:creationId xmlns:a16="http://schemas.microsoft.com/office/drawing/2014/main" id="{D2F24C24-9B70-A6EF-72F7-63D2AF72B6D9}"/>
              </a:ext>
            </a:extLst>
          </p:cNvPr>
          <p:cNvSpPr txBox="1"/>
          <p:nvPr/>
        </p:nvSpPr>
        <p:spPr>
          <a:xfrm>
            <a:off x="3551274" y="2006009"/>
            <a:ext cx="184731" cy="307777"/>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B54BD5CA-52EF-5F33-51DE-CE233A663EFE}"/>
              </a:ext>
            </a:extLst>
          </p:cNvPr>
          <p:cNvPicPr>
            <a:picLocks noChangeAspect="1"/>
          </p:cNvPicPr>
          <p:nvPr/>
        </p:nvPicPr>
        <p:blipFill>
          <a:blip r:embed="rId4"/>
          <a:stretch>
            <a:fillRect/>
          </a:stretch>
        </p:blipFill>
        <p:spPr>
          <a:xfrm>
            <a:off x="1488558" y="952943"/>
            <a:ext cx="6166883" cy="3237614"/>
          </a:xfrm>
          <a:prstGeom prst="rect">
            <a:avLst/>
          </a:prstGeom>
        </p:spPr>
      </p:pic>
    </p:spTree>
    <p:extLst>
      <p:ext uri="{BB962C8B-B14F-4D97-AF65-F5344CB8AC3E}">
        <p14:creationId xmlns:p14="http://schemas.microsoft.com/office/powerpoint/2010/main" val="2340972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9"/>
          <p:cNvSpPr txBox="1">
            <a:spLocks noGrp="1"/>
          </p:cNvSpPr>
          <p:nvPr>
            <p:ph type="title"/>
          </p:nvPr>
        </p:nvSpPr>
        <p:spPr>
          <a:xfrm>
            <a:off x="460744" y="500782"/>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Restitution Timeline</a:t>
            </a:r>
            <a:endParaRPr sz="4000" dirty="0"/>
          </a:p>
        </p:txBody>
      </p:sp>
      <p:sp>
        <p:nvSpPr>
          <p:cNvPr id="302" name="Google Shape;302;p3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303" name="Google Shape;303;p39"/>
          <p:cNvSpPr/>
          <p:nvPr/>
        </p:nvSpPr>
        <p:spPr>
          <a:xfrm>
            <a:off x="5552650" y="2755950"/>
            <a:ext cx="5907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lt1"/>
                </a:solidFill>
                <a:latin typeface="Lato"/>
                <a:ea typeface="Lato"/>
                <a:cs typeface="Lato"/>
                <a:sym typeface="Lato"/>
              </a:rPr>
              <a:t>DEC</a:t>
            </a:r>
            <a:endParaRPr sz="800">
              <a:solidFill>
                <a:schemeClr val="lt1"/>
              </a:solidFill>
              <a:latin typeface="Lato"/>
              <a:ea typeface="Lato"/>
              <a:cs typeface="Lato"/>
              <a:sym typeface="Lato"/>
            </a:endParaRPr>
          </a:p>
        </p:txBody>
      </p:sp>
      <p:sp>
        <p:nvSpPr>
          <p:cNvPr id="304" name="Google Shape;304;p39"/>
          <p:cNvSpPr/>
          <p:nvPr/>
        </p:nvSpPr>
        <p:spPr>
          <a:xfrm>
            <a:off x="5078815" y="2755950"/>
            <a:ext cx="5907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lt1"/>
                </a:solidFill>
                <a:latin typeface="Lato"/>
                <a:ea typeface="Lato"/>
                <a:cs typeface="Lato"/>
                <a:sym typeface="Lato"/>
              </a:rPr>
              <a:t>NOV</a:t>
            </a:r>
            <a:endParaRPr sz="800">
              <a:solidFill>
                <a:schemeClr val="lt1"/>
              </a:solidFill>
              <a:latin typeface="Lato"/>
              <a:ea typeface="Lato"/>
              <a:cs typeface="Lato"/>
              <a:sym typeface="Lato"/>
            </a:endParaRPr>
          </a:p>
        </p:txBody>
      </p:sp>
      <p:sp>
        <p:nvSpPr>
          <p:cNvPr id="305" name="Google Shape;305;p39"/>
          <p:cNvSpPr/>
          <p:nvPr/>
        </p:nvSpPr>
        <p:spPr>
          <a:xfrm>
            <a:off x="4604978" y="2755950"/>
            <a:ext cx="1538369"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600" dirty="0">
                <a:solidFill>
                  <a:schemeClr val="lt1"/>
                </a:solidFill>
                <a:latin typeface="Lato"/>
                <a:ea typeface="Lato"/>
                <a:cs typeface="Lato"/>
                <a:sym typeface="Lato"/>
              </a:rPr>
              <a:t>2018</a:t>
            </a:r>
            <a:endParaRPr sz="1600" dirty="0">
              <a:solidFill>
                <a:schemeClr val="lt1"/>
              </a:solidFill>
              <a:latin typeface="Lato"/>
              <a:ea typeface="Lato"/>
              <a:cs typeface="Lato"/>
              <a:sym typeface="Lato"/>
            </a:endParaRPr>
          </a:p>
        </p:txBody>
      </p:sp>
      <p:sp>
        <p:nvSpPr>
          <p:cNvPr id="306" name="Google Shape;306;p39"/>
          <p:cNvSpPr/>
          <p:nvPr/>
        </p:nvSpPr>
        <p:spPr>
          <a:xfrm>
            <a:off x="4131144" y="2755950"/>
            <a:ext cx="5907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lt1"/>
                </a:solidFill>
                <a:latin typeface="Lato"/>
                <a:ea typeface="Lato"/>
                <a:cs typeface="Lato"/>
                <a:sym typeface="Lato"/>
              </a:rPr>
              <a:t>SEP</a:t>
            </a:r>
            <a:endParaRPr sz="800">
              <a:solidFill>
                <a:schemeClr val="lt1"/>
              </a:solidFill>
              <a:latin typeface="Lato"/>
              <a:ea typeface="Lato"/>
              <a:cs typeface="Lato"/>
              <a:sym typeface="Lato"/>
            </a:endParaRPr>
          </a:p>
        </p:txBody>
      </p:sp>
      <p:sp>
        <p:nvSpPr>
          <p:cNvPr id="307" name="Google Shape;307;p39"/>
          <p:cNvSpPr/>
          <p:nvPr/>
        </p:nvSpPr>
        <p:spPr>
          <a:xfrm>
            <a:off x="3657308" y="2755950"/>
            <a:ext cx="5907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dirty="0">
                <a:solidFill>
                  <a:schemeClr val="lt1"/>
                </a:solidFill>
                <a:latin typeface="Lato"/>
                <a:ea typeface="Lato"/>
                <a:cs typeface="Lato"/>
                <a:sym typeface="Lato"/>
              </a:rPr>
              <a:t>AUG</a:t>
            </a:r>
            <a:endParaRPr sz="800" dirty="0">
              <a:solidFill>
                <a:schemeClr val="lt1"/>
              </a:solidFill>
              <a:latin typeface="Lato"/>
              <a:ea typeface="Lato"/>
              <a:cs typeface="Lato"/>
              <a:sym typeface="Lato"/>
            </a:endParaRPr>
          </a:p>
        </p:txBody>
      </p:sp>
      <p:sp>
        <p:nvSpPr>
          <p:cNvPr id="308" name="Google Shape;308;p39"/>
          <p:cNvSpPr/>
          <p:nvPr/>
        </p:nvSpPr>
        <p:spPr>
          <a:xfrm>
            <a:off x="3183472" y="2755950"/>
            <a:ext cx="1545269"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600" dirty="0">
                <a:solidFill>
                  <a:schemeClr val="lt1"/>
                </a:solidFill>
                <a:latin typeface="Lato"/>
                <a:ea typeface="Lato"/>
                <a:cs typeface="Lato"/>
                <a:sym typeface="Lato"/>
              </a:rPr>
              <a:t>2015 - 2017</a:t>
            </a:r>
            <a:endParaRPr sz="1600" dirty="0">
              <a:solidFill>
                <a:schemeClr val="lt1"/>
              </a:solidFill>
              <a:latin typeface="Lato"/>
              <a:ea typeface="Lato"/>
              <a:cs typeface="Lato"/>
              <a:sym typeface="Lato"/>
            </a:endParaRPr>
          </a:p>
        </p:txBody>
      </p:sp>
      <p:sp>
        <p:nvSpPr>
          <p:cNvPr id="309" name="Google Shape;309;p39"/>
          <p:cNvSpPr/>
          <p:nvPr/>
        </p:nvSpPr>
        <p:spPr>
          <a:xfrm>
            <a:off x="2709637" y="2755950"/>
            <a:ext cx="5907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lt1"/>
                </a:solidFill>
                <a:latin typeface="Lato"/>
                <a:ea typeface="Lato"/>
                <a:cs typeface="Lato"/>
                <a:sym typeface="Lato"/>
              </a:rPr>
              <a:t>JUN</a:t>
            </a:r>
            <a:endParaRPr sz="800">
              <a:solidFill>
                <a:schemeClr val="lt1"/>
              </a:solidFill>
              <a:latin typeface="Lato"/>
              <a:ea typeface="Lato"/>
              <a:cs typeface="Lato"/>
              <a:sym typeface="Lato"/>
            </a:endParaRPr>
          </a:p>
        </p:txBody>
      </p:sp>
      <p:sp>
        <p:nvSpPr>
          <p:cNvPr id="310" name="Google Shape;310;p39"/>
          <p:cNvSpPr/>
          <p:nvPr/>
        </p:nvSpPr>
        <p:spPr>
          <a:xfrm>
            <a:off x="2235802" y="2755950"/>
            <a:ext cx="5907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lt1"/>
                </a:solidFill>
                <a:latin typeface="Lato"/>
                <a:ea typeface="Lato"/>
                <a:cs typeface="Lato"/>
                <a:sym typeface="Lato"/>
              </a:rPr>
              <a:t>MAY</a:t>
            </a:r>
            <a:endParaRPr sz="800">
              <a:solidFill>
                <a:schemeClr val="lt1"/>
              </a:solidFill>
              <a:latin typeface="Lato"/>
              <a:ea typeface="Lato"/>
              <a:cs typeface="Lato"/>
              <a:sym typeface="Lato"/>
            </a:endParaRPr>
          </a:p>
        </p:txBody>
      </p:sp>
      <p:sp>
        <p:nvSpPr>
          <p:cNvPr id="311" name="Google Shape;311;p39"/>
          <p:cNvSpPr/>
          <p:nvPr/>
        </p:nvSpPr>
        <p:spPr>
          <a:xfrm>
            <a:off x="1761966" y="2755950"/>
            <a:ext cx="1536838"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600" dirty="0">
                <a:solidFill>
                  <a:schemeClr val="lt1"/>
                </a:solidFill>
                <a:latin typeface="Lato"/>
                <a:ea typeface="Lato"/>
                <a:cs typeface="Lato"/>
                <a:sym typeface="Lato"/>
              </a:rPr>
              <a:t>2014</a:t>
            </a:r>
            <a:endParaRPr sz="1600" dirty="0">
              <a:solidFill>
                <a:schemeClr val="lt1"/>
              </a:solidFill>
              <a:latin typeface="Lato"/>
              <a:ea typeface="Lato"/>
              <a:cs typeface="Lato"/>
              <a:sym typeface="Lato"/>
            </a:endParaRPr>
          </a:p>
        </p:txBody>
      </p:sp>
      <p:sp>
        <p:nvSpPr>
          <p:cNvPr id="312" name="Google Shape;312;p39"/>
          <p:cNvSpPr/>
          <p:nvPr/>
        </p:nvSpPr>
        <p:spPr>
          <a:xfrm>
            <a:off x="1288131" y="2755950"/>
            <a:ext cx="5907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lt1"/>
                </a:solidFill>
                <a:latin typeface="Lato"/>
                <a:ea typeface="Lato"/>
                <a:cs typeface="Lato"/>
                <a:sym typeface="Lato"/>
              </a:rPr>
              <a:t>MAR</a:t>
            </a:r>
            <a:endParaRPr sz="800">
              <a:solidFill>
                <a:schemeClr val="lt1"/>
              </a:solidFill>
              <a:latin typeface="Lato"/>
              <a:ea typeface="Lato"/>
              <a:cs typeface="Lato"/>
              <a:sym typeface="Lato"/>
            </a:endParaRPr>
          </a:p>
        </p:txBody>
      </p:sp>
      <p:sp>
        <p:nvSpPr>
          <p:cNvPr id="313" name="Google Shape;313;p39"/>
          <p:cNvSpPr/>
          <p:nvPr/>
        </p:nvSpPr>
        <p:spPr>
          <a:xfrm>
            <a:off x="814295" y="2755950"/>
            <a:ext cx="5907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lt1"/>
                </a:solidFill>
                <a:latin typeface="Lato"/>
                <a:ea typeface="Lato"/>
                <a:cs typeface="Lato"/>
                <a:sym typeface="Lato"/>
              </a:rPr>
              <a:t>FEB</a:t>
            </a:r>
            <a:endParaRPr sz="800">
              <a:solidFill>
                <a:schemeClr val="lt1"/>
              </a:solidFill>
              <a:latin typeface="Lato"/>
              <a:ea typeface="Lato"/>
              <a:cs typeface="Lato"/>
              <a:sym typeface="Lato"/>
            </a:endParaRPr>
          </a:p>
        </p:txBody>
      </p:sp>
      <p:sp>
        <p:nvSpPr>
          <p:cNvPr id="314" name="Google Shape;314;p39"/>
          <p:cNvSpPr/>
          <p:nvPr/>
        </p:nvSpPr>
        <p:spPr>
          <a:xfrm>
            <a:off x="340460" y="2755950"/>
            <a:ext cx="1517678"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600" dirty="0">
                <a:solidFill>
                  <a:schemeClr val="lt1"/>
                </a:solidFill>
                <a:latin typeface="Lato"/>
                <a:ea typeface="Lato"/>
                <a:cs typeface="Lato"/>
                <a:sym typeface="Lato"/>
              </a:rPr>
              <a:t>2011 - 2013</a:t>
            </a:r>
            <a:endParaRPr sz="1600" dirty="0">
              <a:solidFill>
                <a:schemeClr val="lt1"/>
              </a:solidFill>
              <a:latin typeface="Lato"/>
              <a:ea typeface="Lato"/>
              <a:cs typeface="Lato"/>
              <a:sym typeface="Lato"/>
            </a:endParaRPr>
          </a:p>
        </p:txBody>
      </p:sp>
      <p:sp>
        <p:nvSpPr>
          <p:cNvPr id="315" name="Google Shape;315;p39"/>
          <p:cNvSpPr/>
          <p:nvPr/>
        </p:nvSpPr>
        <p:spPr>
          <a:xfrm>
            <a:off x="0" y="2755950"/>
            <a:ext cx="457200" cy="3936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000">
              <a:solidFill>
                <a:schemeClr val="dk1"/>
              </a:solidFill>
            </a:endParaRPr>
          </a:p>
        </p:txBody>
      </p:sp>
      <p:cxnSp>
        <p:nvCxnSpPr>
          <p:cNvPr id="322" name="Google Shape;322;p39"/>
          <p:cNvCxnSpPr/>
          <p:nvPr/>
        </p:nvCxnSpPr>
        <p:spPr>
          <a:xfrm rot="10800000">
            <a:off x="3397274" y="2281931"/>
            <a:ext cx="0" cy="498600"/>
          </a:xfrm>
          <a:prstGeom prst="straightConnector1">
            <a:avLst/>
          </a:prstGeom>
          <a:noFill/>
          <a:ln w="9525" cap="flat" cmpd="sng">
            <a:solidFill>
              <a:schemeClr val="lt2"/>
            </a:solidFill>
            <a:prstDash val="solid"/>
            <a:round/>
            <a:headEnd type="oval" w="med" len="med"/>
            <a:tailEnd type="oval" w="med" len="med"/>
          </a:ln>
        </p:spPr>
      </p:cxnSp>
      <p:sp>
        <p:nvSpPr>
          <p:cNvPr id="323" name="Google Shape;323;p39"/>
          <p:cNvSpPr txBox="1"/>
          <p:nvPr/>
        </p:nvSpPr>
        <p:spPr>
          <a:xfrm>
            <a:off x="3325479" y="1646211"/>
            <a:ext cx="1986422" cy="533400"/>
          </a:xfrm>
          <a:prstGeom prst="rect">
            <a:avLst/>
          </a:prstGeom>
          <a:noFill/>
          <a:ln>
            <a:noFill/>
          </a:ln>
        </p:spPr>
        <p:txBody>
          <a:bodyPr spcFirstLastPara="1" wrap="square" lIns="0" tIns="0" rIns="0" bIns="0" anchor="b" anchorCtr="0">
            <a:noAutofit/>
          </a:bodyPr>
          <a:lstStyle/>
          <a:p>
            <a:r>
              <a:rPr lang="en-US" sz="1600" dirty="0"/>
              <a:t>Lobbying for the Amy Vicky and Andy Act</a:t>
            </a:r>
          </a:p>
        </p:txBody>
      </p:sp>
      <p:cxnSp>
        <p:nvCxnSpPr>
          <p:cNvPr id="328" name="Google Shape;328;p39"/>
          <p:cNvCxnSpPr/>
          <p:nvPr/>
        </p:nvCxnSpPr>
        <p:spPr>
          <a:xfrm rot="10800000">
            <a:off x="1033466" y="2257350"/>
            <a:ext cx="0" cy="498600"/>
          </a:xfrm>
          <a:prstGeom prst="straightConnector1">
            <a:avLst/>
          </a:prstGeom>
          <a:noFill/>
          <a:ln w="9525" cap="flat" cmpd="sng">
            <a:solidFill>
              <a:schemeClr val="lt2"/>
            </a:solidFill>
            <a:prstDash val="solid"/>
            <a:round/>
            <a:headEnd type="oval" w="med" len="med"/>
            <a:tailEnd type="oval" w="med" len="med"/>
          </a:ln>
        </p:spPr>
      </p:cxnSp>
      <p:sp>
        <p:nvSpPr>
          <p:cNvPr id="329" name="Google Shape;329;p39"/>
          <p:cNvSpPr txBox="1"/>
          <p:nvPr/>
        </p:nvSpPr>
        <p:spPr>
          <a:xfrm>
            <a:off x="612802" y="1682536"/>
            <a:ext cx="2096835"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600" dirty="0"/>
              <a:t>Road of Circuit Splits to the Supreme Court</a:t>
            </a:r>
            <a:endParaRPr sz="1600" dirty="0">
              <a:solidFill>
                <a:schemeClr val="dk2"/>
              </a:solidFill>
              <a:latin typeface="Lato"/>
              <a:ea typeface="Lato"/>
              <a:cs typeface="Lato"/>
              <a:sym typeface="Lato"/>
            </a:endParaRPr>
          </a:p>
        </p:txBody>
      </p:sp>
      <p:cxnSp>
        <p:nvCxnSpPr>
          <p:cNvPr id="330" name="Google Shape;330;p39"/>
          <p:cNvCxnSpPr/>
          <p:nvPr/>
        </p:nvCxnSpPr>
        <p:spPr>
          <a:xfrm rot="10800000">
            <a:off x="1981903" y="3124969"/>
            <a:ext cx="0" cy="498600"/>
          </a:xfrm>
          <a:prstGeom prst="straightConnector1">
            <a:avLst/>
          </a:prstGeom>
          <a:noFill/>
          <a:ln w="9525" cap="flat" cmpd="sng">
            <a:solidFill>
              <a:schemeClr val="lt2"/>
            </a:solidFill>
            <a:prstDash val="solid"/>
            <a:round/>
            <a:headEnd type="oval" w="med" len="med"/>
            <a:tailEnd type="oval" w="med" len="med"/>
          </a:ln>
        </p:spPr>
      </p:cxnSp>
      <p:sp>
        <p:nvSpPr>
          <p:cNvPr id="331" name="Google Shape;331;p39"/>
          <p:cNvSpPr txBox="1"/>
          <p:nvPr/>
        </p:nvSpPr>
        <p:spPr>
          <a:xfrm>
            <a:off x="1938133" y="3765778"/>
            <a:ext cx="1832879" cy="533400"/>
          </a:xfrm>
          <a:prstGeom prst="rect">
            <a:avLst/>
          </a:prstGeom>
          <a:noFill/>
          <a:ln>
            <a:noFill/>
          </a:ln>
        </p:spPr>
        <p:txBody>
          <a:bodyPr spcFirstLastPara="1" wrap="square" lIns="0" tIns="0" rIns="0" bIns="0" anchor="t" anchorCtr="0">
            <a:noAutofit/>
          </a:bodyPr>
          <a:lstStyle/>
          <a:p>
            <a:r>
              <a:rPr lang="en-US" sz="1600" i="1" dirty="0" err="1"/>
              <a:t>Paroline</a:t>
            </a:r>
            <a:r>
              <a:rPr lang="en-US" sz="1600" dirty="0"/>
              <a:t> Decision on April  23, 2014</a:t>
            </a:r>
          </a:p>
        </p:txBody>
      </p:sp>
      <p:cxnSp>
        <p:nvCxnSpPr>
          <p:cNvPr id="336" name="Google Shape;336;p39"/>
          <p:cNvCxnSpPr/>
          <p:nvPr/>
        </p:nvCxnSpPr>
        <p:spPr>
          <a:xfrm rot="10800000">
            <a:off x="4827213" y="3124969"/>
            <a:ext cx="0" cy="498600"/>
          </a:xfrm>
          <a:prstGeom prst="straightConnector1">
            <a:avLst/>
          </a:prstGeom>
          <a:noFill/>
          <a:ln w="9525" cap="flat" cmpd="sng">
            <a:solidFill>
              <a:schemeClr val="lt2"/>
            </a:solidFill>
            <a:prstDash val="solid"/>
            <a:round/>
            <a:headEnd type="oval" w="med" len="med"/>
            <a:tailEnd type="oval" w="med" len="med"/>
          </a:ln>
        </p:spPr>
      </p:cxnSp>
      <p:sp>
        <p:nvSpPr>
          <p:cNvPr id="337" name="Google Shape;337;p39"/>
          <p:cNvSpPr txBox="1"/>
          <p:nvPr/>
        </p:nvSpPr>
        <p:spPr>
          <a:xfrm>
            <a:off x="4720865" y="3725889"/>
            <a:ext cx="1538367" cy="533400"/>
          </a:xfrm>
          <a:prstGeom prst="rect">
            <a:avLst/>
          </a:prstGeom>
          <a:noFill/>
          <a:ln>
            <a:noFill/>
          </a:ln>
        </p:spPr>
        <p:txBody>
          <a:bodyPr spcFirstLastPara="1" wrap="square" lIns="0" tIns="0" rIns="0" bIns="0" anchor="t" anchorCtr="0">
            <a:noAutofit/>
          </a:bodyPr>
          <a:lstStyle/>
          <a:p>
            <a:pPr>
              <a:buClr>
                <a:srgbClr val="262626"/>
              </a:buClr>
            </a:pPr>
            <a:r>
              <a:rPr lang="en-US" sz="1600" dirty="0">
                <a:ea typeface="+mn-lt"/>
                <a:cs typeface="+mn-lt"/>
              </a:rPr>
              <a:t>AVAA passed December 7, 2018 </a:t>
            </a:r>
          </a:p>
          <a:p>
            <a:pPr>
              <a:buClr>
                <a:srgbClr val="262626"/>
              </a:buClr>
            </a:pPr>
            <a:endParaRPr lang="en-US" sz="16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a:spLocks noGrp="1"/>
          </p:cNvSpPr>
          <p:nvPr>
            <p:ph type="title"/>
          </p:nvPr>
        </p:nvSpPr>
        <p:spPr>
          <a:xfrm>
            <a:off x="372139" y="170121"/>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i="1" dirty="0" err="1"/>
              <a:t>Paroline</a:t>
            </a:r>
            <a:r>
              <a:rPr lang="en-US" i="1" dirty="0"/>
              <a:t> </a:t>
            </a:r>
            <a:r>
              <a:rPr lang="en-US" dirty="0"/>
              <a:t>Majority</a:t>
            </a:r>
            <a:endParaRPr dirty="0"/>
          </a:p>
        </p:txBody>
      </p:sp>
      <p:sp>
        <p:nvSpPr>
          <p:cNvPr id="281" name="Google Shape;281;p36"/>
          <p:cNvSpPr txBox="1">
            <a:spLocks noGrp="1"/>
          </p:cNvSpPr>
          <p:nvPr>
            <p:ph type="body" idx="1"/>
          </p:nvPr>
        </p:nvSpPr>
        <p:spPr>
          <a:xfrm>
            <a:off x="372139" y="857400"/>
            <a:ext cx="6241312" cy="2605200"/>
          </a:xfrm>
          <a:prstGeom prst="rect">
            <a:avLst/>
          </a:prstGeom>
        </p:spPr>
        <p:txBody>
          <a:bodyPr spcFirstLastPara="1" wrap="square" lIns="91425" tIns="91425" rIns="91425" bIns="91425" anchor="t" anchorCtr="0">
            <a:noAutofit/>
          </a:bodyPr>
          <a:lstStyle/>
          <a:p>
            <a:pPr marL="0" indent="0" algn="l" rtl="0" fontAlgn="base">
              <a:buNone/>
            </a:pPr>
            <a:r>
              <a:rPr lang="en-US" sz="1600" b="0" i="0" dirty="0">
                <a:solidFill>
                  <a:srgbClr val="444444"/>
                </a:solidFill>
                <a:effectLst/>
              </a:rPr>
              <a:t>What, if any, causal relationship or nexus between the defendant’s conduct and the victim’s harm or damages must the government or the victim establish in order to recover restitution under 18 U.S.C. 2259?</a:t>
            </a:r>
          </a:p>
          <a:p>
            <a:pPr algn="l" rtl="0" fontAlgn="base">
              <a:buFont typeface="Arial" panose="020B0604020202020204" pitchFamily="34" charset="0"/>
              <a:buChar char="•"/>
            </a:pPr>
            <a:r>
              <a:rPr lang="en-US" sz="1600" b="0" i="0" dirty="0">
                <a:solidFill>
                  <a:srgbClr val="444444"/>
                </a:solidFill>
                <a:effectLst/>
              </a:rPr>
              <a:t>Amount should not be severe​</a:t>
            </a:r>
            <a:r>
              <a:rPr lang="en-US" sz="1600" dirty="0">
                <a:solidFill>
                  <a:srgbClr val="444444"/>
                </a:solidFill>
              </a:rPr>
              <a:t>;</a:t>
            </a:r>
          </a:p>
          <a:p>
            <a:pPr algn="l" rtl="0" fontAlgn="base">
              <a:buFont typeface="Arial" panose="020B0604020202020204" pitchFamily="34" charset="0"/>
              <a:buChar char="•"/>
            </a:pPr>
            <a:r>
              <a:rPr lang="en-US" sz="1600" b="0" i="0" dirty="0">
                <a:solidFill>
                  <a:srgbClr val="444444"/>
                </a:solidFill>
                <a:effectLst/>
              </a:rPr>
              <a:t>Amount should not be token, nominal, or trivial​;</a:t>
            </a:r>
          </a:p>
          <a:p>
            <a:pPr algn="l" rtl="0" fontAlgn="base">
              <a:buFont typeface="Arial" panose="020B0604020202020204" pitchFamily="34" charset="0"/>
              <a:buChar char="•"/>
            </a:pPr>
            <a:r>
              <a:rPr lang="en-US" sz="1600" b="0" i="0" dirty="0">
                <a:solidFill>
                  <a:srgbClr val="444444"/>
                </a:solidFill>
                <a:effectLst/>
              </a:rPr>
              <a:t>Award should be reasonable and circumscribed​</a:t>
            </a:r>
            <a:r>
              <a:rPr lang="en-US" sz="1600" dirty="0">
                <a:solidFill>
                  <a:srgbClr val="444444"/>
                </a:solidFill>
              </a:rPr>
              <a:t>;</a:t>
            </a:r>
          </a:p>
          <a:p>
            <a:pPr algn="l" rtl="0" fontAlgn="base">
              <a:buFont typeface="Arial" panose="020B0604020202020204" pitchFamily="34" charset="0"/>
              <a:buChar char="•"/>
            </a:pPr>
            <a:r>
              <a:rPr lang="en-US" sz="1600" b="0" i="0" dirty="0">
                <a:solidFill>
                  <a:srgbClr val="444444"/>
                </a:solidFill>
                <a:effectLst/>
              </a:rPr>
              <a:t>Victim should someday collect for all her child pornography losses​</a:t>
            </a:r>
            <a:r>
              <a:rPr lang="en-US" sz="1600" dirty="0">
                <a:solidFill>
                  <a:srgbClr val="444444"/>
                </a:solidFill>
              </a:rPr>
              <a:t>;</a:t>
            </a:r>
          </a:p>
          <a:p>
            <a:pPr algn="l" rtl="0" fontAlgn="base">
              <a:buFont typeface="Arial" panose="020B0604020202020204" pitchFamily="34" charset="0"/>
              <a:buChar char="•"/>
            </a:pPr>
            <a:r>
              <a:rPr lang="en-US" sz="1600" b="0" i="0" dirty="0">
                <a:solidFill>
                  <a:srgbClr val="444444"/>
                </a:solidFill>
                <a:effectLst/>
              </a:rPr>
              <a:t>“Rough guideposts” with discretion and sound judgment, ​but no “caprice.”</a:t>
            </a:r>
          </a:p>
          <a:p>
            <a:pPr marL="0" indent="0" algn="l" rtl="0" fontAlgn="base">
              <a:buNone/>
            </a:pPr>
            <a:r>
              <a:rPr lang="en-US" sz="1600" b="0" i="0" dirty="0">
                <a:solidFill>
                  <a:srgbClr val="444444"/>
                </a:solidFill>
                <a:effectLst/>
              </a:rPr>
              <a:t>A court should order restitution in an amount that comports with the defendant’s relative role in the causal process that underlies the victim’s general losses.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a:spLocks noGrp="1"/>
          </p:cNvSpPr>
          <p:nvPr>
            <p:ph type="title"/>
          </p:nvPr>
        </p:nvSpPr>
        <p:spPr>
          <a:xfrm>
            <a:off x="372139" y="170121"/>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i="1" dirty="0" err="1"/>
              <a:t>Paroline</a:t>
            </a:r>
            <a:r>
              <a:rPr lang="en-US" i="1" dirty="0"/>
              <a:t> </a:t>
            </a:r>
            <a:r>
              <a:rPr lang="en-US" dirty="0"/>
              <a:t>Dissent</a:t>
            </a:r>
            <a:endParaRPr dirty="0"/>
          </a:p>
        </p:txBody>
      </p:sp>
      <p:sp>
        <p:nvSpPr>
          <p:cNvPr id="281" name="Google Shape;281;p36"/>
          <p:cNvSpPr txBox="1">
            <a:spLocks noGrp="1"/>
          </p:cNvSpPr>
          <p:nvPr>
            <p:ph type="body" idx="1"/>
          </p:nvPr>
        </p:nvSpPr>
        <p:spPr>
          <a:xfrm>
            <a:off x="372139" y="1353586"/>
            <a:ext cx="6241312" cy="2605200"/>
          </a:xfrm>
          <a:prstGeom prst="rect">
            <a:avLst/>
          </a:prstGeom>
        </p:spPr>
        <p:txBody>
          <a:bodyPr spcFirstLastPara="1" wrap="square" lIns="91425" tIns="91425" rIns="91425" bIns="91425" anchor="t" anchorCtr="0">
            <a:noAutofit/>
          </a:bodyPr>
          <a:lstStyle/>
          <a:p>
            <a:pPr marL="0" indent="0" algn="l" rtl="0" fontAlgn="base">
              <a:buNone/>
            </a:pPr>
            <a:r>
              <a:rPr lang="en-US" sz="1600" b="0" i="0" dirty="0">
                <a:solidFill>
                  <a:srgbClr val="444444"/>
                </a:solidFill>
                <a:effectLst/>
              </a:rPr>
              <a:t>“Unfortunately, the restitution statute that Congress wrote for child pornography offenses makes it impossible to award that relief to Amy in this case.… Congress set up a restitution system sure to fail in cases like this one… [I]t would be a mistake…to lead readers to conclude that…Congress has done justice for victims of child pornography. The statute as written allows no recovery; we ought to say so, and give Congress a chance to fix it.”</a:t>
            </a:r>
            <a:endParaRPr lang="en-US" sz="1600" dirty="0"/>
          </a:p>
        </p:txBody>
      </p:sp>
    </p:spTree>
    <p:extLst>
      <p:ext uri="{BB962C8B-B14F-4D97-AF65-F5344CB8AC3E}">
        <p14:creationId xmlns:p14="http://schemas.microsoft.com/office/powerpoint/2010/main" val="1857880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a:spLocks noGrp="1"/>
          </p:cNvSpPr>
          <p:nvPr>
            <p:ph type="title"/>
          </p:nvPr>
        </p:nvSpPr>
        <p:spPr>
          <a:xfrm>
            <a:off x="372139" y="170121"/>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i="1" dirty="0" err="1"/>
              <a:t>Paroline</a:t>
            </a:r>
            <a:r>
              <a:rPr lang="en-US" i="1" dirty="0"/>
              <a:t> </a:t>
            </a:r>
            <a:r>
              <a:rPr lang="en-US" dirty="0"/>
              <a:t>Majority</a:t>
            </a:r>
            <a:endParaRPr dirty="0"/>
          </a:p>
        </p:txBody>
      </p:sp>
      <p:sp>
        <p:nvSpPr>
          <p:cNvPr id="281" name="Google Shape;281;p36"/>
          <p:cNvSpPr txBox="1">
            <a:spLocks noGrp="1"/>
          </p:cNvSpPr>
          <p:nvPr>
            <p:ph type="body" idx="1"/>
          </p:nvPr>
        </p:nvSpPr>
        <p:spPr>
          <a:xfrm>
            <a:off x="372139" y="857400"/>
            <a:ext cx="6241312" cy="2605200"/>
          </a:xfrm>
          <a:prstGeom prst="rect">
            <a:avLst/>
          </a:prstGeom>
        </p:spPr>
        <p:txBody>
          <a:bodyPr spcFirstLastPara="1" wrap="square" lIns="91425" tIns="91425" rIns="91425" bIns="91425" anchor="t" anchorCtr="0">
            <a:noAutofit/>
          </a:bodyPr>
          <a:lstStyle/>
          <a:p>
            <a:pPr marL="0" indent="0" algn="l" rtl="0" fontAlgn="base">
              <a:buNone/>
            </a:pPr>
            <a:r>
              <a:rPr lang="en-US" sz="1600" b="0" i="0" dirty="0">
                <a:solidFill>
                  <a:srgbClr val="444444"/>
                </a:solidFill>
                <a:effectLst/>
              </a:rPr>
              <a:t>What, if any, causal relationship or nexus between the defendant’s conduct and the victim’s harm or damages must the government or the victim establish in order to recover restitution under 18 U.S.C. 2259?</a:t>
            </a:r>
          </a:p>
          <a:p>
            <a:pPr algn="l" rtl="0" fontAlgn="base">
              <a:buFont typeface="Arial" panose="020B0604020202020204" pitchFamily="34" charset="0"/>
              <a:buChar char="•"/>
            </a:pPr>
            <a:r>
              <a:rPr lang="en-US" sz="1600" b="0" i="0" dirty="0">
                <a:solidFill>
                  <a:srgbClr val="444444"/>
                </a:solidFill>
                <a:effectLst/>
              </a:rPr>
              <a:t>Amount should not be severe​</a:t>
            </a:r>
            <a:r>
              <a:rPr lang="en-US" sz="1600" dirty="0">
                <a:solidFill>
                  <a:srgbClr val="444444"/>
                </a:solidFill>
              </a:rPr>
              <a:t>;</a:t>
            </a:r>
          </a:p>
          <a:p>
            <a:pPr algn="l" rtl="0" fontAlgn="base">
              <a:buFont typeface="Arial" panose="020B0604020202020204" pitchFamily="34" charset="0"/>
              <a:buChar char="•"/>
            </a:pPr>
            <a:r>
              <a:rPr lang="en-US" sz="1600" b="0" i="0" dirty="0">
                <a:solidFill>
                  <a:srgbClr val="444444"/>
                </a:solidFill>
                <a:effectLst/>
              </a:rPr>
              <a:t>Amount should not be token, nominal, or trivial​;</a:t>
            </a:r>
          </a:p>
          <a:p>
            <a:pPr algn="l" rtl="0" fontAlgn="base">
              <a:buFont typeface="Arial" panose="020B0604020202020204" pitchFamily="34" charset="0"/>
              <a:buChar char="•"/>
            </a:pPr>
            <a:r>
              <a:rPr lang="en-US" sz="1600" b="0" i="0" dirty="0">
                <a:solidFill>
                  <a:srgbClr val="444444"/>
                </a:solidFill>
                <a:effectLst/>
              </a:rPr>
              <a:t>Award should be reasonable and circumscribed​</a:t>
            </a:r>
            <a:r>
              <a:rPr lang="en-US" sz="1600" dirty="0">
                <a:solidFill>
                  <a:srgbClr val="444444"/>
                </a:solidFill>
              </a:rPr>
              <a:t>;</a:t>
            </a:r>
          </a:p>
          <a:p>
            <a:pPr algn="l" rtl="0" fontAlgn="base">
              <a:buFont typeface="Arial" panose="020B0604020202020204" pitchFamily="34" charset="0"/>
              <a:buChar char="•"/>
            </a:pPr>
            <a:r>
              <a:rPr lang="en-US" sz="1600" b="0" i="0" dirty="0">
                <a:solidFill>
                  <a:srgbClr val="444444"/>
                </a:solidFill>
                <a:effectLst/>
              </a:rPr>
              <a:t>Victim should someday collect for all her child pornography losses​</a:t>
            </a:r>
            <a:r>
              <a:rPr lang="en-US" sz="1600" dirty="0">
                <a:solidFill>
                  <a:srgbClr val="444444"/>
                </a:solidFill>
              </a:rPr>
              <a:t>;</a:t>
            </a:r>
          </a:p>
          <a:p>
            <a:pPr algn="l" rtl="0" fontAlgn="base">
              <a:buFont typeface="Arial" panose="020B0604020202020204" pitchFamily="34" charset="0"/>
              <a:buChar char="•"/>
            </a:pPr>
            <a:r>
              <a:rPr lang="en-US" sz="1600" b="0" i="0" dirty="0">
                <a:solidFill>
                  <a:srgbClr val="444444"/>
                </a:solidFill>
                <a:effectLst/>
              </a:rPr>
              <a:t>“Rough guideposts” with discretion and sound judgment, ​but no “caprice.”</a:t>
            </a:r>
          </a:p>
          <a:p>
            <a:pPr marL="0" indent="0" algn="l" rtl="0" fontAlgn="base">
              <a:buNone/>
            </a:pPr>
            <a:r>
              <a:rPr lang="en-US" sz="1600" b="0" i="0" dirty="0">
                <a:solidFill>
                  <a:srgbClr val="444444"/>
                </a:solidFill>
                <a:effectLst/>
              </a:rPr>
              <a:t>A court should order restitution in an amount that comports with the defendant’s relative role in the causal process that underlies the victim’s general losses. </a:t>
            </a:r>
          </a:p>
        </p:txBody>
      </p:sp>
    </p:spTree>
    <p:extLst>
      <p:ext uri="{BB962C8B-B14F-4D97-AF65-F5344CB8AC3E}">
        <p14:creationId xmlns:p14="http://schemas.microsoft.com/office/powerpoint/2010/main" val="679640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a:spLocks noGrp="1"/>
          </p:cNvSpPr>
          <p:nvPr>
            <p:ph type="title"/>
          </p:nvPr>
        </p:nvSpPr>
        <p:spPr>
          <a:xfrm>
            <a:off x="372139" y="170121"/>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AVAA TIMELINE</a:t>
            </a:r>
            <a:endParaRPr dirty="0"/>
          </a:p>
        </p:txBody>
      </p:sp>
      <p:sp>
        <p:nvSpPr>
          <p:cNvPr id="281" name="Google Shape;281;p36"/>
          <p:cNvSpPr txBox="1">
            <a:spLocks noGrp="1"/>
          </p:cNvSpPr>
          <p:nvPr>
            <p:ph type="body" idx="1"/>
          </p:nvPr>
        </p:nvSpPr>
        <p:spPr>
          <a:xfrm>
            <a:off x="372139" y="857400"/>
            <a:ext cx="6241312" cy="2605200"/>
          </a:xfrm>
          <a:prstGeom prst="rect">
            <a:avLst/>
          </a:prstGeom>
        </p:spPr>
        <p:txBody>
          <a:bodyPr spcFirstLastPara="1" wrap="square" lIns="91425" tIns="91425" rIns="91425" bIns="91425" anchor="t" anchorCtr="0">
            <a:noAutofit/>
          </a:bodyPr>
          <a:lstStyle/>
          <a:p>
            <a:pPr marL="0" indent="0" algn="l" rtl="0" fontAlgn="base">
              <a:lnSpc>
                <a:spcPct val="120000"/>
              </a:lnSpc>
              <a:spcBef>
                <a:spcPts val="0"/>
              </a:spcBef>
              <a:spcAft>
                <a:spcPts val="400"/>
              </a:spcAft>
              <a:buNone/>
            </a:pPr>
            <a:r>
              <a:rPr lang="en-US" sz="1100" b="1" i="0" u="none" strike="noStrike" dirty="0">
                <a:effectLst/>
                <a:latin typeface="+mj-lt"/>
              </a:rPr>
              <a:t>April 23, 2014</a:t>
            </a:r>
            <a:r>
              <a:rPr lang="en-US" sz="1100" b="0" i="0" u="none" strike="noStrike" dirty="0">
                <a:effectLst/>
                <a:latin typeface="+mj-lt"/>
              </a:rPr>
              <a:t> – United State Supreme Court </a:t>
            </a:r>
            <a:r>
              <a:rPr lang="en-US" sz="1100" b="0" i="1" u="none" strike="noStrike" dirty="0" err="1">
                <a:effectLst/>
                <a:latin typeface="+mj-lt"/>
              </a:rPr>
              <a:t>Paroline</a:t>
            </a:r>
            <a:r>
              <a:rPr lang="en-US" sz="1100" b="0" i="1" u="none" strike="noStrike" dirty="0">
                <a:effectLst/>
                <a:latin typeface="+mj-lt"/>
              </a:rPr>
              <a:t> v. United States</a:t>
            </a:r>
            <a:r>
              <a:rPr lang="en-US" sz="1100" b="0" i="0" u="none" strike="noStrike" dirty="0">
                <a:effectLst/>
                <a:latin typeface="+mj-lt"/>
              </a:rPr>
              <a:t> decided</a:t>
            </a:r>
            <a:r>
              <a:rPr lang="en-US" sz="1100" b="0" i="0" dirty="0">
                <a:effectLst/>
                <a:latin typeface="+mj-lt"/>
              </a:rPr>
              <a:t>​</a:t>
            </a:r>
          </a:p>
          <a:p>
            <a:pPr marL="0" indent="0" algn="l" rtl="0" fontAlgn="base">
              <a:lnSpc>
                <a:spcPct val="120000"/>
              </a:lnSpc>
              <a:spcBef>
                <a:spcPts val="0"/>
              </a:spcBef>
              <a:spcAft>
                <a:spcPts val="400"/>
              </a:spcAft>
              <a:buNone/>
            </a:pPr>
            <a:r>
              <a:rPr lang="en-US" sz="1100" b="1" i="0" u="none" strike="noStrike" dirty="0">
                <a:effectLst/>
                <a:latin typeface="+mj-lt"/>
              </a:rPr>
              <a:t>May 7, 2014</a:t>
            </a:r>
            <a:r>
              <a:rPr lang="en-US" sz="1100" b="0" i="0" u="none" strike="noStrike" dirty="0">
                <a:effectLst/>
                <a:latin typeface="+mj-lt"/>
              </a:rPr>
              <a:t> – Amy and Vicky Act introduced in Senate</a:t>
            </a:r>
            <a:r>
              <a:rPr lang="en-US" sz="1100" b="0" i="0" dirty="0">
                <a:effectLst/>
                <a:latin typeface="+mj-lt"/>
              </a:rPr>
              <a:t>​</a:t>
            </a:r>
          </a:p>
          <a:p>
            <a:pPr marL="0" indent="0" algn="l" rtl="0" fontAlgn="base">
              <a:lnSpc>
                <a:spcPct val="120000"/>
              </a:lnSpc>
              <a:spcBef>
                <a:spcPts val="0"/>
              </a:spcBef>
              <a:spcAft>
                <a:spcPts val="400"/>
              </a:spcAft>
              <a:buNone/>
            </a:pPr>
            <a:r>
              <a:rPr lang="en-US" sz="1100" b="1" i="0" u="none" strike="noStrike" dirty="0">
                <a:effectLst/>
                <a:latin typeface="+mj-lt"/>
              </a:rPr>
              <a:t>June 26, 2014</a:t>
            </a:r>
            <a:r>
              <a:rPr lang="en-US" sz="1100" b="0" i="0" u="none" strike="noStrike" dirty="0">
                <a:effectLst/>
                <a:latin typeface="+mj-lt"/>
              </a:rPr>
              <a:t> – Amy and Vicky Act introduced in the House</a:t>
            </a:r>
            <a:r>
              <a:rPr lang="en-US" sz="1100" b="0" i="0" dirty="0">
                <a:effectLst/>
                <a:latin typeface="+mj-lt"/>
              </a:rPr>
              <a:t>​</a:t>
            </a:r>
          </a:p>
          <a:p>
            <a:pPr marL="0" indent="0" algn="l" rtl="0" fontAlgn="base">
              <a:lnSpc>
                <a:spcPct val="120000"/>
              </a:lnSpc>
              <a:spcBef>
                <a:spcPts val="0"/>
              </a:spcBef>
              <a:spcAft>
                <a:spcPts val="400"/>
              </a:spcAft>
              <a:buNone/>
            </a:pPr>
            <a:r>
              <a:rPr lang="en-US" sz="1100" b="1" i="0" u="none" strike="noStrike" dirty="0">
                <a:effectLst/>
                <a:latin typeface="+mj-lt"/>
              </a:rPr>
              <a:t>July 30, 2014</a:t>
            </a:r>
            <a:r>
              <a:rPr lang="en-US" sz="1100" b="0" i="0" u="none" strike="noStrike" dirty="0">
                <a:effectLst/>
                <a:latin typeface="+mj-lt"/>
              </a:rPr>
              <a:t> – US Sentencing Commission: vast majority criminals pay zero restitution</a:t>
            </a:r>
            <a:r>
              <a:rPr lang="en-US" sz="1100" b="0" i="0" dirty="0">
                <a:effectLst/>
                <a:latin typeface="+mj-lt"/>
              </a:rPr>
              <a:t>​</a:t>
            </a:r>
          </a:p>
          <a:p>
            <a:pPr marL="0" indent="0" algn="l" rtl="0" fontAlgn="base">
              <a:lnSpc>
                <a:spcPct val="120000"/>
              </a:lnSpc>
              <a:spcBef>
                <a:spcPts val="0"/>
              </a:spcBef>
              <a:spcAft>
                <a:spcPts val="400"/>
              </a:spcAft>
              <a:buNone/>
            </a:pPr>
            <a:r>
              <a:rPr lang="en-US" sz="1100" b="1" i="0" u="none" strike="noStrike" dirty="0">
                <a:effectLst/>
                <a:latin typeface="+mj-lt"/>
              </a:rPr>
              <a:t>December 31, 2014</a:t>
            </a:r>
            <a:r>
              <a:rPr lang="en-US" sz="1100" b="0" i="0" u="none" strike="noStrike" dirty="0">
                <a:effectLst/>
                <a:latin typeface="+mj-lt"/>
              </a:rPr>
              <a:t> – AVA dies at the end of the Congressional session</a:t>
            </a:r>
            <a:r>
              <a:rPr lang="en-US" sz="1100" b="0" i="0" dirty="0">
                <a:effectLst/>
                <a:latin typeface="+mj-lt"/>
              </a:rPr>
              <a:t>​</a:t>
            </a:r>
          </a:p>
          <a:p>
            <a:pPr marL="0" indent="0" algn="l" rtl="0" fontAlgn="base">
              <a:lnSpc>
                <a:spcPct val="120000"/>
              </a:lnSpc>
              <a:spcBef>
                <a:spcPts val="0"/>
              </a:spcBef>
              <a:spcAft>
                <a:spcPts val="400"/>
              </a:spcAft>
              <a:buNone/>
            </a:pPr>
            <a:r>
              <a:rPr lang="en-US" sz="1100" b="1" i="0" u="none" strike="noStrike" dirty="0">
                <a:effectLst/>
                <a:latin typeface="+mj-lt"/>
              </a:rPr>
              <a:t>January 28, 2015</a:t>
            </a:r>
            <a:r>
              <a:rPr lang="en-US" sz="1100" b="0" i="0" u="none" strike="noStrike" dirty="0">
                <a:effectLst/>
                <a:latin typeface="+mj-lt"/>
              </a:rPr>
              <a:t> – AVA reintroduced in the House and Senate</a:t>
            </a:r>
            <a:r>
              <a:rPr lang="en-US" sz="1100" b="0" i="0" dirty="0">
                <a:effectLst/>
                <a:latin typeface="+mj-lt"/>
              </a:rPr>
              <a:t>​</a:t>
            </a:r>
          </a:p>
          <a:p>
            <a:pPr marL="0" indent="0" algn="l" rtl="0" fontAlgn="base">
              <a:lnSpc>
                <a:spcPct val="120000"/>
              </a:lnSpc>
              <a:spcBef>
                <a:spcPts val="0"/>
              </a:spcBef>
              <a:spcAft>
                <a:spcPts val="400"/>
              </a:spcAft>
              <a:buNone/>
            </a:pPr>
            <a:r>
              <a:rPr lang="en-US" sz="1100" b="1" i="0" u="none" strike="noStrike" dirty="0">
                <a:effectLst/>
                <a:latin typeface="+mj-lt"/>
              </a:rPr>
              <a:t>February 5, 2015</a:t>
            </a:r>
            <a:r>
              <a:rPr lang="en-US" sz="1100" b="0" i="0" u="none" strike="noStrike" dirty="0">
                <a:effectLst/>
                <a:latin typeface="+mj-lt"/>
              </a:rPr>
              <a:t> – AVA clears the Senate Judiciary Committee with bipartisan support</a:t>
            </a:r>
            <a:r>
              <a:rPr lang="en-US" sz="1100" b="0" i="0" dirty="0">
                <a:effectLst/>
                <a:latin typeface="+mj-lt"/>
              </a:rPr>
              <a:t>​</a:t>
            </a:r>
          </a:p>
          <a:p>
            <a:pPr marL="0" indent="0" algn="l" rtl="0" fontAlgn="base">
              <a:lnSpc>
                <a:spcPct val="120000"/>
              </a:lnSpc>
              <a:spcBef>
                <a:spcPts val="0"/>
              </a:spcBef>
              <a:spcAft>
                <a:spcPts val="400"/>
              </a:spcAft>
              <a:buNone/>
            </a:pPr>
            <a:r>
              <a:rPr lang="en-US" sz="1100" b="1" i="0" u="none" strike="noStrike" dirty="0">
                <a:effectLst/>
                <a:latin typeface="+mj-lt"/>
              </a:rPr>
              <a:t>February 11, 2015</a:t>
            </a:r>
            <a:r>
              <a:rPr lang="en-US" sz="1100" b="0" i="0" u="none" strike="noStrike" dirty="0">
                <a:effectLst/>
                <a:latin typeface="+mj-lt"/>
              </a:rPr>
              <a:t> – Senate passes the AVA 98-0</a:t>
            </a:r>
            <a:r>
              <a:rPr lang="en-US" sz="1100" b="0" i="0" dirty="0">
                <a:effectLst/>
                <a:latin typeface="+mj-lt"/>
              </a:rPr>
              <a:t>​</a:t>
            </a:r>
          </a:p>
          <a:p>
            <a:pPr marL="0" indent="0" algn="l" rtl="0" fontAlgn="base">
              <a:lnSpc>
                <a:spcPct val="120000"/>
              </a:lnSpc>
              <a:spcBef>
                <a:spcPts val="0"/>
              </a:spcBef>
              <a:spcAft>
                <a:spcPts val="400"/>
              </a:spcAft>
              <a:buNone/>
            </a:pPr>
            <a:r>
              <a:rPr lang="en-US" sz="1100" b="1" i="0" u="none" strike="noStrike" dirty="0">
                <a:effectLst/>
                <a:latin typeface="+mj-lt"/>
              </a:rPr>
              <a:t>March 19, 2015</a:t>
            </a:r>
            <a:r>
              <a:rPr lang="en-US" sz="1100" b="0" i="0" u="none" strike="noStrike" dirty="0">
                <a:effectLst/>
                <a:latin typeface="+mj-lt"/>
              </a:rPr>
              <a:t> – House Judiciary Crime Subcommittee holds hearing on the AVA</a:t>
            </a:r>
            <a:r>
              <a:rPr lang="en-US" sz="1100" b="0" i="0" dirty="0">
                <a:effectLst/>
                <a:latin typeface="+mj-lt"/>
              </a:rPr>
              <a:t>​</a:t>
            </a:r>
          </a:p>
          <a:p>
            <a:pPr marL="0" indent="0" algn="l" rtl="0" fontAlgn="base">
              <a:lnSpc>
                <a:spcPct val="120000"/>
              </a:lnSpc>
              <a:spcBef>
                <a:spcPts val="0"/>
              </a:spcBef>
              <a:spcAft>
                <a:spcPts val="400"/>
              </a:spcAft>
              <a:buNone/>
            </a:pPr>
            <a:r>
              <a:rPr lang="en-US" sz="1100" b="1" i="0" u="none" strike="noStrike" dirty="0">
                <a:effectLst/>
                <a:latin typeface="+mj-lt"/>
              </a:rPr>
              <a:t>December 31, 2016</a:t>
            </a:r>
            <a:r>
              <a:rPr lang="en-US" sz="1100" b="0" i="0" u="none" strike="noStrike" dirty="0">
                <a:effectLst/>
                <a:latin typeface="+mj-lt"/>
              </a:rPr>
              <a:t> – AVA dies again at the end of the Congressional session</a:t>
            </a:r>
            <a:r>
              <a:rPr lang="en-US" sz="1100" b="0" i="0" dirty="0">
                <a:effectLst/>
                <a:latin typeface="+mj-lt"/>
              </a:rPr>
              <a:t>​</a:t>
            </a:r>
          </a:p>
          <a:p>
            <a:pPr marL="0" indent="0" algn="l" rtl="0" fontAlgn="base">
              <a:lnSpc>
                <a:spcPct val="120000"/>
              </a:lnSpc>
              <a:spcBef>
                <a:spcPts val="0"/>
              </a:spcBef>
              <a:spcAft>
                <a:spcPts val="400"/>
              </a:spcAft>
              <a:buNone/>
            </a:pPr>
            <a:r>
              <a:rPr lang="en-US" sz="1100" b="1" i="0" u="none" strike="noStrike" dirty="0">
                <a:effectLst/>
                <a:latin typeface="+mj-lt"/>
              </a:rPr>
              <a:t>November 16, 2017</a:t>
            </a:r>
            <a:r>
              <a:rPr lang="en-US" sz="1100" b="0" i="0" u="none" strike="noStrike" dirty="0">
                <a:effectLst/>
                <a:latin typeface="+mj-lt"/>
              </a:rPr>
              <a:t> – Amy Vicky and Andy Act Introduced in the Senate (S.B. 2152)</a:t>
            </a:r>
            <a:r>
              <a:rPr lang="en-US" sz="1100" b="0" i="0" dirty="0">
                <a:effectLst/>
                <a:latin typeface="+mj-lt"/>
              </a:rPr>
              <a:t>​</a:t>
            </a:r>
          </a:p>
          <a:p>
            <a:pPr marL="0" indent="0" algn="l" rtl="0" fontAlgn="base">
              <a:lnSpc>
                <a:spcPct val="120000"/>
              </a:lnSpc>
              <a:spcBef>
                <a:spcPts val="0"/>
              </a:spcBef>
              <a:spcAft>
                <a:spcPts val="400"/>
              </a:spcAft>
              <a:buNone/>
            </a:pPr>
            <a:r>
              <a:rPr lang="en-US" sz="1100" b="1" i="0" u="none" strike="noStrike" dirty="0">
                <a:effectLst/>
                <a:latin typeface="+mj-lt"/>
              </a:rPr>
              <a:t>January 23, 2018</a:t>
            </a:r>
            <a:r>
              <a:rPr lang="en-US" sz="1100" b="0" i="0" u="none" strike="noStrike" dirty="0">
                <a:effectLst/>
                <a:latin typeface="+mj-lt"/>
              </a:rPr>
              <a:t> – Passed the Senate by Unanimous Consent</a:t>
            </a:r>
            <a:r>
              <a:rPr lang="en-US" sz="1100" b="0" i="0" dirty="0">
                <a:effectLst/>
                <a:latin typeface="+mj-lt"/>
              </a:rPr>
              <a:t>​</a:t>
            </a:r>
          </a:p>
          <a:p>
            <a:pPr marL="0" indent="0" algn="l" rtl="0" fontAlgn="base">
              <a:lnSpc>
                <a:spcPct val="120000"/>
              </a:lnSpc>
              <a:spcBef>
                <a:spcPts val="0"/>
              </a:spcBef>
              <a:spcAft>
                <a:spcPts val="400"/>
              </a:spcAft>
              <a:buNone/>
            </a:pPr>
            <a:r>
              <a:rPr lang="en-US" sz="1100" b="1" i="0" u="none" strike="noStrike" dirty="0">
                <a:effectLst/>
                <a:latin typeface="+mj-lt"/>
              </a:rPr>
              <a:t>September 28, 2018</a:t>
            </a:r>
            <a:r>
              <a:rPr lang="en-US" sz="1100" b="0" i="0" u="none" strike="noStrike" dirty="0">
                <a:effectLst/>
                <a:latin typeface="+mj-lt"/>
              </a:rPr>
              <a:t> – Passed the House by Unanimous Consent</a:t>
            </a:r>
            <a:r>
              <a:rPr lang="en-US" sz="1100" b="0" i="0" dirty="0">
                <a:effectLst/>
                <a:latin typeface="+mj-lt"/>
              </a:rPr>
              <a:t>​</a:t>
            </a:r>
          </a:p>
          <a:p>
            <a:pPr marL="0" indent="0" algn="l" rtl="0" fontAlgn="base">
              <a:lnSpc>
                <a:spcPct val="120000"/>
              </a:lnSpc>
              <a:spcBef>
                <a:spcPts val="0"/>
              </a:spcBef>
              <a:spcAft>
                <a:spcPts val="400"/>
              </a:spcAft>
              <a:buNone/>
            </a:pPr>
            <a:r>
              <a:rPr lang="en-US" sz="1100" b="1" i="0" u="none" strike="noStrike" dirty="0">
                <a:effectLst/>
                <a:latin typeface="+mj-lt"/>
              </a:rPr>
              <a:t>November 15, 2018</a:t>
            </a:r>
            <a:r>
              <a:rPr lang="en-US" sz="1100" b="0" i="0" u="none" strike="noStrike" dirty="0">
                <a:effectLst/>
                <a:latin typeface="+mj-lt"/>
              </a:rPr>
              <a:t> – Passed the Senate by Unanimous Consent</a:t>
            </a:r>
            <a:r>
              <a:rPr lang="en-US" sz="1100" b="0" i="0" dirty="0">
                <a:effectLst/>
                <a:latin typeface="+mj-lt"/>
              </a:rPr>
              <a:t>​</a:t>
            </a:r>
          </a:p>
          <a:p>
            <a:pPr marL="0" indent="0" algn="l" rtl="0" fontAlgn="base">
              <a:lnSpc>
                <a:spcPct val="120000"/>
              </a:lnSpc>
              <a:spcBef>
                <a:spcPts val="0"/>
              </a:spcBef>
              <a:spcAft>
                <a:spcPts val="600"/>
              </a:spcAft>
              <a:buNone/>
            </a:pPr>
            <a:r>
              <a:rPr lang="en-US" sz="1100" b="1" i="0" u="none" strike="noStrike" dirty="0">
                <a:effectLst/>
                <a:latin typeface="+mj-lt"/>
              </a:rPr>
              <a:t>December 7, 2018</a:t>
            </a:r>
            <a:r>
              <a:rPr lang="en-US" sz="1100" b="0" i="0" u="none" strike="noStrike" dirty="0">
                <a:effectLst/>
                <a:latin typeface="+mj-lt"/>
              </a:rPr>
              <a:t> – Signed by the President and becomes Public Law 115-299</a:t>
            </a:r>
            <a:endParaRPr lang="en-US" sz="1100" b="0" i="0" dirty="0">
              <a:effectLst/>
              <a:latin typeface="+mj-lt"/>
            </a:endParaRPr>
          </a:p>
        </p:txBody>
      </p:sp>
    </p:spTree>
    <p:extLst>
      <p:ext uri="{BB962C8B-B14F-4D97-AF65-F5344CB8AC3E}">
        <p14:creationId xmlns:p14="http://schemas.microsoft.com/office/powerpoint/2010/main" val="3484161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title"/>
          </p:nvPr>
        </p:nvSpPr>
        <p:spPr>
          <a:xfrm>
            <a:off x="611475" y="1348975"/>
            <a:ext cx="6016153" cy="857400"/>
          </a:xfrm>
          <a:prstGeom prst="rect">
            <a:avLst/>
          </a:prstGeom>
        </p:spPr>
        <p:txBody>
          <a:bodyPr spcFirstLastPara="1" wrap="square" lIns="91425" tIns="91425" rIns="91425" bIns="91425" anchor="b" anchorCtr="0">
            <a:noAutofit/>
          </a:bodyPr>
          <a:lstStyle/>
          <a:p>
            <a:pPr marL="0" indent="0">
              <a:buNone/>
            </a:pPr>
            <a:r>
              <a:rPr lang="en-US" sz="3600" b="0" i="1" dirty="0">
                <a:solidFill>
                  <a:srgbClr val="000000"/>
                </a:solidFill>
                <a:effectLst/>
              </a:rPr>
              <a:t>U.S. v. </a:t>
            </a:r>
            <a:r>
              <a:rPr lang="en-US" sz="3600" i="1" dirty="0" err="1">
                <a:solidFill>
                  <a:srgbClr val="000000"/>
                </a:solidFill>
              </a:rPr>
              <a:t>Mobasseri</a:t>
            </a:r>
            <a:r>
              <a:rPr lang="en-US" sz="3600" b="0" i="1" dirty="0">
                <a:solidFill>
                  <a:srgbClr val="000000"/>
                </a:solidFill>
                <a:effectLst/>
              </a:rPr>
              <a:t>, </a:t>
            </a:r>
            <a:r>
              <a:rPr lang="en-US" sz="3600" b="0" i="0" dirty="0">
                <a:solidFill>
                  <a:srgbClr val="000000"/>
                </a:solidFill>
                <a:effectLst/>
              </a:rPr>
              <a:t>2020 WL 5758007, at *2 (6th Cir. 09-28-20): Minimum Restitution</a:t>
            </a:r>
            <a:endParaRPr lang="en-US" sz="3600" dirty="0"/>
          </a:p>
        </p:txBody>
      </p:sp>
      <p:sp>
        <p:nvSpPr>
          <p:cNvPr id="192" name="Google Shape;192;p29"/>
          <p:cNvSpPr/>
          <p:nvPr/>
        </p:nvSpPr>
        <p:spPr>
          <a:xfrm>
            <a:off x="611475" y="2513578"/>
            <a:ext cx="1816800" cy="1495800"/>
          </a:xfrm>
          <a:prstGeom prst="homePlate">
            <a:avLst>
              <a:gd name="adj" fmla="val 30129"/>
            </a:avLst>
          </a:prstGeom>
          <a:solidFill>
            <a:srgbClr val="EFEFEF"/>
          </a:solidFill>
          <a:ln>
            <a:noFill/>
          </a:ln>
        </p:spPr>
        <p:txBody>
          <a:bodyPr spcFirstLastPara="1" wrap="square" lIns="91425" tIns="91425" rIns="91425" bIns="91425" anchor="ctr" anchorCtr="0">
            <a:noAutofit/>
          </a:bodyPr>
          <a:lstStyle/>
          <a:p>
            <a:r>
              <a:rPr lang="en-US" b="1" dirty="0">
                <a:latin typeface="+mj-lt"/>
              </a:rPr>
              <a:t>Set </a:t>
            </a:r>
            <a:r>
              <a:rPr lang="en-US" sz="1400" b="1" dirty="0">
                <a:latin typeface="+mj-lt"/>
              </a:rPr>
              <a:t>the “full amount” of each victim’s losses </a:t>
            </a:r>
            <a:r>
              <a:rPr lang="en-US" sz="1400" dirty="0">
                <a:latin typeface="+mj-lt"/>
              </a:rPr>
              <a:t>proximately caused by the offense;</a:t>
            </a:r>
          </a:p>
        </p:txBody>
      </p:sp>
      <p:sp>
        <p:nvSpPr>
          <p:cNvPr id="193" name="Google Shape;193;p29"/>
          <p:cNvSpPr/>
          <p:nvPr/>
        </p:nvSpPr>
        <p:spPr>
          <a:xfrm>
            <a:off x="2187129" y="2513578"/>
            <a:ext cx="1851900" cy="1495800"/>
          </a:xfrm>
          <a:prstGeom prst="chevron">
            <a:avLst>
              <a:gd name="adj" fmla="val 29853"/>
            </a:avLst>
          </a:prstGeom>
          <a:solidFill>
            <a:srgbClr val="EFEFEF"/>
          </a:solidFill>
          <a:ln>
            <a:noFill/>
          </a:ln>
        </p:spPr>
        <p:txBody>
          <a:bodyPr spcFirstLastPara="1" wrap="square" lIns="91425" tIns="91425" rIns="91425" bIns="91425" anchor="ctr" anchorCtr="0">
            <a:noAutofit/>
          </a:bodyPr>
          <a:lstStyle/>
          <a:p>
            <a:r>
              <a:rPr lang="en-US" dirty="0">
                <a:latin typeface="+mj-lt"/>
              </a:rPr>
              <a:t>E</a:t>
            </a:r>
            <a:r>
              <a:rPr lang="en-US" sz="1400" dirty="0">
                <a:latin typeface="+mj-lt"/>
              </a:rPr>
              <a:t>stablish baseline restitution amount for each victim;</a:t>
            </a:r>
          </a:p>
        </p:txBody>
      </p:sp>
      <p:sp>
        <p:nvSpPr>
          <p:cNvPr id="194" name="Google Shape;194;p29"/>
          <p:cNvSpPr/>
          <p:nvPr/>
        </p:nvSpPr>
        <p:spPr>
          <a:xfrm>
            <a:off x="3797724" y="2513578"/>
            <a:ext cx="1851900" cy="1495800"/>
          </a:xfrm>
          <a:prstGeom prst="chevron">
            <a:avLst>
              <a:gd name="adj" fmla="val 29853"/>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400" dirty="0">
                <a:latin typeface="+mj-lt"/>
              </a:rPr>
              <a:t>Analyze the case pursuant to the </a:t>
            </a:r>
            <a:r>
              <a:rPr lang="en-US" sz="1400" b="1" i="1" dirty="0" err="1">
                <a:latin typeface="+mj-lt"/>
              </a:rPr>
              <a:t>Paroline</a:t>
            </a:r>
            <a:r>
              <a:rPr lang="en-US" sz="1400" b="1" dirty="0">
                <a:latin typeface="+mj-lt"/>
              </a:rPr>
              <a:t> factors </a:t>
            </a:r>
            <a:endParaRPr dirty="0">
              <a:solidFill>
                <a:srgbClr val="666666"/>
              </a:solidFill>
              <a:latin typeface="Lato"/>
              <a:ea typeface="Lato"/>
              <a:cs typeface="Lato"/>
              <a:sym typeface="Lato"/>
            </a:endParaRPr>
          </a:p>
        </p:txBody>
      </p:sp>
      <p:sp>
        <p:nvSpPr>
          <p:cNvPr id="195" name="Google Shape;195;p2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 name="Google Shape;194;p29">
            <a:extLst>
              <a:ext uri="{FF2B5EF4-FFF2-40B4-BE49-F238E27FC236}">
                <a16:creationId xmlns:a16="http://schemas.microsoft.com/office/drawing/2014/main" id="{55F4A5D9-0B33-F94D-66BB-2FC122B4E248}"/>
              </a:ext>
            </a:extLst>
          </p:cNvPr>
          <p:cNvSpPr/>
          <p:nvPr/>
        </p:nvSpPr>
        <p:spPr>
          <a:xfrm>
            <a:off x="5408477" y="2513578"/>
            <a:ext cx="1998871" cy="1495800"/>
          </a:xfrm>
          <a:prstGeom prst="chevron">
            <a:avLst>
              <a:gd name="adj" fmla="val 29853"/>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400" dirty="0"/>
              <a:t>consider  </a:t>
            </a:r>
            <a:r>
              <a:rPr lang="en-US" sz="1400" b="1" dirty="0"/>
              <a:t>additional factors</a:t>
            </a:r>
            <a:endParaRPr dirty="0">
              <a:solidFill>
                <a:srgbClr val="666666"/>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4"/>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Restitution Requests to Civil Recovery</a:t>
            </a:r>
            <a:endParaRPr dirty="0"/>
          </a:p>
        </p:txBody>
      </p:sp>
      <p:sp>
        <p:nvSpPr>
          <p:cNvPr id="426" name="Google Shape;426;p4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427" name="Google Shape;427;p44"/>
          <p:cNvGrpSpPr/>
          <p:nvPr/>
        </p:nvGrpSpPr>
        <p:grpSpPr>
          <a:xfrm>
            <a:off x="607546" y="2157064"/>
            <a:ext cx="2780899" cy="2500077"/>
            <a:chOff x="3778727" y="4460423"/>
            <a:chExt cx="720160" cy="647437"/>
          </a:xfrm>
        </p:grpSpPr>
        <p:sp>
          <p:nvSpPr>
            <p:cNvPr id="428" name="Google Shape;428;p44"/>
            <p:cNvSpPr/>
            <p:nvPr/>
          </p:nvSpPr>
          <p:spPr>
            <a:xfrm>
              <a:off x="3957011" y="4902228"/>
              <a:ext cx="364723" cy="110621"/>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dirty="0">
                  <a:solidFill>
                    <a:schemeClr val="lt1"/>
                  </a:solidFill>
                  <a:latin typeface="Lato"/>
                  <a:ea typeface="Lato"/>
                  <a:cs typeface="Lato"/>
                  <a:sym typeface="Lato"/>
                </a:rPr>
                <a:t>3509(M)</a:t>
              </a:r>
              <a:endParaRPr sz="1200" b="1" i="0" u="none" strike="noStrike" cap="none" dirty="0">
                <a:solidFill>
                  <a:schemeClr val="lt1"/>
                </a:solidFill>
                <a:latin typeface="Lato"/>
                <a:ea typeface="Lato"/>
                <a:cs typeface="Lato"/>
                <a:sym typeface="Lato"/>
              </a:endParaRPr>
            </a:p>
          </p:txBody>
        </p:sp>
        <p:sp>
          <p:nvSpPr>
            <p:cNvPr id="429" name="Google Shape;429;p44"/>
            <p:cNvSpPr/>
            <p:nvPr/>
          </p:nvSpPr>
          <p:spPr>
            <a:xfrm>
              <a:off x="4002092" y="4999728"/>
              <a:ext cx="275015" cy="108132"/>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US" sz="1200" b="1" i="0" u="none" strike="noStrike" cap="none" dirty="0">
                  <a:solidFill>
                    <a:schemeClr val="lt1"/>
                  </a:solidFill>
                  <a:latin typeface="Lato"/>
                  <a:ea typeface="Lato"/>
                  <a:cs typeface="Lato"/>
                  <a:sym typeface="Lato"/>
                </a:rPr>
                <a:t>CIVIL</a:t>
              </a:r>
              <a:endParaRPr sz="1200" b="1" i="0" u="none" strike="noStrike" cap="none" dirty="0">
                <a:solidFill>
                  <a:schemeClr val="lt1"/>
                </a:solidFill>
                <a:latin typeface="Lato"/>
                <a:ea typeface="Lato"/>
                <a:cs typeface="Lato"/>
                <a:sym typeface="Lato"/>
              </a:endParaRPr>
            </a:p>
          </p:txBody>
        </p:sp>
        <p:sp>
          <p:nvSpPr>
            <p:cNvPr id="430" name="Google Shape;430;p44"/>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dirty="0">
                  <a:solidFill>
                    <a:schemeClr val="lt1"/>
                  </a:solidFill>
                  <a:latin typeface="Lato"/>
                  <a:ea typeface="Lato"/>
                  <a:cs typeface="Lato"/>
                  <a:sym typeface="Lato"/>
                </a:rPr>
                <a:t>CRIMINAL OFFENSE</a:t>
              </a:r>
              <a:endParaRPr sz="1200" b="1" i="0" u="none" strike="noStrike" cap="none" dirty="0">
                <a:solidFill>
                  <a:schemeClr val="lt1"/>
                </a:solidFill>
                <a:latin typeface="Lato"/>
                <a:ea typeface="Lato"/>
                <a:cs typeface="Lato"/>
                <a:sym typeface="Lato"/>
              </a:endParaRPr>
            </a:p>
          </p:txBody>
        </p:sp>
        <p:sp>
          <p:nvSpPr>
            <p:cNvPr id="431" name="Google Shape;431;p44"/>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dirty="0">
                  <a:solidFill>
                    <a:schemeClr val="lt1"/>
                  </a:solidFill>
                  <a:latin typeface="Lato"/>
                  <a:ea typeface="Lato"/>
                  <a:cs typeface="Lato"/>
                  <a:sym typeface="Lato"/>
                </a:rPr>
                <a:t>ASSET EVALUATION</a:t>
              </a:r>
              <a:endParaRPr sz="1200" b="1" i="0" u="none" strike="noStrike" cap="none" dirty="0">
                <a:solidFill>
                  <a:schemeClr val="lt1"/>
                </a:solidFill>
                <a:latin typeface="Lato"/>
                <a:ea typeface="Lato"/>
                <a:cs typeface="Lato"/>
                <a:sym typeface="Lato"/>
              </a:endParaRPr>
            </a:p>
          </p:txBody>
        </p:sp>
        <p:sp>
          <p:nvSpPr>
            <p:cNvPr id="432" name="Google Shape;432;p44"/>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dirty="0">
                  <a:solidFill>
                    <a:schemeClr val="lt1"/>
                  </a:solidFill>
                  <a:latin typeface="Lato"/>
                  <a:ea typeface="Lato"/>
                  <a:cs typeface="Lato"/>
                  <a:sym typeface="Lato"/>
                </a:rPr>
                <a:t>RESTITUTION</a:t>
              </a:r>
              <a:endParaRPr sz="1200" b="1" i="0" u="none" strike="noStrike" cap="none" dirty="0">
                <a:solidFill>
                  <a:schemeClr val="lt1"/>
                </a:solidFill>
                <a:latin typeface="Lato"/>
                <a:ea typeface="Lato"/>
                <a:cs typeface="Lato"/>
                <a:sym typeface="Lato"/>
              </a:endParaRPr>
            </a:p>
          </p:txBody>
        </p:sp>
        <p:sp>
          <p:nvSpPr>
            <p:cNvPr id="433" name="Google Shape;433;p44"/>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US" sz="1200" b="1" dirty="0">
                  <a:solidFill>
                    <a:schemeClr val="lt1"/>
                  </a:solidFill>
                  <a:latin typeface="Lato"/>
                  <a:ea typeface="Lato"/>
                  <a:cs typeface="Lato"/>
                  <a:sym typeface="Lato"/>
                </a:rPr>
                <a:t>COLLECTION</a:t>
              </a:r>
              <a:endParaRPr sz="1200" b="1" i="0" u="none" strike="noStrike" cap="none" dirty="0">
                <a:solidFill>
                  <a:schemeClr val="lt1"/>
                </a:solidFill>
                <a:latin typeface="Lato"/>
                <a:ea typeface="Lato"/>
                <a:cs typeface="Lato"/>
                <a:sym typeface="Lato"/>
              </a:endParaRPr>
            </a:p>
          </p:txBody>
        </p:sp>
        <p:sp>
          <p:nvSpPr>
            <p:cNvPr id="434" name="Google Shape;434;p44"/>
            <p:cNvSpPr/>
            <p:nvPr/>
          </p:nvSpPr>
          <p:spPr>
            <a:xfrm>
              <a:off x="3778727" y="4460423"/>
              <a:ext cx="719100" cy="792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a:solidFill>
                  <a:schemeClr val="lt1"/>
                </a:solidFill>
                <a:latin typeface="Lato"/>
                <a:ea typeface="Lato"/>
                <a:cs typeface="Lato"/>
                <a:sym typeface="Lato"/>
              </a:endParaRPr>
            </a:p>
          </p:txBody>
        </p:sp>
      </p:grpSp>
      <p:cxnSp>
        <p:nvCxnSpPr>
          <p:cNvPr id="435" name="Google Shape;435;p44"/>
          <p:cNvCxnSpPr/>
          <p:nvPr/>
        </p:nvCxnSpPr>
        <p:spPr>
          <a:xfrm>
            <a:off x="3326643" y="2570742"/>
            <a:ext cx="814500" cy="0"/>
          </a:xfrm>
          <a:prstGeom prst="straightConnector1">
            <a:avLst/>
          </a:prstGeom>
          <a:noFill/>
          <a:ln w="9525" cap="flat" cmpd="sng">
            <a:solidFill>
              <a:schemeClr val="accent1"/>
            </a:solidFill>
            <a:prstDash val="solid"/>
            <a:round/>
            <a:headEnd type="oval" w="med" len="med"/>
            <a:tailEnd type="oval" w="med" len="med"/>
          </a:ln>
        </p:spPr>
      </p:cxnSp>
      <p:sp>
        <p:nvSpPr>
          <p:cNvPr id="436" name="Google Shape;436;p44"/>
          <p:cNvSpPr txBox="1"/>
          <p:nvPr/>
        </p:nvSpPr>
        <p:spPr>
          <a:xfrm>
            <a:off x="4188676" y="2438143"/>
            <a:ext cx="2147700" cy="265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dirty="0">
                <a:solidFill>
                  <a:schemeClr val="dk2"/>
                </a:solidFill>
                <a:latin typeface="Lato"/>
                <a:ea typeface="Lato"/>
                <a:cs typeface="Lato"/>
                <a:sym typeface="Lato"/>
              </a:rPr>
              <a:t>Offenders charged and victims Identified by NCMEC</a:t>
            </a:r>
            <a:endParaRPr sz="1000" dirty="0">
              <a:solidFill>
                <a:schemeClr val="dk2"/>
              </a:solidFill>
              <a:latin typeface="Lato"/>
              <a:ea typeface="Lato"/>
              <a:cs typeface="Lato"/>
              <a:sym typeface="Lato"/>
            </a:endParaRPr>
          </a:p>
        </p:txBody>
      </p:sp>
      <p:cxnSp>
        <p:nvCxnSpPr>
          <p:cNvPr id="437" name="Google Shape;437;p44"/>
          <p:cNvCxnSpPr/>
          <p:nvPr/>
        </p:nvCxnSpPr>
        <p:spPr>
          <a:xfrm>
            <a:off x="3206663" y="2941932"/>
            <a:ext cx="934500" cy="0"/>
          </a:xfrm>
          <a:prstGeom prst="straightConnector1">
            <a:avLst/>
          </a:prstGeom>
          <a:noFill/>
          <a:ln w="9525" cap="flat" cmpd="sng">
            <a:solidFill>
              <a:schemeClr val="accent2"/>
            </a:solidFill>
            <a:prstDash val="solid"/>
            <a:round/>
            <a:headEnd type="oval" w="med" len="med"/>
            <a:tailEnd type="oval" w="med" len="med"/>
          </a:ln>
        </p:spPr>
      </p:cxnSp>
      <p:sp>
        <p:nvSpPr>
          <p:cNvPr id="438" name="Google Shape;438;p44"/>
          <p:cNvSpPr txBox="1"/>
          <p:nvPr/>
        </p:nvSpPr>
        <p:spPr>
          <a:xfrm>
            <a:off x="4188676" y="2809325"/>
            <a:ext cx="2147700" cy="265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dirty="0">
                <a:solidFill>
                  <a:schemeClr val="dk2"/>
                </a:solidFill>
                <a:latin typeface="Lato"/>
                <a:ea typeface="Lato"/>
                <a:cs typeface="Lato"/>
                <a:sym typeface="Lato"/>
              </a:rPr>
              <a:t>Restitution sought and ordered at conviction</a:t>
            </a:r>
            <a:endParaRPr sz="1000" dirty="0">
              <a:solidFill>
                <a:schemeClr val="dk2"/>
              </a:solidFill>
              <a:latin typeface="Lato"/>
              <a:ea typeface="Lato"/>
              <a:cs typeface="Lato"/>
              <a:sym typeface="Lato"/>
            </a:endParaRPr>
          </a:p>
        </p:txBody>
      </p:sp>
      <p:cxnSp>
        <p:nvCxnSpPr>
          <p:cNvPr id="439" name="Google Shape;439;p44"/>
          <p:cNvCxnSpPr/>
          <p:nvPr/>
        </p:nvCxnSpPr>
        <p:spPr>
          <a:xfrm>
            <a:off x="3036164" y="3313122"/>
            <a:ext cx="1104900" cy="0"/>
          </a:xfrm>
          <a:prstGeom prst="straightConnector1">
            <a:avLst/>
          </a:prstGeom>
          <a:noFill/>
          <a:ln w="9525" cap="flat" cmpd="sng">
            <a:solidFill>
              <a:schemeClr val="accent3"/>
            </a:solidFill>
            <a:prstDash val="solid"/>
            <a:round/>
            <a:headEnd type="oval" w="med" len="med"/>
            <a:tailEnd type="oval" w="med" len="med"/>
          </a:ln>
        </p:spPr>
      </p:cxnSp>
      <p:sp>
        <p:nvSpPr>
          <p:cNvPr id="440" name="Google Shape;440;p44"/>
          <p:cNvSpPr txBox="1"/>
          <p:nvPr/>
        </p:nvSpPr>
        <p:spPr>
          <a:xfrm>
            <a:off x="4188676" y="3180507"/>
            <a:ext cx="2147700" cy="265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dirty="0">
                <a:solidFill>
                  <a:schemeClr val="dk2"/>
                </a:solidFill>
                <a:latin typeface="Lato"/>
                <a:ea typeface="Lato"/>
                <a:cs typeface="Lato"/>
                <a:sym typeface="Lato"/>
              </a:rPr>
              <a:t>Retained counsel/ PSR evalution </a:t>
            </a:r>
            <a:endParaRPr sz="1000" dirty="0">
              <a:solidFill>
                <a:schemeClr val="dk2"/>
              </a:solidFill>
              <a:latin typeface="Lato"/>
              <a:ea typeface="Lato"/>
              <a:cs typeface="Lato"/>
              <a:sym typeface="Lato"/>
            </a:endParaRPr>
          </a:p>
        </p:txBody>
      </p:sp>
      <p:cxnSp>
        <p:nvCxnSpPr>
          <p:cNvPr id="441" name="Google Shape;441;p44"/>
          <p:cNvCxnSpPr/>
          <p:nvPr/>
        </p:nvCxnSpPr>
        <p:spPr>
          <a:xfrm>
            <a:off x="2890925" y="3684292"/>
            <a:ext cx="1250100" cy="0"/>
          </a:xfrm>
          <a:prstGeom prst="straightConnector1">
            <a:avLst/>
          </a:prstGeom>
          <a:noFill/>
          <a:ln w="9525" cap="flat" cmpd="sng">
            <a:solidFill>
              <a:schemeClr val="accent4"/>
            </a:solidFill>
            <a:prstDash val="solid"/>
            <a:round/>
            <a:headEnd type="oval" w="med" len="med"/>
            <a:tailEnd type="oval" w="med" len="med"/>
          </a:ln>
        </p:spPr>
      </p:cxnSp>
      <p:sp>
        <p:nvSpPr>
          <p:cNvPr id="442" name="Google Shape;442;p44"/>
          <p:cNvSpPr txBox="1"/>
          <p:nvPr/>
        </p:nvSpPr>
        <p:spPr>
          <a:xfrm>
            <a:off x="4188676" y="3551689"/>
            <a:ext cx="2147700" cy="265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dirty="0">
                <a:solidFill>
                  <a:schemeClr val="dk2"/>
                </a:solidFill>
                <a:latin typeface="Lato"/>
                <a:ea typeface="Lato"/>
                <a:cs typeface="Lato"/>
                <a:sym typeface="Lato"/>
              </a:rPr>
              <a:t>PeopleMap and property search</a:t>
            </a:r>
            <a:endParaRPr sz="1000" dirty="0">
              <a:solidFill>
                <a:schemeClr val="dk2"/>
              </a:solidFill>
              <a:latin typeface="Lato"/>
              <a:ea typeface="Lato"/>
              <a:cs typeface="Lato"/>
              <a:sym typeface="Lato"/>
            </a:endParaRPr>
          </a:p>
        </p:txBody>
      </p:sp>
      <p:cxnSp>
        <p:nvCxnSpPr>
          <p:cNvPr id="443" name="Google Shape;443;p44"/>
          <p:cNvCxnSpPr/>
          <p:nvPr/>
        </p:nvCxnSpPr>
        <p:spPr>
          <a:xfrm>
            <a:off x="2733046" y="4055482"/>
            <a:ext cx="1408200" cy="0"/>
          </a:xfrm>
          <a:prstGeom prst="straightConnector1">
            <a:avLst/>
          </a:prstGeom>
          <a:noFill/>
          <a:ln w="9525" cap="flat" cmpd="sng">
            <a:solidFill>
              <a:schemeClr val="accent5"/>
            </a:solidFill>
            <a:prstDash val="solid"/>
            <a:round/>
            <a:headEnd type="oval" w="med" len="med"/>
            <a:tailEnd type="oval" w="med" len="med"/>
          </a:ln>
        </p:spPr>
      </p:cxnSp>
      <p:sp>
        <p:nvSpPr>
          <p:cNvPr id="444" name="Google Shape;444;p44"/>
          <p:cNvSpPr txBox="1"/>
          <p:nvPr/>
        </p:nvSpPr>
        <p:spPr>
          <a:xfrm>
            <a:off x="4188676" y="3922871"/>
            <a:ext cx="2147700" cy="265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dirty="0">
                <a:solidFill>
                  <a:schemeClr val="dk2"/>
                </a:solidFill>
                <a:latin typeface="Lato"/>
                <a:ea typeface="Lato"/>
                <a:cs typeface="Lato"/>
                <a:sym typeface="Lato"/>
              </a:rPr>
              <a:t>Confirm client identities and sexual content</a:t>
            </a:r>
            <a:endParaRPr sz="1000" dirty="0">
              <a:solidFill>
                <a:schemeClr val="dk2"/>
              </a:solidFill>
              <a:latin typeface="Lato"/>
              <a:ea typeface="Lato"/>
              <a:cs typeface="Lato"/>
              <a:sym typeface="Lato"/>
            </a:endParaRPr>
          </a:p>
        </p:txBody>
      </p:sp>
      <p:cxnSp>
        <p:nvCxnSpPr>
          <p:cNvPr id="445" name="Google Shape;445;p44"/>
          <p:cNvCxnSpPr/>
          <p:nvPr/>
        </p:nvCxnSpPr>
        <p:spPr>
          <a:xfrm>
            <a:off x="2568867" y="4426652"/>
            <a:ext cx="1565700" cy="0"/>
          </a:xfrm>
          <a:prstGeom prst="straightConnector1">
            <a:avLst/>
          </a:prstGeom>
          <a:noFill/>
          <a:ln w="9525" cap="flat" cmpd="sng">
            <a:solidFill>
              <a:schemeClr val="accent6"/>
            </a:solidFill>
            <a:prstDash val="solid"/>
            <a:round/>
            <a:headEnd type="oval" w="med" len="med"/>
            <a:tailEnd type="oval" w="med" len="med"/>
          </a:ln>
        </p:spPr>
      </p:cxnSp>
      <p:sp>
        <p:nvSpPr>
          <p:cNvPr id="446" name="Google Shape;446;p44"/>
          <p:cNvSpPr txBox="1"/>
          <p:nvPr/>
        </p:nvSpPr>
        <p:spPr>
          <a:xfrm>
            <a:off x="4188676" y="4294053"/>
            <a:ext cx="2147700" cy="265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dirty="0">
                <a:solidFill>
                  <a:schemeClr val="dk2"/>
                </a:solidFill>
                <a:latin typeface="Lato"/>
                <a:ea typeface="Lato"/>
                <a:cs typeface="Lato"/>
                <a:sym typeface="Lato"/>
              </a:rPr>
              <a:t>File civil claim</a:t>
            </a:r>
            <a:endParaRPr sz="1000" dirty="0">
              <a:solidFill>
                <a:schemeClr val="dk2"/>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489096" y="1488811"/>
            <a:ext cx="5833732" cy="2637900"/>
          </a:xfrm>
          <a:prstGeom prst="rect">
            <a:avLst/>
          </a:prstGeom>
        </p:spPr>
        <p:txBody>
          <a:bodyPr spcFirstLastPara="1" wrap="square" lIns="91425" tIns="91425" rIns="91425" bIns="91425" anchor="t" anchorCtr="0">
            <a:noAutofit/>
          </a:bodyPr>
          <a:lstStyle/>
          <a:p>
            <a:pPr marL="0" indent="0">
              <a:spcBef>
                <a:spcPts val="0"/>
              </a:spcBef>
              <a:spcAft>
                <a:spcPts val="1000"/>
              </a:spcAft>
              <a:buNone/>
            </a:pPr>
            <a:r>
              <a:rPr lang="en-US" dirty="0"/>
              <a:t>“Any person who, while a minor, was a victim of a violation of section 1589, 1590, 1591, 2241(c), 2242, 2243, 2251, 2251A, 2252, 2252A, 2260, 2421, 2422, or 2423 of this title and who suffers personal injury as a result of such violation, regardless of whether the injury occurred while such person was a minor, may sue in any appropriate United States District Court and</a:t>
            </a:r>
            <a:r>
              <a:rPr lang="en-US" b="1" dirty="0"/>
              <a:t> </a:t>
            </a:r>
            <a:r>
              <a:rPr lang="en-US" dirty="0"/>
              <a:t>shall recover the </a:t>
            </a:r>
            <a:r>
              <a:rPr lang="en-US" b="1" u="sng" dirty="0"/>
              <a:t>actual damages</a:t>
            </a:r>
            <a:r>
              <a:rPr lang="en-US" dirty="0"/>
              <a:t> such person sustains </a:t>
            </a:r>
            <a:r>
              <a:rPr lang="en-US" b="1" u="sng" dirty="0"/>
              <a:t>OR</a:t>
            </a:r>
            <a:r>
              <a:rPr lang="en-US" b="1" dirty="0"/>
              <a:t> </a:t>
            </a:r>
            <a:r>
              <a:rPr lang="en-US" dirty="0"/>
              <a:t>[…] </a:t>
            </a:r>
            <a:r>
              <a:rPr lang="en-US" b="1" u="sng" dirty="0"/>
              <a:t>liquidated damages</a:t>
            </a:r>
            <a:r>
              <a:rPr lang="en-US" b="1" dirty="0"/>
              <a:t> in the amount of $150,000, </a:t>
            </a:r>
            <a:r>
              <a:rPr lang="en-US" b="1" u="sng" dirty="0"/>
              <a:t>AND</a:t>
            </a:r>
            <a:r>
              <a:rPr lang="en-US" dirty="0"/>
              <a:t> </a:t>
            </a:r>
            <a:r>
              <a:rPr lang="en-US" b="1" dirty="0"/>
              <a:t>the cost of the action</a:t>
            </a:r>
            <a:r>
              <a:rPr lang="en-US" sz="1600" dirty="0"/>
              <a:t> including reasonable attorney’s fees and other litigation costs reasonably incurred. The court may also award punitive damages and such other preliminary and equitable relief as the court determines to be appropriate</a:t>
            </a:r>
            <a:r>
              <a:rPr lang="en-US" sz="1600" i="1" dirty="0"/>
              <a:t>.”</a:t>
            </a:r>
            <a:endParaRPr lang="en-US" sz="1600" dirty="0">
              <a:ea typeface="+mn-lt"/>
              <a:cs typeface="+mn-lt"/>
            </a:endParaRPr>
          </a:p>
        </p:txBody>
      </p:sp>
      <p:sp>
        <p:nvSpPr>
          <p:cNvPr id="113" name="Google Shape;113;p20"/>
          <p:cNvSpPr txBox="1">
            <a:spLocks noGrp="1"/>
          </p:cNvSpPr>
          <p:nvPr>
            <p:ph type="title"/>
          </p:nvPr>
        </p:nvSpPr>
        <p:spPr>
          <a:xfrm>
            <a:off x="489096" y="569255"/>
            <a:ext cx="6276753"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dirty="0"/>
              <a:t>18 USC 2255 Predicates</a:t>
            </a:r>
            <a:endParaRPr sz="3600" dirty="0"/>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413106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57199" y="434575"/>
            <a:ext cx="6595731"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dirty="0">
                <a:solidFill>
                  <a:schemeClr val="tx1"/>
                </a:solidFill>
                <a:latin typeface="+mj-lt"/>
              </a:rPr>
              <a:t>Child Pornography/CSAM</a:t>
            </a:r>
            <a:endParaRPr sz="4000" dirty="0">
              <a:latin typeface="+mj-lt"/>
            </a:endParaRPr>
          </a:p>
        </p:txBody>
      </p:sp>
      <p:sp>
        <p:nvSpPr>
          <p:cNvPr id="67" name="Google Shape;67;p14"/>
          <p:cNvSpPr txBox="1">
            <a:spLocks noGrp="1"/>
          </p:cNvSpPr>
          <p:nvPr>
            <p:ph type="body" idx="1"/>
          </p:nvPr>
        </p:nvSpPr>
        <p:spPr>
          <a:xfrm>
            <a:off x="457199" y="1297425"/>
            <a:ext cx="5730950" cy="3253310"/>
          </a:xfrm>
          <a:prstGeom prst="rect">
            <a:avLst/>
          </a:prstGeom>
        </p:spPr>
        <p:txBody>
          <a:bodyPr spcFirstLastPara="1" wrap="square" lIns="91425" tIns="91425" rIns="91425" bIns="91425" anchor="t" anchorCtr="0">
            <a:noAutofit/>
          </a:bodyPr>
          <a:lstStyle/>
          <a:p>
            <a:pPr algn="l" rtl="0" fontAlgn="base">
              <a:buFont typeface="Arial" panose="020B0604020202020204" pitchFamily="34" charset="0"/>
              <a:buChar char="•"/>
            </a:pPr>
            <a:r>
              <a:rPr lang="en-US" sz="1600" b="1" i="0" u="none" strike="noStrike" dirty="0">
                <a:effectLst/>
                <a:latin typeface="+mj-lt"/>
              </a:rPr>
              <a:t>Federal Law 18 U.S.C. 2256(8)</a:t>
            </a:r>
            <a:r>
              <a:rPr lang="en-US" sz="1600" b="0" i="0" u="none" strike="noStrike" dirty="0">
                <a:effectLst/>
                <a:latin typeface="+mj-lt"/>
              </a:rPr>
              <a:t>:</a:t>
            </a:r>
            <a:r>
              <a:rPr lang="en-US" sz="1600" b="0" i="0" dirty="0">
                <a:effectLst/>
                <a:latin typeface="+mj-lt"/>
              </a:rPr>
              <a:t>​</a:t>
            </a:r>
            <a:r>
              <a:rPr lang="en-US" sz="1600" dirty="0">
                <a:latin typeface="+mj-lt"/>
              </a:rPr>
              <a:t> </a:t>
            </a:r>
            <a:r>
              <a:rPr lang="en-US" sz="1600" b="0" i="0" u="none" strike="noStrike" dirty="0">
                <a:effectLst/>
                <a:latin typeface="+mj-lt"/>
              </a:rPr>
              <a:t>Any visual depiction, including any photograph, film, video, picture or computer/computer-generated image or picture, whether made or produced by electronic, mechanical or other means, of sexually explicit conduct involving a minor.</a:t>
            </a:r>
          </a:p>
          <a:p>
            <a:pPr algn="l" rtl="0" fontAlgn="base">
              <a:buFont typeface="Arial" panose="020B0604020202020204" pitchFamily="34" charset="0"/>
              <a:buChar char="•"/>
            </a:pPr>
            <a:r>
              <a:rPr lang="en-US" sz="1600" b="0" i="0" u="none" strike="noStrike" dirty="0">
                <a:effectLst/>
                <a:latin typeface="+mj-lt"/>
              </a:rPr>
              <a:t>“Sexually explicit conduct” includes vaginal and anal intercourse, oral sex, masturbation, bestiality, “sadistic or masochistic abuse,” and the “lascivious exhibition of the genitals or pubic area.”</a:t>
            </a:r>
            <a:endParaRPr lang="en-US" sz="1600" dirty="0">
              <a:latin typeface="+mj-lt"/>
            </a:endParaRPr>
          </a:p>
          <a:p>
            <a:pPr marL="0" lvl="0" indent="0" algn="l" rtl="0">
              <a:spcBef>
                <a:spcPts val="600"/>
              </a:spcBef>
              <a:spcAft>
                <a:spcPts val="0"/>
              </a:spcAft>
              <a:buClr>
                <a:schemeClr val="dk1"/>
              </a:buClr>
              <a:buSzPts val="1100"/>
              <a:buFont typeface="Arial"/>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489096" y="1488811"/>
            <a:ext cx="5511299" cy="2637900"/>
          </a:xfrm>
          <a:prstGeom prst="rect">
            <a:avLst/>
          </a:prstGeom>
        </p:spPr>
        <p:txBody>
          <a:bodyPr spcFirstLastPara="1" wrap="square" lIns="91425" tIns="91425" rIns="91425" bIns="91425" anchor="t" anchorCtr="0">
            <a:noAutofit/>
          </a:bodyPr>
          <a:lstStyle/>
          <a:p>
            <a:pPr>
              <a:lnSpc>
                <a:spcPct val="110000"/>
              </a:lnSpc>
              <a:buClr>
                <a:srgbClr val="262626"/>
              </a:buClr>
              <a:buFont typeface="Arial" panose="020B0604020202020204" pitchFamily="34" charset="0"/>
              <a:buChar char="•"/>
            </a:pPr>
            <a:r>
              <a:rPr lang="en-US" sz="1800" dirty="0"/>
              <a:t>Non-dischargeable in bankruptcy – violations of child pornography statute are “willful and malicious injuries”</a:t>
            </a:r>
          </a:p>
          <a:p>
            <a:pPr>
              <a:lnSpc>
                <a:spcPct val="110000"/>
              </a:lnSpc>
              <a:buClr>
                <a:srgbClr val="262626"/>
              </a:buClr>
              <a:buFont typeface="Arial" panose="020B0604020202020204" pitchFamily="34" charset="0"/>
              <a:buChar char="•"/>
            </a:pPr>
            <a:r>
              <a:rPr lang="en-US" sz="1800" dirty="0">
                <a:ea typeface="+mn-lt"/>
                <a:cs typeface="+mn-lt"/>
              </a:rPr>
              <a:t>Personal injury requirement satisfied as a matter of law and </a:t>
            </a:r>
            <a:r>
              <a:rPr lang="en-US" sz="1800" b="1" dirty="0">
                <a:ea typeface="+mn-lt"/>
                <a:cs typeface="+mn-lt"/>
              </a:rPr>
              <a:t>child pornography results in de facto personal injury.</a:t>
            </a:r>
            <a:br>
              <a:rPr lang="en-US" sz="1800" dirty="0">
                <a:ea typeface="+mn-lt"/>
                <a:cs typeface="+mn-lt"/>
              </a:rPr>
            </a:br>
            <a:r>
              <a:rPr lang="en-US" sz="1800" i="1" dirty="0">
                <a:ea typeface="+mn-lt"/>
                <a:cs typeface="+mn-lt"/>
              </a:rPr>
              <a:t>Amy v. Curtis</a:t>
            </a:r>
            <a:r>
              <a:rPr lang="en-US" sz="1800" dirty="0">
                <a:ea typeface="+mn-lt"/>
                <a:cs typeface="+mn-lt"/>
              </a:rPr>
              <a:t>, 2020 WL 5365979 (N.D. Cal. Sept. 8, 2020) (extending </a:t>
            </a:r>
            <a:r>
              <a:rPr lang="en-US" sz="1800" i="1" dirty="0">
                <a:ea typeface="+mn-lt"/>
                <a:cs typeface="+mn-lt"/>
              </a:rPr>
              <a:t>In re Boland,</a:t>
            </a:r>
            <a:r>
              <a:rPr lang="en-US" sz="1800" dirty="0">
                <a:ea typeface="+mn-lt"/>
                <a:cs typeface="+mn-lt"/>
              </a:rPr>
              <a:t> 946 F.3d 335 (6th Cir. 2020)</a:t>
            </a:r>
            <a:br>
              <a:rPr lang="en-US" sz="1600" dirty="0"/>
            </a:br>
            <a:endParaRPr lang="en-US" sz="1600" dirty="0">
              <a:ea typeface="+mn-lt"/>
              <a:cs typeface="+mn-lt"/>
            </a:endParaRPr>
          </a:p>
        </p:txBody>
      </p:sp>
      <p:sp>
        <p:nvSpPr>
          <p:cNvPr id="113" name="Google Shape;113;p20"/>
          <p:cNvSpPr txBox="1">
            <a:spLocks noGrp="1"/>
          </p:cNvSpPr>
          <p:nvPr>
            <p:ph type="title"/>
          </p:nvPr>
        </p:nvSpPr>
        <p:spPr>
          <a:xfrm>
            <a:off x="489096" y="569255"/>
            <a:ext cx="6276753"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i="1" dirty="0"/>
              <a:t>In re Boland</a:t>
            </a:r>
            <a:r>
              <a:rPr lang="en-US" sz="3600" dirty="0"/>
              <a:t>, 946 F.3d 335 (6th Cir. 2020)</a:t>
            </a:r>
            <a:endParaRPr sz="3600" dirty="0"/>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489096" y="1488811"/>
            <a:ext cx="5511299" cy="2637900"/>
          </a:xfrm>
          <a:prstGeom prst="rect">
            <a:avLst/>
          </a:prstGeom>
        </p:spPr>
        <p:txBody>
          <a:bodyPr spcFirstLastPara="1" wrap="square" lIns="91425" tIns="91425" rIns="91425" bIns="91425" anchor="t" anchorCtr="0">
            <a:noAutofit/>
          </a:bodyPr>
          <a:lstStyle/>
          <a:p>
            <a:pPr marL="127000" indent="0">
              <a:buNone/>
            </a:pPr>
            <a:r>
              <a:rPr lang="en-US" dirty="0">
                <a:ea typeface="+mn-lt"/>
                <a:cs typeface="+mn-lt"/>
              </a:rPr>
              <a:t>“No provider or user of an interactive computer service shall be treated as the publisher or speaker of any information provided by another information content provider.” [47 U.S.C. 230]</a:t>
            </a:r>
          </a:p>
          <a:p>
            <a:pPr marL="127000" indent="0">
              <a:buNone/>
            </a:pPr>
            <a:endParaRPr lang="en-US" dirty="0">
              <a:latin typeface="+mj-lt"/>
              <a:cs typeface="Times New Roman"/>
            </a:endParaRPr>
          </a:p>
          <a:p>
            <a:pPr marL="127000" indent="0">
              <a:buNone/>
            </a:pPr>
            <a:r>
              <a:rPr lang="en-US" dirty="0">
                <a:latin typeface="+mj-lt"/>
                <a:cs typeface="Times New Roman"/>
              </a:rPr>
              <a:t>Websites and social media sites still enjoy broad immunity with other causes of action outside of FOSTA. Cases turn on whether the website’s own actions go from being an interactive computer service to an information content provider. </a:t>
            </a:r>
            <a:br>
              <a:rPr lang="en-US" sz="1600" dirty="0"/>
            </a:br>
            <a:endParaRPr lang="en-US" sz="1600" dirty="0">
              <a:ea typeface="+mn-lt"/>
              <a:cs typeface="+mn-lt"/>
            </a:endParaRPr>
          </a:p>
        </p:txBody>
      </p:sp>
      <p:sp>
        <p:nvSpPr>
          <p:cNvPr id="113" name="Google Shape;113;p20"/>
          <p:cNvSpPr txBox="1">
            <a:spLocks noGrp="1"/>
          </p:cNvSpPr>
          <p:nvPr>
            <p:ph type="title"/>
          </p:nvPr>
        </p:nvSpPr>
        <p:spPr>
          <a:xfrm>
            <a:off x="489096" y="569255"/>
            <a:ext cx="6276753" cy="857400"/>
          </a:xfrm>
          <a:prstGeom prst="rect">
            <a:avLst/>
          </a:prstGeom>
        </p:spPr>
        <p:txBody>
          <a:bodyPr spcFirstLastPara="1" wrap="square" lIns="91425" tIns="91425" rIns="91425" bIns="91425" anchor="b" anchorCtr="0">
            <a:noAutofit/>
          </a:bodyPr>
          <a:lstStyle/>
          <a:p>
            <a:r>
              <a:rPr lang="en-US" sz="3600" b="1" dirty="0">
                <a:ea typeface="+mn-lt"/>
                <a:cs typeface="+mn-lt"/>
              </a:rPr>
              <a:t>Communications Decency Act of 1996</a:t>
            </a:r>
            <a:endParaRPr lang="en-US" sz="3600" dirty="0">
              <a:ea typeface="+mn-lt"/>
              <a:cs typeface="+mn-lt"/>
            </a:endParaRPr>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607293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489096" y="1105786"/>
            <a:ext cx="6060560" cy="3468459"/>
          </a:xfrm>
          <a:prstGeom prst="rect">
            <a:avLst/>
          </a:prstGeom>
        </p:spPr>
        <p:txBody>
          <a:bodyPr spcFirstLastPara="1" wrap="square" lIns="91425" tIns="91425" rIns="91425" bIns="91425" anchor="t" anchorCtr="0">
            <a:noAutofit/>
          </a:bodyPr>
          <a:lstStyle/>
          <a:p>
            <a:pPr marL="0" indent="0">
              <a:buNone/>
            </a:pPr>
            <a:r>
              <a:rPr lang="en-US" sz="1600" dirty="0"/>
              <a:t>Added </a:t>
            </a:r>
            <a:r>
              <a:rPr lang="en-US" sz="1600" b="1" dirty="0"/>
              <a:t>18 U.S.C. 2421A</a:t>
            </a:r>
            <a:r>
              <a:rPr lang="en-US" sz="1600" dirty="0"/>
              <a:t> – Promotion or facilitation of prostitution and reckless disregard of sex trafficking</a:t>
            </a:r>
          </a:p>
          <a:p>
            <a:pPr marL="0" indent="0">
              <a:buNone/>
            </a:pPr>
            <a:r>
              <a:rPr lang="en-US" sz="1600" dirty="0"/>
              <a:t>Civil liability under Section 2421A only attaches when an ISP engages in an “aggravated violation” by:</a:t>
            </a:r>
          </a:p>
          <a:p>
            <a:pPr marL="0" indent="0">
              <a:buNone/>
            </a:pPr>
            <a:r>
              <a:rPr lang="en-US" dirty="0"/>
              <a:t>p</a:t>
            </a:r>
            <a:r>
              <a:rPr lang="en-US" sz="1600" dirty="0"/>
              <a:t>romoting or facilitating the prostitution of 5 or more persons; or</a:t>
            </a:r>
          </a:p>
          <a:p>
            <a:pPr marL="0" indent="0">
              <a:buNone/>
            </a:pPr>
            <a:r>
              <a:rPr lang="en-US" sz="1600" dirty="0"/>
              <a:t>acting in </a:t>
            </a:r>
            <a:r>
              <a:rPr lang="en-US" sz="1600" i="1" dirty="0"/>
              <a:t>reckless disregard</a:t>
            </a:r>
            <a:r>
              <a:rPr lang="en-US" sz="1600" dirty="0"/>
              <a:t> of the fact that such conduct contributed to sex trafficking in violation of</a:t>
            </a:r>
            <a:br>
              <a:rPr lang="en-US" sz="1600" dirty="0"/>
            </a:br>
            <a:r>
              <a:rPr lang="en-US" sz="1600" b="1" dirty="0"/>
              <a:t>18 U.S.C. 1591(a)</a:t>
            </a:r>
          </a:p>
        </p:txBody>
      </p:sp>
      <p:sp>
        <p:nvSpPr>
          <p:cNvPr id="113" name="Google Shape;113;p20"/>
          <p:cNvSpPr txBox="1">
            <a:spLocks noGrp="1"/>
          </p:cNvSpPr>
          <p:nvPr>
            <p:ph type="title"/>
          </p:nvPr>
        </p:nvSpPr>
        <p:spPr>
          <a:xfrm>
            <a:off x="489096" y="321161"/>
            <a:ext cx="6276753" cy="857400"/>
          </a:xfrm>
          <a:prstGeom prst="rect">
            <a:avLst/>
          </a:prstGeom>
        </p:spPr>
        <p:txBody>
          <a:bodyPr spcFirstLastPara="1" wrap="square" lIns="91425" tIns="91425" rIns="91425" bIns="91425" anchor="b" anchorCtr="0">
            <a:noAutofit/>
          </a:bodyPr>
          <a:lstStyle/>
          <a:p>
            <a:r>
              <a:rPr lang="en-US" sz="3600" b="1" dirty="0">
                <a:ea typeface="+mn-lt"/>
                <a:cs typeface="+mn-lt"/>
              </a:rPr>
              <a:t>FOSTA/SESTA</a:t>
            </a:r>
            <a:endParaRPr lang="en-US" sz="3600" dirty="0">
              <a:ea typeface="+mn-lt"/>
              <a:cs typeface="+mn-lt"/>
            </a:endParaRPr>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2506629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489096" y="1105786"/>
            <a:ext cx="6060560" cy="3468459"/>
          </a:xfrm>
          <a:prstGeom prst="rect">
            <a:avLst/>
          </a:prstGeom>
        </p:spPr>
        <p:txBody>
          <a:bodyPr spcFirstLastPara="1" wrap="square" lIns="91425" tIns="91425" rIns="91425" bIns="91425" anchor="t" anchorCtr="0">
            <a:noAutofit/>
          </a:bodyPr>
          <a:lstStyle/>
          <a:p>
            <a:pPr marL="0" indent="0">
              <a:spcBef>
                <a:spcPts val="0"/>
              </a:spcBef>
              <a:spcAft>
                <a:spcPts val="600"/>
              </a:spcAft>
              <a:buNone/>
            </a:pPr>
            <a:r>
              <a:rPr lang="en-US" sz="1600" dirty="0"/>
              <a:t>Requires a party to “knowingly”</a:t>
            </a:r>
          </a:p>
          <a:p>
            <a:pPr>
              <a:spcBef>
                <a:spcPts val="0"/>
              </a:spcBef>
              <a:spcAft>
                <a:spcPts val="600"/>
              </a:spcAft>
              <a:buFont typeface="Arial" panose="020B0604020202020204" pitchFamily="34" charset="0"/>
              <a:buChar char="•"/>
            </a:pPr>
            <a:r>
              <a:rPr lang="en-US" sz="1600" dirty="0"/>
              <a:t>“</a:t>
            </a:r>
            <a:r>
              <a:rPr lang="fr-FR" sz="1600" dirty="0" err="1"/>
              <a:t>recruit</a:t>
            </a:r>
            <a:r>
              <a:rPr lang="fr-FR" sz="1600" dirty="0"/>
              <a:t>, </a:t>
            </a:r>
            <a:r>
              <a:rPr lang="fr-FR" sz="1600" dirty="0" err="1"/>
              <a:t>entice</a:t>
            </a:r>
            <a:r>
              <a:rPr lang="fr-FR" sz="1600" dirty="0"/>
              <a:t>, </a:t>
            </a:r>
            <a:r>
              <a:rPr lang="fr-FR" sz="1600" dirty="0" err="1"/>
              <a:t>harbor</a:t>
            </a:r>
            <a:r>
              <a:rPr lang="fr-FR" sz="1600" dirty="0"/>
              <a:t>, transport, </a:t>
            </a:r>
            <a:r>
              <a:rPr lang="fr-FR" sz="1600" dirty="0" err="1"/>
              <a:t>provide</a:t>
            </a:r>
            <a:r>
              <a:rPr lang="fr-FR" sz="1600" dirty="0"/>
              <a:t>, </a:t>
            </a:r>
            <a:r>
              <a:rPr lang="fr-FR" sz="1600" dirty="0" err="1"/>
              <a:t>obtain</a:t>
            </a:r>
            <a:r>
              <a:rPr lang="fr-FR" sz="1600" dirty="0"/>
              <a:t>, </a:t>
            </a:r>
            <a:r>
              <a:rPr lang="fr-FR" sz="1600" b="1" dirty="0" err="1"/>
              <a:t>advertise</a:t>
            </a:r>
            <a:r>
              <a:rPr lang="fr-FR" sz="1600" dirty="0"/>
              <a:t>, </a:t>
            </a:r>
            <a:r>
              <a:rPr lang="fr-FR" sz="1600" dirty="0" err="1"/>
              <a:t>maintain</a:t>
            </a:r>
            <a:r>
              <a:rPr lang="fr-FR" sz="1600" dirty="0"/>
              <a:t>, </a:t>
            </a:r>
            <a:r>
              <a:rPr lang="fr-FR" sz="1600" dirty="0" err="1"/>
              <a:t>patronize</a:t>
            </a:r>
            <a:r>
              <a:rPr lang="fr-FR" sz="1600" dirty="0"/>
              <a:t>, </a:t>
            </a:r>
            <a:r>
              <a:rPr lang="fr-FR" sz="1600" dirty="0" err="1"/>
              <a:t>solicit</a:t>
            </a:r>
            <a:r>
              <a:rPr lang="en-US" sz="1600" dirty="0"/>
              <a:t>”</a:t>
            </a:r>
            <a:r>
              <a:rPr lang="fr-FR" sz="1600" dirty="0"/>
              <a:t> OR</a:t>
            </a:r>
          </a:p>
          <a:p>
            <a:pPr>
              <a:spcBef>
                <a:spcPts val="0"/>
              </a:spcBef>
              <a:spcAft>
                <a:spcPts val="600"/>
              </a:spcAft>
              <a:buFont typeface="Arial" panose="020B0604020202020204" pitchFamily="34" charset="0"/>
              <a:buChar char="•"/>
            </a:pPr>
            <a:r>
              <a:rPr lang="en-US" sz="1600" b="0" i="0" dirty="0">
                <a:effectLst/>
              </a:rPr>
              <a:t>“benefit, financially or by receiving anything of value, from </a:t>
            </a:r>
            <a:r>
              <a:rPr lang="en-US" sz="1600" b="0" i="1" dirty="0">
                <a:effectLst/>
              </a:rPr>
              <a:t>participation in a venture </a:t>
            </a:r>
            <a:r>
              <a:rPr lang="en-US" sz="1600" b="0" i="0" dirty="0">
                <a:effectLst/>
              </a:rPr>
              <a:t>which has engaged in an act…”</a:t>
            </a:r>
          </a:p>
          <a:p>
            <a:pPr marL="0" indent="0">
              <a:spcBef>
                <a:spcPts val="0"/>
              </a:spcBef>
              <a:spcAft>
                <a:spcPts val="600"/>
              </a:spcAft>
              <a:buNone/>
            </a:pPr>
            <a:r>
              <a:rPr lang="en-US" sz="1600" b="0" i="0" dirty="0">
                <a:effectLst/>
              </a:rPr>
              <a:t>knowing, or, except where the act constituting the violation of paragraph (1) is </a:t>
            </a:r>
            <a:r>
              <a:rPr lang="en-US" sz="1600" b="1" i="0" dirty="0">
                <a:effectLst/>
              </a:rPr>
              <a:t>advertising</a:t>
            </a:r>
            <a:r>
              <a:rPr lang="en-US" sz="1600" b="0" i="0" dirty="0">
                <a:effectLst/>
              </a:rPr>
              <a:t>, in </a:t>
            </a:r>
            <a:r>
              <a:rPr lang="en-US" sz="1600" i="0" dirty="0">
                <a:effectLst/>
              </a:rPr>
              <a:t>reckless disregard </a:t>
            </a:r>
            <a:r>
              <a:rPr lang="en-US" sz="1600" b="0" i="0" dirty="0">
                <a:effectLst/>
              </a:rPr>
              <a:t>of the fact, that means of force, threats of force, </a:t>
            </a:r>
            <a:r>
              <a:rPr lang="en-US" sz="1600" b="1" i="0" dirty="0">
                <a:effectLst/>
              </a:rPr>
              <a:t>fraud</a:t>
            </a:r>
            <a:r>
              <a:rPr lang="en-US" sz="1600" b="0" i="0" dirty="0">
                <a:effectLst/>
              </a:rPr>
              <a:t>, coercion described in subsection (e)(2)…or that the person has not attained the age of 18 years and will be caused to engage in a </a:t>
            </a:r>
            <a:r>
              <a:rPr lang="en-US" sz="1600" b="0" i="1" dirty="0">
                <a:effectLst/>
              </a:rPr>
              <a:t>commercial sex act</a:t>
            </a:r>
            <a:r>
              <a:rPr lang="en-US" sz="1600" b="0" i="0" dirty="0">
                <a:effectLst/>
              </a:rPr>
              <a:t>.</a:t>
            </a:r>
          </a:p>
        </p:txBody>
      </p:sp>
      <p:sp>
        <p:nvSpPr>
          <p:cNvPr id="113" name="Google Shape;113;p20"/>
          <p:cNvSpPr txBox="1">
            <a:spLocks noGrp="1"/>
          </p:cNvSpPr>
          <p:nvPr>
            <p:ph type="title"/>
          </p:nvPr>
        </p:nvSpPr>
        <p:spPr>
          <a:xfrm>
            <a:off x="489096" y="321161"/>
            <a:ext cx="6276753" cy="857400"/>
          </a:xfrm>
          <a:prstGeom prst="rect">
            <a:avLst/>
          </a:prstGeom>
        </p:spPr>
        <p:txBody>
          <a:bodyPr spcFirstLastPara="1" wrap="square" lIns="91425" tIns="91425" rIns="91425" bIns="91425" anchor="b" anchorCtr="0">
            <a:noAutofit/>
          </a:bodyPr>
          <a:lstStyle/>
          <a:p>
            <a:r>
              <a:rPr lang="en-US" sz="3600" b="1" dirty="0">
                <a:ea typeface="+mn-lt"/>
                <a:cs typeface="+mn-lt"/>
              </a:rPr>
              <a:t>18 USC 1591</a:t>
            </a:r>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1950616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489096" y="1105786"/>
            <a:ext cx="6060560" cy="3468459"/>
          </a:xfrm>
          <a:prstGeom prst="rect">
            <a:avLst/>
          </a:prstGeom>
        </p:spPr>
        <p:txBody>
          <a:bodyPr spcFirstLastPara="1" wrap="square" lIns="91425" tIns="91425" rIns="91425" bIns="91425" anchor="t" anchorCtr="0">
            <a:noAutofit/>
          </a:bodyPr>
          <a:lstStyle/>
          <a:p>
            <a:pPr marL="127000" indent="0">
              <a:spcBef>
                <a:spcPts val="0"/>
              </a:spcBef>
              <a:spcAft>
                <a:spcPts val="600"/>
              </a:spcAft>
              <a:buNone/>
            </a:pPr>
            <a:r>
              <a:rPr lang="en-US" sz="1600" dirty="0"/>
              <a:t>Specific Exemption to Section 230 [47 U.S.C. 230(e)(5)(A)] to a violation of 18 U.S.C. 1591 – Sex trafficking of children</a:t>
            </a:r>
          </a:p>
          <a:p>
            <a:pPr marL="127000" indent="0">
              <a:spcBef>
                <a:spcPts val="0"/>
              </a:spcBef>
              <a:spcAft>
                <a:spcPts val="600"/>
              </a:spcAft>
              <a:buNone/>
            </a:pPr>
            <a:r>
              <a:rPr lang="en-US" sz="1600" dirty="0"/>
              <a:t>An individual who is a victim of a violation of this chapter may bring a civil action against the perpetrator (or whoever knowingly benefits, financially or by receiving anything of value from participation in a venture which that person knew or should have known has engaged in an act in violation of this chapter) in an appropriate district court of the United States and may recover damages and reasonable attorneys fees (including punitive damages).</a:t>
            </a:r>
          </a:p>
          <a:p>
            <a:pPr marL="127000" indent="0">
              <a:spcBef>
                <a:spcPts val="0"/>
              </a:spcBef>
              <a:spcAft>
                <a:spcPts val="600"/>
              </a:spcAft>
              <a:buNone/>
            </a:pPr>
            <a:r>
              <a:rPr lang="en-US" sz="1600" dirty="0"/>
              <a:t>A state attorney general as </a:t>
            </a:r>
            <a:r>
              <a:rPr lang="en-US" sz="1600" i="1" dirty="0" err="1"/>
              <a:t>parens</a:t>
            </a:r>
            <a:r>
              <a:rPr lang="en-US" sz="1600" i="1" dirty="0"/>
              <a:t> patriae</a:t>
            </a:r>
            <a:r>
              <a:rPr lang="en-US" sz="1600" dirty="0"/>
              <a:t> may bring a civil action “to obtain appropriate relief.”</a:t>
            </a:r>
          </a:p>
        </p:txBody>
      </p:sp>
      <p:sp>
        <p:nvSpPr>
          <p:cNvPr id="113" name="Google Shape;113;p20"/>
          <p:cNvSpPr txBox="1">
            <a:spLocks noGrp="1"/>
          </p:cNvSpPr>
          <p:nvPr>
            <p:ph type="title"/>
          </p:nvPr>
        </p:nvSpPr>
        <p:spPr>
          <a:xfrm>
            <a:off x="489096" y="321161"/>
            <a:ext cx="6276753" cy="857400"/>
          </a:xfrm>
          <a:prstGeom prst="rect">
            <a:avLst/>
          </a:prstGeom>
        </p:spPr>
        <p:txBody>
          <a:bodyPr spcFirstLastPara="1" wrap="square" lIns="91425" tIns="91425" rIns="91425" bIns="91425" anchor="b" anchorCtr="0">
            <a:noAutofit/>
          </a:bodyPr>
          <a:lstStyle/>
          <a:p>
            <a:r>
              <a:rPr lang="en-US" sz="3600" b="1" dirty="0">
                <a:ea typeface="+mn-lt"/>
                <a:cs typeface="+mn-lt"/>
              </a:rPr>
              <a:t>18 USC 1595</a:t>
            </a:r>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1689077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489096" y="1488810"/>
            <a:ext cx="5713230" cy="2664975"/>
          </a:xfrm>
          <a:prstGeom prst="rect">
            <a:avLst/>
          </a:prstGeom>
        </p:spPr>
        <p:txBody>
          <a:bodyPr spcFirstLastPara="1" wrap="square" lIns="91425" tIns="91425" rIns="91425" bIns="91425" anchor="t" anchorCtr="0">
            <a:noAutofit/>
          </a:bodyPr>
          <a:lstStyle/>
          <a:p>
            <a:pPr marL="127000" indent="0">
              <a:buNone/>
            </a:pPr>
            <a:r>
              <a:rPr lang="en-US" sz="2000" b="1" u="sng" dirty="0">
                <a:ea typeface="+mn-lt"/>
                <a:cs typeface="+mn-lt"/>
              </a:rPr>
              <a:t>Revised EARN IT introduced January 31, 2022 (53 pages) </a:t>
            </a:r>
            <a:endParaRPr lang="en-US" sz="2000" dirty="0">
              <a:ea typeface="+mn-lt"/>
              <a:cs typeface="+mn-lt"/>
            </a:endParaRPr>
          </a:p>
          <a:p>
            <a:pPr marL="127000" indent="0">
              <a:buClr>
                <a:srgbClr val="262626"/>
              </a:buClr>
              <a:buNone/>
            </a:pPr>
            <a:r>
              <a:rPr lang="en-US" sz="2000" b="1" u="sng" dirty="0">
                <a:ea typeface="+mn-lt"/>
                <a:cs typeface="+mn-lt"/>
              </a:rPr>
              <a:t>Passed Judiciary Committee February 10, 2022</a:t>
            </a:r>
            <a:endParaRPr lang="en-US" sz="2000" dirty="0">
              <a:ea typeface="+mn-lt"/>
              <a:cs typeface="+mn-lt"/>
            </a:endParaRPr>
          </a:p>
          <a:p>
            <a:pPr lvl="1">
              <a:lnSpc>
                <a:spcPct val="90000"/>
              </a:lnSpc>
              <a:spcBef>
                <a:spcPts val="1000"/>
              </a:spcBef>
              <a:buClr>
                <a:srgbClr val="262626"/>
              </a:buClr>
              <a:buFont typeface="Arial,Sans-Serif" pitchFamily="18" charset="0"/>
              <a:buChar char="•"/>
            </a:pPr>
            <a:r>
              <a:rPr lang="en-US" sz="2000" dirty="0">
                <a:ea typeface="+mn-lt"/>
                <a:cs typeface="+mn-lt"/>
              </a:rPr>
              <a:t>Commission creates best practices </a:t>
            </a:r>
          </a:p>
          <a:p>
            <a:pPr lvl="1">
              <a:lnSpc>
                <a:spcPct val="90000"/>
              </a:lnSpc>
              <a:spcBef>
                <a:spcPts val="1000"/>
              </a:spcBef>
              <a:buClr>
                <a:srgbClr val="262626"/>
              </a:buClr>
              <a:buFont typeface="Arial,Sans-Serif" pitchFamily="18" charset="0"/>
              <a:buChar char="•"/>
            </a:pPr>
            <a:r>
              <a:rPr lang="en-US" sz="2000" dirty="0">
                <a:ea typeface="+mn-lt"/>
                <a:cs typeface="+mn-lt"/>
              </a:rPr>
              <a:t>Exempts Masha’s Law from Section 230 for predicates under 18 U.S.C. 2252 / 2252A</a:t>
            </a:r>
          </a:p>
          <a:p>
            <a:pPr lvl="1">
              <a:lnSpc>
                <a:spcPct val="90000"/>
              </a:lnSpc>
              <a:spcBef>
                <a:spcPts val="1000"/>
              </a:spcBef>
              <a:buClr>
                <a:srgbClr val="262626"/>
              </a:buClr>
              <a:buFont typeface="Arial,Sans-Serif" pitchFamily="18" charset="0"/>
              <a:buChar char="•"/>
            </a:pPr>
            <a:r>
              <a:rPr lang="en-US" sz="2000" dirty="0">
                <a:ea typeface="+mn-lt"/>
                <a:cs typeface="+mn-lt"/>
                <a:hlinkClick r:id="rId3"/>
              </a:rPr>
              <a:t>BILLS-117s3538is.pdf (congress.gov)</a:t>
            </a:r>
            <a:br>
              <a:rPr lang="en-US" sz="2000" dirty="0"/>
            </a:br>
            <a:endParaRPr lang="en-US" sz="2000" dirty="0">
              <a:ea typeface="+mn-lt"/>
              <a:cs typeface="+mn-lt"/>
            </a:endParaRPr>
          </a:p>
        </p:txBody>
      </p:sp>
      <p:sp>
        <p:nvSpPr>
          <p:cNvPr id="113" name="Google Shape;113;p20"/>
          <p:cNvSpPr txBox="1">
            <a:spLocks noGrp="1"/>
          </p:cNvSpPr>
          <p:nvPr>
            <p:ph type="title"/>
          </p:nvPr>
        </p:nvSpPr>
        <p:spPr>
          <a:xfrm>
            <a:off x="489096" y="569255"/>
            <a:ext cx="6276753"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dirty="0">
                <a:ea typeface="+mj-lt"/>
                <a:cs typeface="+mj-lt"/>
              </a:rPr>
              <a:t>Earn It Act 2022 –  S.3538</a:t>
            </a:r>
            <a:endParaRPr sz="4000" dirty="0"/>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410941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489095" y="1488810"/>
            <a:ext cx="6088913" cy="2664975"/>
          </a:xfrm>
          <a:prstGeom prst="rect">
            <a:avLst/>
          </a:prstGeom>
        </p:spPr>
        <p:txBody>
          <a:bodyPr spcFirstLastPara="1" wrap="square" lIns="91425" tIns="91425" rIns="91425" bIns="91425" anchor="t" anchorCtr="0">
            <a:noAutofit/>
          </a:bodyPr>
          <a:lstStyle/>
          <a:p>
            <a:pPr marL="0" indent="0">
              <a:buClr>
                <a:srgbClr val="000000">
                  <a:lumMod val="85000"/>
                  <a:lumOff val="15000"/>
                </a:srgbClr>
              </a:buClr>
              <a:buNone/>
            </a:pPr>
            <a:r>
              <a:rPr lang="en-US" sz="2000" dirty="0">
                <a:ea typeface="+mn-lt"/>
                <a:cs typeface="+mn-lt"/>
              </a:rPr>
              <a:t>Update federal statutes to use the term CSAM The term child pornography fails to describe the true nature of the videos and images and undermines the seriousness of the abuse. </a:t>
            </a:r>
            <a:endParaRPr lang="en-US" sz="2000" dirty="0"/>
          </a:p>
          <a:p>
            <a:pPr marL="0" indent="0">
              <a:buClr>
                <a:srgbClr val="262626"/>
              </a:buClr>
              <a:buNone/>
            </a:pPr>
            <a:r>
              <a:rPr lang="en-US" sz="2000" dirty="0">
                <a:ea typeface="+mn-lt"/>
                <a:cs typeface="+mn-lt"/>
              </a:rPr>
              <a:t>• Remove immunity for social media and technology companies that knowingly facilitate or profit from the distribution of CSAM on their platforms.</a:t>
            </a:r>
            <a:endParaRPr lang="en-US" sz="2000" dirty="0"/>
          </a:p>
          <a:p>
            <a:pPr marL="0" indent="0">
              <a:buClr>
                <a:srgbClr val="262626"/>
              </a:buClr>
              <a:buNone/>
            </a:pPr>
            <a:r>
              <a:rPr lang="en-US" sz="2000" dirty="0">
                <a:ea typeface="+mn-lt"/>
                <a:cs typeface="+mn-lt"/>
              </a:rPr>
              <a:t>• Establish commission to create recommendations and voluntary best practices</a:t>
            </a:r>
            <a:endParaRPr lang="en-US" sz="2400" dirty="0"/>
          </a:p>
        </p:txBody>
      </p:sp>
      <p:sp>
        <p:nvSpPr>
          <p:cNvPr id="113" name="Google Shape;113;p20"/>
          <p:cNvSpPr txBox="1">
            <a:spLocks noGrp="1"/>
          </p:cNvSpPr>
          <p:nvPr>
            <p:ph type="title"/>
          </p:nvPr>
        </p:nvSpPr>
        <p:spPr>
          <a:xfrm>
            <a:off x="489096" y="569255"/>
            <a:ext cx="6276753"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dirty="0">
                <a:ea typeface="+mj-lt"/>
                <a:cs typeface="+mj-lt"/>
              </a:rPr>
              <a:t>Earn It Act 2022 –  S.3538</a:t>
            </a:r>
            <a:endParaRPr sz="4000" dirty="0"/>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Tree>
    <p:extLst>
      <p:ext uri="{BB962C8B-B14F-4D97-AF65-F5344CB8AC3E}">
        <p14:creationId xmlns:p14="http://schemas.microsoft.com/office/powerpoint/2010/main" val="407928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9"/>
        <p:cNvGrpSpPr/>
        <p:nvPr/>
      </p:nvGrpSpPr>
      <p:grpSpPr>
        <a:xfrm>
          <a:off x="0" y="0"/>
          <a:ext cx="0" cy="0"/>
          <a:chOff x="0" y="0"/>
          <a:chExt cx="0" cy="0"/>
        </a:xfrm>
      </p:grpSpPr>
      <p:sp>
        <p:nvSpPr>
          <p:cNvPr id="1102" name="Google Shape;1102;p50"/>
          <p:cNvSpPr txBox="1">
            <a:spLocks noGrp="1"/>
          </p:cNvSpPr>
          <p:nvPr>
            <p:ph type="sldNum" idx="12"/>
          </p:nvPr>
        </p:nvSpPr>
        <p:spPr>
          <a:xfrm>
            <a:off x="3437860" y="4447973"/>
            <a:ext cx="226828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WATCH AT 37:10</a:t>
            </a:r>
            <a:endParaRPr dirty="0">
              <a:solidFill>
                <a:srgbClr val="999999"/>
              </a:solidFill>
            </a:endParaRPr>
          </a:p>
        </p:txBody>
      </p:sp>
      <p:pic>
        <p:nvPicPr>
          <p:cNvPr id="2" name="Picture 1">
            <a:extLst>
              <a:ext uri="{FF2B5EF4-FFF2-40B4-BE49-F238E27FC236}">
                <a16:creationId xmlns:a16="http://schemas.microsoft.com/office/drawing/2014/main" id="{361B90B9-1879-CA1C-92B0-D938FFF10E0D}"/>
              </a:ext>
            </a:extLst>
          </p:cNvPr>
          <p:cNvPicPr>
            <a:picLocks noChangeAspect="1"/>
          </p:cNvPicPr>
          <p:nvPr/>
        </p:nvPicPr>
        <p:blipFill>
          <a:blip r:embed="rId4"/>
          <a:stretch>
            <a:fillRect/>
          </a:stretch>
        </p:blipFill>
        <p:spPr>
          <a:xfrm>
            <a:off x="2166986" y="812952"/>
            <a:ext cx="5041888" cy="351759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txBox="1">
            <a:spLocks noGrp="1"/>
          </p:cNvSpPr>
          <p:nvPr>
            <p:ph type="ctrTitle"/>
          </p:nvPr>
        </p:nvSpPr>
        <p:spPr>
          <a:xfrm>
            <a:off x="350876" y="92111"/>
            <a:ext cx="5339316"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Case Law</a:t>
            </a:r>
            <a:endParaRPr dirty="0"/>
          </a:p>
        </p:txBody>
      </p:sp>
      <p:sp>
        <p:nvSpPr>
          <p:cNvPr id="296" name="Google Shape;296;p38"/>
          <p:cNvSpPr txBox="1">
            <a:spLocks noGrp="1"/>
          </p:cNvSpPr>
          <p:nvPr>
            <p:ph type="subTitle" idx="1"/>
          </p:nvPr>
        </p:nvSpPr>
        <p:spPr>
          <a:xfrm>
            <a:off x="350876" y="1152674"/>
            <a:ext cx="6195235" cy="3461856"/>
          </a:xfrm>
          <a:prstGeom prst="rect">
            <a:avLst/>
          </a:prstGeom>
        </p:spPr>
        <p:txBody>
          <a:bodyPr spcFirstLastPara="1" wrap="square" lIns="91425" tIns="91425" rIns="91425" bIns="91425" anchor="t" anchorCtr="0">
            <a:noAutofit/>
          </a:bodyPr>
          <a:lstStyle/>
          <a:p>
            <a:r>
              <a:rPr lang="en-US" sz="1500" i="1" dirty="0">
                <a:effectLst/>
                <a:latin typeface="Lato" panose="020F0502020204030203" pitchFamily="34" charset="0"/>
                <a:ea typeface="Lato" panose="020F0502020204030203" pitchFamily="34" charset="0"/>
                <a:cs typeface="Lato" panose="020F0502020204030203" pitchFamily="34" charset="0"/>
              </a:rPr>
              <a:t>M.A. v. Wyndham Hotels &amp; Resorts, Inc.</a:t>
            </a:r>
            <a:r>
              <a:rPr lang="en-US" sz="1500" dirty="0">
                <a:effectLst/>
                <a:latin typeface="Lato" panose="020F0502020204030203" pitchFamily="34" charset="0"/>
                <a:ea typeface="Lato" panose="020F0502020204030203" pitchFamily="34" charset="0"/>
                <a:cs typeface="Lato" panose="020F0502020204030203" pitchFamily="34" charset="0"/>
              </a:rPr>
              <a:t>, 425 F. Supp. 3d 959</a:t>
            </a:r>
            <a:br>
              <a:rPr lang="en-US" sz="1500" dirty="0">
                <a:effectLst/>
                <a:latin typeface="Lato" panose="020F0502020204030203" pitchFamily="34" charset="0"/>
                <a:ea typeface="Lato" panose="020F0502020204030203" pitchFamily="34" charset="0"/>
                <a:cs typeface="Lato" panose="020F0502020204030203" pitchFamily="34" charset="0"/>
              </a:rPr>
            </a:br>
            <a:r>
              <a:rPr lang="en-US" sz="1500" dirty="0">
                <a:effectLst/>
                <a:latin typeface="Lato" panose="020F0502020204030203" pitchFamily="34" charset="0"/>
                <a:ea typeface="Lato" panose="020F0502020204030203" pitchFamily="34" charset="0"/>
                <a:cs typeface="Lato" panose="020F0502020204030203" pitchFamily="34" charset="0"/>
              </a:rPr>
              <a:t>(S.D. Ohio 2019) (The “language of § 1591 differs from the language of § 1595” in that “the former does not have a constructive knowledge element manifested by ‘should have known’ language.”).</a:t>
            </a:r>
          </a:p>
          <a:p>
            <a:endParaRPr lang="en-US" sz="1500" dirty="0">
              <a:latin typeface="Lato" panose="020F0502020204030203" pitchFamily="34" charset="0"/>
              <a:ea typeface="Lato" panose="020F0502020204030203" pitchFamily="34" charset="0"/>
              <a:cs typeface="Lato" panose="020F0502020204030203" pitchFamily="34" charset="0"/>
            </a:endParaRPr>
          </a:p>
          <a:p>
            <a:r>
              <a:rPr lang="en-US" sz="1500" i="1" dirty="0">
                <a:effectLst/>
                <a:latin typeface="Lato" panose="020F0502020204030203" pitchFamily="34" charset="0"/>
                <a:ea typeface="Lato" panose="020F0502020204030203" pitchFamily="34" charset="0"/>
                <a:cs typeface="Lato" panose="020F0502020204030203" pitchFamily="34" charset="0"/>
              </a:rPr>
              <a:t>Doe v. Twitter, Inc.</a:t>
            </a:r>
            <a:r>
              <a:rPr lang="en-US" sz="1500" dirty="0">
                <a:effectLst/>
                <a:latin typeface="Lato" panose="020F0502020204030203" pitchFamily="34" charset="0"/>
                <a:ea typeface="Lato" panose="020F0502020204030203" pitchFamily="34" charset="0"/>
                <a:cs typeface="Lato" panose="020F0502020204030203" pitchFamily="34" charset="0"/>
              </a:rPr>
              <a:t>, 2021 WL 3675207 (N.D. Cal. Aug. 19, 2021) (where a plaintiff seeks to impose civil liability under Section 1595 based on a violation of Section 1591(a)(2), the “known or should have known” language of Section 1595 applies.</a:t>
            </a:r>
          </a:p>
          <a:p>
            <a:endParaRPr lang="en-US" sz="1500" dirty="0">
              <a:effectLst/>
              <a:latin typeface="Lato" panose="020F0502020204030203" pitchFamily="34" charset="0"/>
              <a:ea typeface="Lato" panose="020F0502020204030203" pitchFamily="34" charset="0"/>
              <a:cs typeface="Lato" panose="020F0502020204030203" pitchFamily="34" charset="0"/>
            </a:endParaRPr>
          </a:p>
          <a:p>
            <a:r>
              <a:rPr lang="en-US" sz="1500" i="1" dirty="0">
                <a:effectLst/>
                <a:latin typeface="Lato" panose="020F0502020204030203" pitchFamily="34" charset="0"/>
                <a:ea typeface="Lato" panose="020F0502020204030203" pitchFamily="34" charset="0"/>
                <a:cs typeface="Lato" panose="020F0502020204030203" pitchFamily="34" charset="0"/>
              </a:rPr>
              <a:t>Doe #1 v. MG </a:t>
            </a:r>
            <a:r>
              <a:rPr lang="en-US" sz="1500" i="1" dirty="0" err="1">
                <a:effectLst/>
                <a:latin typeface="Lato" panose="020F0502020204030203" pitchFamily="34" charset="0"/>
                <a:ea typeface="Lato" panose="020F0502020204030203" pitchFamily="34" charset="0"/>
                <a:cs typeface="Lato" panose="020F0502020204030203" pitchFamily="34" charset="0"/>
              </a:rPr>
              <a:t>Freesites</a:t>
            </a:r>
            <a:r>
              <a:rPr lang="en-US" sz="1500" i="1" dirty="0">
                <a:effectLst/>
                <a:latin typeface="Lato" panose="020F0502020204030203" pitchFamily="34" charset="0"/>
                <a:ea typeface="Lato" panose="020F0502020204030203" pitchFamily="34" charset="0"/>
                <a:cs typeface="Lato" panose="020F0502020204030203" pitchFamily="34" charset="0"/>
              </a:rPr>
              <a:t>, LTD</a:t>
            </a:r>
            <a:r>
              <a:rPr lang="en-US" sz="1500" dirty="0">
                <a:effectLst/>
                <a:latin typeface="Lato" panose="020F0502020204030203" pitchFamily="34" charset="0"/>
                <a:ea typeface="Lato" panose="020F0502020204030203" pitchFamily="34" charset="0"/>
                <a:cs typeface="Lato" panose="020F0502020204030203" pitchFamily="34" charset="0"/>
              </a:rPr>
              <a:t>, 2022 WL 407147(N.D. Ala. Feb. 9, 2022) (allowing victims to bring civil claims against “whoever knowingly benefits, financially or by receiving anything of value from participation in a venture which that person knew or should have known has engaged in an act in violation of this chapter”). </a:t>
            </a:r>
            <a:endParaRPr lang="en-US" sz="1500" dirty="0">
              <a:latin typeface="Lato" panose="020F0502020204030203" pitchFamily="34" charset="0"/>
              <a:ea typeface="Lato" panose="020F0502020204030203" pitchFamily="34" charset="0"/>
              <a:cs typeface="Lato" panose="020F0502020204030203" pitchFamily="34" charset="0"/>
            </a:endParaRPr>
          </a:p>
          <a:p>
            <a:endParaRPr lang="en-US" sz="1400" dirty="0">
              <a:effectLst/>
              <a:latin typeface="Century Schoolbook" panose="02040604050505020304" pitchFamily="18" charset="0"/>
              <a:ea typeface="Century Schoolbook" panose="02040604050505020304" pitchFamily="18" charset="0"/>
              <a:cs typeface="Century Schoolbook" panose="02040604050505020304" pitchFamily="18" charset="0"/>
            </a:endParaRPr>
          </a:p>
        </p:txBody>
      </p:sp>
    </p:spTree>
    <p:extLst>
      <p:ext uri="{BB962C8B-B14F-4D97-AF65-F5344CB8AC3E}">
        <p14:creationId xmlns:p14="http://schemas.microsoft.com/office/powerpoint/2010/main" val="4211216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txBox="1">
            <a:spLocks noGrp="1"/>
          </p:cNvSpPr>
          <p:nvPr>
            <p:ph type="ctrTitle"/>
          </p:nvPr>
        </p:nvSpPr>
        <p:spPr>
          <a:xfrm>
            <a:off x="350876" y="92111"/>
            <a:ext cx="5339316"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Case Law</a:t>
            </a:r>
            <a:endParaRPr dirty="0"/>
          </a:p>
        </p:txBody>
      </p:sp>
      <p:sp>
        <p:nvSpPr>
          <p:cNvPr id="296" name="Google Shape;296;p38"/>
          <p:cNvSpPr txBox="1">
            <a:spLocks noGrp="1"/>
          </p:cNvSpPr>
          <p:nvPr>
            <p:ph type="subTitle" idx="1"/>
          </p:nvPr>
        </p:nvSpPr>
        <p:spPr>
          <a:xfrm>
            <a:off x="350876" y="1152674"/>
            <a:ext cx="6195235" cy="3461856"/>
          </a:xfrm>
          <a:prstGeom prst="rect">
            <a:avLst/>
          </a:prstGeom>
        </p:spPr>
        <p:txBody>
          <a:bodyPr spcFirstLastPara="1" wrap="square" lIns="91425" tIns="91425" rIns="91425" bIns="91425" anchor="t" anchorCtr="0">
            <a:noAutofit/>
          </a:bodyPr>
          <a:lstStyle/>
          <a:p>
            <a:r>
              <a:rPr lang="en-US" sz="1500" i="1" dirty="0">
                <a:effectLst/>
                <a:latin typeface="Lato" panose="020F0502020204030203" pitchFamily="34" charset="0"/>
                <a:ea typeface="Lato" panose="020F0502020204030203" pitchFamily="34" charset="0"/>
                <a:cs typeface="Lato" panose="020F0502020204030203" pitchFamily="34" charset="0"/>
              </a:rPr>
              <a:t>M.A. v. Wyndham Hotels &amp; Resorts, Inc.</a:t>
            </a:r>
            <a:r>
              <a:rPr lang="en-US" sz="1500" dirty="0">
                <a:effectLst/>
                <a:latin typeface="Lato" panose="020F0502020204030203" pitchFamily="34" charset="0"/>
                <a:ea typeface="Lato" panose="020F0502020204030203" pitchFamily="34" charset="0"/>
                <a:cs typeface="Lato" panose="020F0502020204030203" pitchFamily="34" charset="0"/>
              </a:rPr>
              <a:t>, 425 F. Supp. 3d 959</a:t>
            </a:r>
            <a:br>
              <a:rPr lang="en-US" sz="1500" dirty="0">
                <a:effectLst/>
                <a:latin typeface="Lato" panose="020F0502020204030203" pitchFamily="34" charset="0"/>
                <a:ea typeface="Lato" panose="020F0502020204030203" pitchFamily="34" charset="0"/>
                <a:cs typeface="Lato" panose="020F0502020204030203" pitchFamily="34" charset="0"/>
              </a:rPr>
            </a:br>
            <a:r>
              <a:rPr lang="en-US" sz="1500" dirty="0">
                <a:effectLst/>
                <a:latin typeface="Lato" panose="020F0502020204030203" pitchFamily="34" charset="0"/>
                <a:ea typeface="Lato" panose="020F0502020204030203" pitchFamily="34" charset="0"/>
                <a:cs typeface="Lato" panose="020F0502020204030203" pitchFamily="34" charset="0"/>
              </a:rPr>
              <a:t>(S.D. Ohio 2019) (The “language of § 1591 differs from the language of § 1595” in that “the former does not have a constructive knowledge element manifested by ‘should have known’ language.”).</a:t>
            </a:r>
          </a:p>
          <a:p>
            <a:endParaRPr lang="en-US" sz="1500" dirty="0">
              <a:latin typeface="Lato" panose="020F0502020204030203" pitchFamily="34" charset="0"/>
              <a:ea typeface="Lato" panose="020F0502020204030203" pitchFamily="34" charset="0"/>
              <a:cs typeface="Lato" panose="020F0502020204030203" pitchFamily="34" charset="0"/>
            </a:endParaRPr>
          </a:p>
          <a:p>
            <a:r>
              <a:rPr lang="en-US" sz="1500" i="1" dirty="0">
                <a:effectLst/>
                <a:latin typeface="Lato" panose="020F0502020204030203" pitchFamily="34" charset="0"/>
                <a:ea typeface="Lato" panose="020F0502020204030203" pitchFamily="34" charset="0"/>
                <a:cs typeface="Lato" panose="020F0502020204030203" pitchFamily="34" charset="0"/>
              </a:rPr>
              <a:t>Doe v. Twitter, Inc.</a:t>
            </a:r>
            <a:r>
              <a:rPr lang="en-US" sz="1500" dirty="0">
                <a:effectLst/>
                <a:latin typeface="Lato" panose="020F0502020204030203" pitchFamily="34" charset="0"/>
                <a:ea typeface="Lato" panose="020F0502020204030203" pitchFamily="34" charset="0"/>
                <a:cs typeface="Lato" panose="020F0502020204030203" pitchFamily="34" charset="0"/>
              </a:rPr>
              <a:t>, 2021 WL 3675207 (N.D. Cal. Aug. 19, 2021) (where a plaintiff seeks to impose civil liability under Section 1595 based on a violation of Section 1591(a)(2), the “known or should have known” language of Section 1595 applies.</a:t>
            </a:r>
          </a:p>
          <a:p>
            <a:endParaRPr lang="en-US" sz="1500" dirty="0">
              <a:effectLst/>
              <a:latin typeface="Lato" panose="020F0502020204030203" pitchFamily="34" charset="0"/>
              <a:ea typeface="Lato" panose="020F0502020204030203" pitchFamily="34" charset="0"/>
              <a:cs typeface="Lato" panose="020F0502020204030203" pitchFamily="34" charset="0"/>
            </a:endParaRPr>
          </a:p>
          <a:p>
            <a:r>
              <a:rPr lang="en-US" sz="1500" i="1" dirty="0">
                <a:effectLst/>
                <a:latin typeface="Lato" panose="020F0502020204030203" pitchFamily="34" charset="0"/>
                <a:ea typeface="Lato" panose="020F0502020204030203" pitchFamily="34" charset="0"/>
                <a:cs typeface="Lato" panose="020F0502020204030203" pitchFamily="34" charset="0"/>
              </a:rPr>
              <a:t>Doe #1 v. MG </a:t>
            </a:r>
            <a:r>
              <a:rPr lang="en-US" sz="1500" i="1" dirty="0" err="1">
                <a:effectLst/>
                <a:latin typeface="Lato" panose="020F0502020204030203" pitchFamily="34" charset="0"/>
                <a:ea typeface="Lato" panose="020F0502020204030203" pitchFamily="34" charset="0"/>
                <a:cs typeface="Lato" panose="020F0502020204030203" pitchFamily="34" charset="0"/>
              </a:rPr>
              <a:t>Freesites</a:t>
            </a:r>
            <a:r>
              <a:rPr lang="en-US" sz="1500" i="1" dirty="0">
                <a:effectLst/>
                <a:latin typeface="Lato" panose="020F0502020204030203" pitchFamily="34" charset="0"/>
                <a:ea typeface="Lato" panose="020F0502020204030203" pitchFamily="34" charset="0"/>
                <a:cs typeface="Lato" panose="020F0502020204030203" pitchFamily="34" charset="0"/>
              </a:rPr>
              <a:t>, LTD</a:t>
            </a:r>
            <a:r>
              <a:rPr lang="en-US" sz="1500" dirty="0">
                <a:effectLst/>
                <a:latin typeface="Lato" panose="020F0502020204030203" pitchFamily="34" charset="0"/>
                <a:ea typeface="Lato" panose="020F0502020204030203" pitchFamily="34" charset="0"/>
                <a:cs typeface="Lato" panose="020F0502020204030203" pitchFamily="34" charset="0"/>
              </a:rPr>
              <a:t>, 2022 WL 407147(N.D. Ala. Feb. 9, 2022) (allowing victims to bring civil claims against “whoever knowingly benefits, financially or by receiving anything of value from participation in a venture which that person knew or should have known has engaged in an act in violation of this chapter”). </a:t>
            </a:r>
            <a:endParaRPr lang="en-US" sz="1500" dirty="0">
              <a:latin typeface="Lato" panose="020F0502020204030203" pitchFamily="34" charset="0"/>
              <a:ea typeface="Lato" panose="020F0502020204030203" pitchFamily="34" charset="0"/>
              <a:cs typeface="Lato" panose="020F0502020204030203" pitchFamily="34" charset="0"/>
            </a:endParaRPr>
          </a:p>
          <a:p>
            <a:endParaRPr lang="en-US" sz="1400" dirty="0">
              <a:effectLst/>
              <a:latin typeface="Century Schoolbook" panose="02040604050505020304" pitchFamily="18" charset="0"/>
              <a:ea typeface="Century Schoolbook" panose="02040604050505020304" pitchFamily="18" charset="0"/>
              <a:cs typeface="Century Schoolbook" panose="020406040505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ctrTitle"/>
          </p:nvPr>
        </p:nvSpPr>
        <p:spPr>
          <a:xfrm>
            <a:off x="437706" y="0"/>
            <a:ext cx="5800061"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dirty="0">
                <a:latin typeface="+mj-lt"/>
              </a:rPr>
              <a:t>The Six-Prong </a:t>
            </a:r>
            <a:r>
              <a:rPr lang="en-US" sz="4000" i="1" dirty="0">
                <a:latin typeface="+mj-lt"/>
              </a:rPr>
              <a:t>Dost </a:t>
            </a:r>
            <a:r>
              <a:rPr lang="en-US" sz="4000" dirty="0">
                <a:latin typeface="+mj-lt"/>
              </a:rPr>
              <a:t>Test</a:t>
            </a:r>
            <a:endParaRPr sz="4000" dirty="0">
              <a:latin typeface="+mj-lt"/>
            </a:endParaRPr>
          </a:p>
        </p:txBody>
      </p:sp>
      <p:sp>
        <p:nvSpPr>
          <p:cNvPr id="82" name="Google Shape;82;p16"/>
          <p:cNvSpPr txBox="1">
            <a:spLocks noGrp="1"/>
          </p:cNvSpPr>
          <p:nvPr>
            <p:ph type="subTitle" idx="1"/>
          </p:nvPr>
        </p:nvSpPr>
        <p:spPr>
          <a:xfrm>
            <a:off x="657300" y="1159800"/>
            <a:ext cx="5374906" cy="31428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latin typeface="+mj-lt"/>
              </a:rPr>
              <a:t>“Lascivious exhibition” is not defined by statute, but most of the federal courts that have addressed the issue applied a well-established six-prong legal standard </a:t>
            </a:r>
            <a:r>
              <a:rPr lang="en-US" sz="1600" i="1" dirty="0">
                <a:latin typeface="+mj-lt"/>
              </a:rPr>
              <a:t>U.S. v. Dost</a:t>
            </a:r>
            <a:r>
              <a:rPr lang="en-US" sz="1600" dirty="0">
                <a:latin typeface="+mj-lt"/>
              </a:rPr>
              <a:t>, 636 F. Supp 828 (SDCA 1986)</a:t>
            </a:r>
          </a:p>
          <a:p>
            <a:pPr marL="0" lvl="0" indent="0" algn="l" rtl="0">
              <a:spcBef>
                <a:spcPts val="0"/>
              </a:spcBef>
              <a:spcAft>
                <a:spcPts val="0"/>
              </a:spcAft>
              <a:buNone/>
            </a:pPr>
            <a:endParaRPr lang="en-US" sz="1600" dirty="0">
              <a:latin typeface="+mj-lt"/>
            </a:endParaRPr>
          </a:p>
          <a:p>
            <a:pPr marL="0" lvl="0" indent="0" algn="l" rtl="0">
              <a:spcBef>
                <a:spcPts val="0"/>
              </a:spcBef>
              <a:spcAft>
                <a:spcPts val="0"/>
              </a:spcAft>
              <a:buNone/>
            </a:pPr>
            <a:r>
              <a:rPr lang="en-US" sz="1600" dirty="0">
                <a:latin typeface="+mj-lt"/>
              </a:rPr>
              <a:t>(1) Focal point of the visual depiction is on the child’s genitalia or pubic area; ​</a:t>
            </a:r>
          </a:p>
          <a:p>
            <a:pPr marL="0" lvl="0" indent="0" algn="l" rtl="0">
              <a:spcBef>
                <a:spcPts val="0"/>
              </a:spcBef>
              <a:spcAft>
                <a:spcPts val="0"/>
              </a:spcAft>
              <a:buNone/>
            </a:pPr>
            <a:r>
              <a:rPr lang="en-US" sz="1600" dirty="0">
                <a:latin typeface="+mj-lt"/>
              </a:rPr>
              <a:t>(2) Setting of the visual depiction is sexually suggestive;​</a:t>
            </a:r>
          </a:p>
          <a:p>
            <a:pPr marL="0" lvl="0" indent="0" algn="l" rtl="0">
              <a:spcBef>
                <a:spcPts val="0"/>
              </a:spcBef>
              <a:spcAft>
                <a:spcPts val="0"/>
              </a:spcAft>
              <a:buNone/>
            </a:pPr>
            <a:r>
              <a:rPr lang="en-US" sz="1600" dirty="0">
                <a:latin typeface="+mj-lt"/>
              </a:rPr>
              <a:t>(3) Child is depicted in an unnatural pose, or in inappropriate attire;​</a:t>
            </a:r>
          </a:p>
          <a:p>
            <a:pPr marL="0" lvl="0" indent="0" algn="l" rtl="0">
              <a:spcBef>
                <a:spcPts val="0"/>
              </a:spcBef>
              <a:spcAft>
                <a:spcPts val="0"/>
              </a:spcAft>
              <a:buNone/>
            </a:pPr>
            <a:r>
              <a:rPr lang="en-US" sz="1600" dirty="0">
                <a:latin typeface="+mj-lt"/>
              </a:rPr>
              <a:t>(4) Child is fully or partially clothed, or nude; ​</a:t>
            </a:r>
          </a:p>
          <a:p>
            <a:pPr marL="0" lvl="0" indent="0" algn="l" rtl="0">
              <a:spcBef>
                <a:spcPts val="0"/>
              </a:spcBef>
              <a:spcAft>
                <a:spcPts val="0"/>
              </a:spcAft>
              <a:buNone/>
            </a:pPr>
            <a:r>
              <a:rPr lang="en-US" sz="1600" dirty="0">
                <a:latin typeface="+mj-lt"/>
              </a:rPr>
              <a:t>(5) Suggests sexual coyness or a willingness to engage in sexual activity; ​</a:t>
            </a:r>
          </a:p>
          <a:p>
            <a:pPr marL="0" lvl="0" indent="0" algn="l" rtl="0">
              <a:spcBef>
                <a:spcPts val="0"/>
              </a:spcBef>
              <a:spcAft>
                <a:spcPts val="0"/>
              </a:spcAft>
              <a:buNone/>
            </a:pPr>
            <a:r>
              <a:rPr lang="en-US" sz="1600" dirty="0">
                <a:latin typeface="+mj-lt"/>
              </a:rPr>
              <a:t>(6) Intended or designed to elicit a sexual response in the viewer</a:t>
            </a:r>
            <a:r>
              <a:rPr lang="en-US" dirty="0">
                <a:latin typeface="+mj-lt"/>
              </a:rPr>
              <a:t>.​</a:t>
            </a:r>
          </a:p>
          <a:p>
            <a:pPr marL="0" lvl="0" indent="0" algn="l" rtl="0">
              <a:spcBef>
                <a:spcPts val="0"/>
              </a:spcBef>
              <a:spcAft>
                <a:spcPts val="0"/>
              </a:spcAft>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6" name="Google Shape;236;p3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
        <p:nvSpPr>
          <p:cNvPr id="237" name="Google Shape;237;p32"/>
          <p:cNvSpPr txBox="1">
            <a:spLocks noGrp="1"/>
          </p:cNvSpPr>
          <p:nvPr>
            <p:ph type="body" idx="4294967295"/>
          </p:nvPr>
        </p:nvSpPr>
        <p:spPr>
          <a:xfrm>
            <a:off x="5889250" y="444300"/>
            <a:ext cx="2738700" cy="4254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sz="4800" dirty="0">
                <a:solidFill>
                  <a:srgbClr val="FFFFFF"/>
                </a:solidFill>
                <a:latin typeface="Lato"/>
                <a:ea typeface="Lato"/>
                <a:cs typeface="Lato"/>
                <a:sym typeface="Lato"/>
              </a:rPr>
              <a:t>Products</a:t>
            </a:r>
          </a:p>
          <a:p>
            <a:pPr marL="0" lvl="0" indent="0" algn="l" rtl="0">
              <a:spcBef>
                <a:spcPts val="600"/>
              </a:spcBef>
              <a:spcAft>
                <a:spcPts val="0"/>
              </a:spcAft>
              <a:buNone/>
            </a:pPr>
            <a:r>
              <a:rPr lang="en-US" sz="4800" dirty="0">
                <a:solidFill>
                  <a:srgbClr val="FFFFFF"/>
                </a:solidFill>
              </a:rPr>
              <a:t>Liability</a:t>
            </a:r>
            <a:endParaRPr sz="4800" dirty="0">
              <a:solidFill>
                <a:srgbClr val="FFFFFF"/>
              </a:solidFill>
              <a:latin typeface="Lato"/>
              <a:ea typeface="Lato"/>
              <a:cs typeface="Lato"/>
              <a:sym typeface="Lato"/>
            </a:endParaRPr>
          </a:p>
        </p:txBody>
      </p:sp>
      <p:grpSp>
        <p:nvGrpSpPr>
          <p:cNvPr id="238" name="Google Shape;238;p32"/>
          <p:cNvGrpSpPr/>
          <p:nvPr/>
        </p:nvGrpSpPr>
        <p:grpSpPr>
          <a:xfrm>
            <a:off x="844875" y="373572"/>
            <a:ext cx="2119546" cy="4396359"/>
            <a:chOff x="2547150" y="238125"/>
            <a:chExt cx="2525675" cy="5238750"/>
          </a:xfrm>
        </p:grpSpPr>
        <p:sp>
          <p:nvSpPr>
            <p:cNvPr id="239" name="Google Shape;239;p32"/>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2"/>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2"/>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2"/>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Meta Platforms agreed to settle a lawsuit over Facebook/Cambridge Analytica  scandal | Seeking Alpha">
            <a:extLst>
              <a:ext uri="{FF2B5EF4-FFF2-40B4-BE49-F238E27FC236}">
                <a16:creationId xmlns:a16="http://schemas.microsoft.com/office/drawing/2014/main" id="{5A352F83-79D4-D2DA-438B-FF8C4D216F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552" t="263" r="33948"/>
          <a:stretch/>
        </p:blipFill>
        <p:spPr bwMode="auto">
          <a:xfrm>
            <a:off x="911489" y="762719"/>
            <a:ext cx="1987656" cy="36208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6" name="Google Shape;236;p3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237" name="Google Shape;237;p32"/>
          <p:cNvSpPr txBox="1">
            <a:spLocks noGrp="1"/>
          </p:cNvSpPr>
          <p:nvPr>
            <p:ph type="body" idx="4294967295"/>
          </p:nvPr>
        </p:nvSpPr>
        <p:spPr>
          <a:xfrm>
            <a:off x="5889250" y="444300"/>
            <a:ext cx="2738700" cy="4254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sz="4800" dirty="0">
                <a:solidFill>
                  <a:srgbClr val="FFFFFF"/>
                </a:solidFill>
                <a:latin typeface="Lato"/>
                <a:ea typeface="Lato"/>
                <a:cs typeface="Lato"/>
                <a:sym typeface="Lato"/>
              </a:rPr>
              <a:t>Whistle-blowers</a:t>
            </a:r>
            <a:endParaRPr sz="4800" dirty="0">
              <a:solidFill>
                <a:srgbClr val="FFFFFF"/>
              </a:solidFill>
              <a:latin typeface="Lato"/>
              <a:ea typeface="Lato"/>
              <a:cs typeface="Lato"/>
              <a:sym typeface="Lato"/>
            </a:endParaRPr>
          </a:p>
        </p:txBody>
      </p:sp>
      <p:sp>
        <p:nvSpPr>
          <p:cNvPr id="5" name="TextBox 4">
            <a:extLst>
              <a:ext uri="{FF2B5EF4-FFF2-40B4-BE49-F238E27FC236}">
                <a16:creationId xmlns:a16="http://schemas.microsoft.com/office/drawing/2014/main" id="{9DE9A8EB-759C-D82A-EC2F-4E6129150C21}"/>
              </a:ext>
            </a:extLst>
          </p:cNvPr>
          <p:cNvSpPr txBox="1"/>
          <p:nvPr/>
        </p:nvSpPr>
        <p:spPr>
          <a:xfrm>
            <a:off x="641497" y="600163"/>
            <a:ext cx="3356345" cy="4247317"/>
          </a:xfrm>
          <a:prstGeom prst="rect">
            <a:avLst/>
          </a:prstGeom>
          <a:noFill/>
        </p:spPr>
        <p:txBody>
          <a:bodyPr wrap="square">
            <a:spAutoFit/>
          </a:bodyPr>
          <a:lstStyle/>
          <a:p>
            <a:r>
              <a:rPr lang="en-US" sz="1600" dirty="0"/>
              <a:t>Senior executives consistently limit the funds available for child </a:t>
            </a:r>
          </a:p>
          <a:p>
            <a:r>
              <a:rPr lang="en-US" sz="1600" dirty="0"/>
              <a:t>protection design efforts by focusing on the company’s “return on investment.”</a:t>
            </a:r>
          </a:p>
          <a:p>
            <a:endParaRPr lang="en-US" sz="1600" dirty="0"/>
          </a:p>
          <a:p>
            <a:r>
              <a:rPr lang="en-US" sz="1600" dirty="0"/>
              <a:t>Facebook facilitates harm to children because the product design allows predators to “use code words to </a:t>
            </a:r>
          </a:p>
          <a:p>
            <a:r>
              <a:rPr lang="en-US" sz="1600" dirty="0"/>
              <a:t>describe the type of child, the type of sexual activity...[and] they use Facebook’s encrypted </a:t>
            </a:r>
          </a:p>
          <a:p>
            <a:r>
              <a:rPr lang="en-US" sz="1600" dirty="0"/>
              <a:t>Messenger service or WhatsApp to share these codes, which change routinely.”</a:t>
            </a:r>
          </a:p>
          <a:p>
            <a:endParaRPr lang="en-US" dirty="0"/>
          </a:p>
        </p:txBody>
      </p:sp>
    </p:spTree>
    <p:extLst>
      <p:ext uri="{BB962C8B-B14F-4D97-AF65-F5344CB8AC3E}">
        <p14:creationId xmlns:p14="http://schemas.microsoft.com/office/powerpoint/2010/main" val="1616814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txBox="1">
            <a:spLocks noGrp="1"/>
          </p:cNvSpPr>
          <p:nvPr>
            <p:ph type="ctrTitle"/>
          </p:nvPr>
        </p:nvSpPr>
        <p:spPr>
          <a:xfrm>
            <a:off x="350876" y="92111"/>
            <a:ext cx="5339316"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Case Law</a:t>
            </a:r>
            <a:endParaRPr dirty="0"/>
          </a:p>
        </p:txBody>
      </p:sp>
      <p:sp>
        <p:nvSpPr>
          <p:cNvPr id="296" name="Google Shape;296;p38"/>
          <p:cNvSpPr txBox="1">
            <a:spLocks noGrp="1"/>
          </p:cNvSpPr>
          <p:nvPr>
            <p:ph type="subTitle" idx="1"/>
          </p:nvPr>
        </p:nvSpPr>
        <p:spPr>
          <a:xfrm>
            <a:off x="350876" y="1152674"/>
            <a:ext cx="6156250" cy="3639066"/>
          </a:xfrm>
          <a:prstGeom prst="rect">
            <a:avLst/>
          </a:prstGeom>
        </p:spPr>
        <p:txBody>
          <a:bodyPr spcFirstLastPara="1" wrap="square" lIns="91425" tIns="91425" rIns="91425" bIns="91425" anchor="t" anchorCtr="0">
            <a:noAutofit/>
          </a:bodyPr>
          <a:lstStyle/>
          <a:p>
            <a:r>
              <a:rPr lang="en-US" sz="1800" i="1" dirty="0">
                <a:latin typeface="Lato" panose="020F0502020204030203" pitchFamily="34" charset="0"/>
                <a:ea typeface="Lato" panose="020F0502020204030203" pitchFamily="34" charset="0"/>
                <a:cs typeface="Lato" panose="020F0502020204030203" pitchFamily="34" charset="0"/>
              </a:rPr>
              <a:t>Lemmon v. Snap, Inc., </a:t>
            </a:r>
            <a:r>
              <a:rPr lang="en-US" sz="1800" dirty="0">
                <a:latin typeface="Lato" panose="020F0502020204030203" pitchFamily="34" charset="0"/>
                <a:ea typeface="Lato" panose="020F0502020204030203" pitchFamily="34" charset="0"/>
                <a:cs typeface="Lato" panose="020F0502020204030203" pitchFamily="34" charset="0"/>
              </a:rPr>
              <a:t>995 F.3d 1085, 1094 (9th Cir. 2021).</a:t>
            </a:r>
          </a:p>
          <a:p>
            <a:r>
              <a:rPr lang="en-US" sz="1800" dirty="0">
                <a:latin typeface="Lato" panose="020F0502020204030203" pitchFamily="34" charset="0"/>
                <a:ea typeface="Lato" panose="020F0502020204030203" pitchFamily="34" charset="0"/>
                <a:cs typeface="Lato" panose="020F0502020204030203" pitchFamily="34" charset="0"/>
              </a:rPr>
              <a:t>	The Defendants’ product design and architecture caused D.H.’s harm and her claims against the Defendants rest entirely on “nothing more than [their] own acts.”</a:t>
            </a:r>
          </a:p>
          <a:p>
            <a:endParaRPr lang="en-US" sz="1800" dirty="0">
              <a:latin typeface="Lato" panose="020F0502020204030203" pitchFamily="34" charset="0"/>
              <a:ea typeface="Lato" panose="020F0502020204030203" pitchFamily="34" charset="0"/>
              <a:cs typeface="Lato" panose="020F0502020204030203" pitchFamily="34" charset="0"/>
            </a:endParaRPr>
          </a:p>
          <a:p>
            <a:r>
              <a:rPr lang="en-US" sz="1800" i="1" dirty="0">
                <a:latin typeface="Lato" panose="020F0502020204030203" pitchFamily="34" charset="0"/>
                <a:ea typeface="Lato" panose="020F0502020204030203" pitchFamily="34" charset="0"/>
                <a:cs typeface="Lato" panose="020F0502020204030203" pitchFamily="34" charset="0"/>
              </a:rPr>
              <a:t>A.M. v. Omegle.com, LLC, </a:t>
            </a:r>
            <a:r>
              <a:rPr lang="en-US" sz="1800" dirty="0">
                <a:latin typeface="Lato" panose="020F0502020204030203" pitchFamily="34" charset="0"/>
                <a:ea typeface="Lato" panose="020F0502020204030203" pitchFamily="34" charset="0"/>
                <a:cs typeface="Lato" panose="020F0502020204030203" pitchFamily="34" charset="0"/>
              </a:rPr>
              <a:t>No. 3:21-CV-01674-MO, 2022 WL 2713721, at *4 (D. Or. July 13, 2022). “Plaintiff's contention is that the product is designed a way that connects individuals who should not be connected.”</a:t>
            </a:r>
          </a:p>
          <a:p>
            <a:endParaRPr lang="en-US" sz="1800" dirty="0">
              <a:latin typeface="Lato" panose="020F0502020204030203" pitchFamily="34" charset="0"/>
              <a:ea typeface="Lato" panose="020F0502020204030203" pitchFamily="34" charset="0"/>
              <a:cs typeface="Lato" panose="020F0502020204030203" pitchFamily="34" charset="0"/>
            </a:endParaRPr>
          </a:p>
          <a:p>
            <a:r>
              <a:rPr lang="en-US" sz="1800" b="1" i="1" u="sng" dirty="0">
                <a:latin typeface="Lato" panose="020F0502020204030203" pitchFamily="34" charset="0"/>
                <a:ea typeface="Lato" panose="020F0502020204030203" pitchFamily="34" charset="0"/>
                <a:cs typeface="Lato" panose="020F0502020204030203" pitchFamily="34" charset="0"/>
              </a:rPr>
              <a:t>*D.H. v. Meta et. al., No. </a:t>
            </a:r>
            <a:r>
              <a:rPr lang="en-US" sz="1800" b="1" u="sng" dirty="0">
                <a:latin typeface="Lato" panose="020F0502020204030203" pitchFamily="34" charset="0"/>
                <a:ea typeface="Lato" panose="020F0502020204030203" pitchFamily="34" charset="0"/>
                <a:cs typeface="Lato" panose="020F0502020204030203" pitchFamily="34" charset="0"/>
              </a:rPr>
              <a:t>3:22-cv-04888, 2022 (NDCA)* </a:t>
            </a:r>
          </a:p>
          <a:p>
            <a:endParaRPr lang="en-US" sz="1400" dirty="0">
              <a:effectLst/>
              <a:latin typeface="Century Schoolbook" panose="02040604050505020304" pitchFamily="18" charset="0"/>
              <a:ea typeface="Century Schoolbook" panose="02040604050505020304" pitchFamily="18" charset="0"/>
              <a:cs typeface="Century Schoolbook" panose="02040604050505020304" pitchFamily="18" charset="0"/>
            </a:endParaRPr>
          </a:p>
          <a:p>
            <a:endParaRPr lang="en-US" sz="1400" dirty="0">
              <a:effectLst/>
              <a:latin typeface="Century Schoolbook" panose="02040604050505020304" pitchFamily="18" charset="0"/>
              <a:ea typeface="Century Schoolbook" panose="02040604050505020304" pitchFamily="18" charset="0"/>
              <a:cs typeface="Century Schoolbook" panose="02040604050505020304" pitchFamily="18" charset="0"/>
            </a:endParaRPr>
          </a:p>
        </p:txBody>
      </p:sp>
    </p:spTree>
    <p:extLst>
      <p:ext uri="{BB962C8B-B14F-4D97-AF65-F5344CB8AC3E}">
        <p14:creationId xmlns:p14="http://schemas.microsoft.com/office/powerpoint/2010/main" val="4232238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1"/>
        <p:cNvGrpSpPr/>
        <p:nvPr/>
      </p:nvGrpSpPr>
      <p:grpSpPr>
        <a:xfrm>
          <a:off x="0" y="0"/>
          <a:ext cx="0" cy="0"/>
          <a:chOff x="0" y="0"/>
          <a:chExt cx="0" cy="0"/>
        </a:xfrm>
      </p:grpSpPr>
      <p:sp>
        <p:nvSpPr>
          <p:cNvPr id="273" name="Google Shape;273;p35"/>
          <p:cNvSpPr txBox="1">
            <a:spLocks noGrp="1"/>
          </p:cNvSpPr>
          <p:nvPr>
            <p:ph type="subTitle" idx="4294967295"/>
          </p:nvPr>
        </p:nvSpPr>
        <p:spPr>
          <a:xfrm>
            <a:off x="2499461" y="595422"/>
            <a:ext cx="4567647" cy="596039"/>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3200" dirty="0">
                <a:solidFill>
                  <a:schemeClr val="bg1"/>
                </a:solidFill>
              </a:rPr>
              <a:t>DOJ urged Zuckerberg to “embed the safety of the public in system designs” and “act against illegal content effectively with no reduction to safety”</a:t>
            </a:r>
            <a:endParaRPr sz="3200" dirty="0">
              <a:solidFill>
                <a:schemeClr val="bg1"/>
              </a:solidFill>
            </a:endParaRPr>
          </a:p>
        </p:txBody>
      </p:sp>
      <p:sp>
        <p:nvSpPr>
          <p:cNvPr id="275" name="Google Shape;275;p35"/>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33</a:t>
            </a:fld>
            <a:endParaRPr/>
          </a:p>
        </p:txBody>
      </p:sp>
    </p:spTree>
    <p:extLst>
      <p:ext uri="{BB962C8B-B14F-4D97-AF65-F5344CB8AC3E}">
        <p14:creationId xmlns:p14="http://schemas.microsoft.com/office/powerpoint/2010/main" val="1279028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2" name="Picture 1">
            <a:extLst>
              <a:ext uri="{FF2B5EF4-FFF2-40B4-BE49-F238E27FC236}">
                <a16:creationId xmlns:a16="http://schemas.microsoft.com/office/drawing/2014/main" id="{A5D947A3-3885-1E99-96B3-756E2DB7D00B}"/>
              </a:ext>
            </a:extLst>
          </p:cNvPr>
          <p:cNvPicPr>
            <a:picLocks noChangeAspect="1"/>
          </p:cNvPicPr>
          <p:nvPr/>
        </p:nvPicPr>
        <p:blipFill>
          <a:blip r:embed="rId3"/>
          <a:stretch>
            <a:fillRect/>
          </a:stretch>
        </p:blipFill>
        <p:spPr>
          <a:xfrm>
            <a:off x="1034374" y="1762648"/>
            <a:ext cx="7075251" cy="1352457"/>
          </a:xfrm>
          <a:prstGeom prst="rect">
            <a:avLst/>
          </a:prstGeom>
        </p:spPr>
      </p:pic>
    </p:spTree>
    <p:extLst>
      <p:ext uri="{BB962C8B-B14F-4D97-AF65-F5344CB8AC3E}">
        <p14:creationId xmlns:p14="http://schemas.microsoft.com/office/powerpoint/2010/main" val="1917937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4" name="TextBox 3">
            <a:extLst>
              <a:ext uri="{FF2B5EF4-FFF2-40B4-BE49-F238E27FC236}">
                <a16:creationId xmlns:a16="http://schemas.microsoft.com/office/drawing/2014/main" id="{F8E2A6EB-07E1-D183-9FE7-3057C35A0DBE}"/>
              </a:ext>
            </a:extLst>
          </p:cNvPr>
          <p:cNvSpPr txBox="1"/>
          <p:nvPr/>
        </p:nvSpPr>
        <p:spPr>
          <a:xfrm>
            <a:off x="1154349" y="1206230"/>
            <a:ext cx="6835302" cy="2585323"/>
          </a:xfrm>
          <a:prstGeom prst="rect">
            <a:avLst/>
          </a:prstGeom>
          <a:noFill/>
        </p:spPr>
        <p:txBody>
          <a:bodyPr wrap="square">
            <a:spAutoFit/>
          </a:bodyPr>
          <a:lstStyle/>
          <a:p>
            <a:r>
              <a:rPr lang="en-US" sz="1800" b="0" i="0" dirty="0">
                <a:solidFill>
                  <a:schemeClr val="bg1"/>
                </a:solidFill>
                <a:effectLst/>
                <a:latin typeface="Lato" panose="020F0502020204030203" pitchFamily="34" charset="0"/>
                <a:ea typeface="Lato" panose="020F0502020204030203" pitchFamily="34" charset="0"/>
                <a:cs typeface="Lato" panose="020F0502020204030203" pitchFamily="34" charset="0"/>
              </a:rPr>
              <a:t>PhotoDNA creates a unique digital signature (known as a “hash”) of an image which is then compared against signatures (hashes) of other photos to find copies of the same image. When matched with a database containing hashes of previously identified illegal images, PhotoDNA is an incredible tool to help detect, disrupt and report the distribution of child exploitation material. PhotoDNA is not facial recognition software and cannot be used to identify a person or object in an image. A PhotoDNA hash is not reversible, and therefore cannot be used to recreate an image.</a:t>
            </a:r>
            <a:endParaRPr lang="en-US" sz="1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92995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3" name="Picture 2">
            <a:extLst>
              <a:ext uri="{FF2B5EF4-FFF2-40B4-BE49-F238E27FC236}">
                <a16:creationId xmlns:a16="http://schemas.microsoft.com/office/drawing/2014/main" id="{C7D6E5DB-7AFC-5FBB-B4C4-6C1DDB1D5314}"/>
              </a:ext>
            </a:extLst>
          </p:cNvPr>
          <p:cNvPicPr>
            <a:picLocks noChangeAspect="1"/>
          </p:cNvPicPr>
          <p:nvPr/>
        </p:nvPicPr>
        <p:blipFill>
          <a:blip r:embed="rId3"/>
          <a:stretch>
            <a:fillRect/>
          </a:stretch>
        </p:blipFill>
        <p:spPr>
          <a:xfrm>
            <a:off x="1309992" y="803343"/>
            <a:ext cx="6083030" cy="3421704"/>
          </a:xfrm>
          <a:prstGeom prst="rect">
            <a:avLst/>
          </a:prstGeom>
        </p:spPr>
      </p:pic>
    </p:spTree>
    <p:extLst>
      <p:ext uri="{BB962C8B-B14F-4D97-AF65-F5344CB8AC3E}">
        <p14:creationId xmlns:p14="http://schemas.microsoft.com/office/powerpoint/2010/main" val="1894029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ctrTitle" idx="4294967295"/>
          </p:nvPr>
        </p:nvSpPr>
        <p:spPr>
          <a:xfrm>
            <a:off x="1752975" y="1811950"/>
            <a:ext cx="56379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dirty="0">
                <a:solidFill>
                  <a:srgbClr val="FFFFFF"/>
                </a:solidFill>
              </a:rPr>
              <a:t>20,000,000</a:t>
            </a:r>
          </a:p>
        </p:txBody>
      </p:sp>
      <p:sp>
        <p:nvSpPr>
          <p:cNvPr id="174" name="Google Shape;174;p27"/>
          <p:cNvSpPr txBox="1">
            <a:spLocks noGrp="1"/>
          </p:cNvSpPr>
          <p:nvPr>
            <p:ph type="subTitle" idx="4294967295"/>
          </p:nvPr>
        </p:nvSpPr>
        <p:spPr>
          <a:xfrm>
            <a:off x="1752975" y="2763854"/>
            <a:ext cx="5637900" cy="784800"/>
          </a:xfrm>
          <a:prstGeom prst="rect">
            <a:avLst/>
          </a:prstGeom>
        </p:spPr>
        <p:txBody>
          <a:bodyPr spcFirstLastPara="1" wrap="square" lIns="91425" tIns="91425" rIns="91425" bIns="91425" anchor="t" anchorCtr="0">
            <a:noAutofit/>
          </a:bodyPr>
          <a:lstStyle/>
          <a:p>
            <a:pPr marL="114300" indent="0">
              <a:buNone/>
            </a:pPr>
            <a:r>
              <a:rPr lang="en-US" dirty="0">
                <a:solidFill>
                  <a:schemeClr val="bg1"/>
                </a:solidFill>
              </a:rPr>
              <a:t>reports to NCMEC in 2020 alone. If Meta continues to design </a:t>
            </a:r>
            <a:r>
              <a:rPr lang="en-US" dirty="0" err="1">
                <a:solidFill>
                  <a:schemeClr val="bg1"/>
                </a:solidFill>
              </a:rPr>
              <a:t>unsafeproducts</a:t>
            </a:r>
            <a:r>
              <a:rPr lang="en-US" dirty="0">
                <a:solidFill>
                  <a:schemeClr val="bg1"/>
                </a:solidFill>
              </a:rPr>
              <a:t> in a way to be even more unsafe for children, then over 70% of these reports will be lost and child abusers undetected.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106"/>
        <p:cNvGrpSpPr/>
        <p:nvPr/>
      </p:nvGrpSpPr>
      <p:grpSpPr>
        <a:xfrm>
          <a:off x="0" y="0"/>
          <a:ext cx="0" cy="0"/>
          <a:chOff x="0" y="0"/>
          <a:chExt cx="0" cy="0"/>
        </a:xfrm>
      </p:grpSpPr>
      <p:pic>
        <p:nvPicPr>
          <p:cNvPr id="2" name="Picture 1">
            <a:extLst>
              <a:ext uri="{FF2B5EF4-FFF2-40B4-BE49-F238E27FC236}">
                <a16:creationId xmlns:a16="http://schemas.microsoft.com/office/drawing/2014/main" id="{EB847858-5D57-0A86-E1FF-1C165057E30D}"/>
              </a:ext>
            </a:extLst>
          </p:cNvPr>
          <p:cNvPicPr>
            <a:picLocks noChangeAspect="1"/>
          </p:cNvPicPr>
          <p:nvPr/>
        </p:nvPicPr>
        <p:blipFill>
          <a:blip r:embed="rId3"/>
          <a:stretch>
            <a:fillRect/>
          </a:stretch>
        </p:blipFill>
        <p:spPr>
          <a:xfrm>
            <a:off x="3255778" y="1255528"/>
            <a:ext cx="2632444" cy="26324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ctrTitle" idx="4294967295"/>
          </p:nvPr>
        </p:nvSpPr>
        <p:spPr>
          <a:xfrm>
            <a:off x="2799150" y="3223881"/>
            <a:ext cx="4094400" cy="1159800"/>
          </a:xfrm>
          <a:prstGeom prst="rect">
            <a:avLst/>
          </a:prstGeom>
        </p:spPr>
        <p:txBody>
          <a:bodyPr spcFirstLastPara="1" wrap="square" lIns="91425" tIns="91425" rIns="91425" bIns="91425" anchor="b" anchorCtr="0">
            <a:noAutofit/>
          </a:bodyPr>
          <a:lstStyle/>
          <a:p>
            <a:pPr algn="l" rtl="0" fontAlgn="base"/>
            <a:r>
              <a:rPr lang="en-US" sz="2800" b="0" i="0" u="none" strike="noStrike" dirty="0">
                <a:solidFill>
                  <a:schemeClr val="bg1"/>
                </a:solidFill>
                <a:effectLst/>
                <a:latin typeface="+mj-lt"/>
              </a:rPr>
              <a:t>“I am horrified by the thought that other children will probably be abused because of my pictures. Will someone show my pictures to other kids … then tell them what to do. Will they see me and think it’s okay for them to do the same thing?”</a:t>
            </a:r>
            <a:endParaRPr lang="en-US" sz="28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57200" y="519636"/>
            <a:ext cx="6397256"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i="0" dirty="0">
                <a:solidFill>
                  <a:schemeClr val="tx1"/>
                </a:solidFill>
                <a:effectLst/>
                <a:latin typeface="+mj-lt"/>
              </a:rPr>
              <a:t>Federal CSAM Remedies</a:t>
            </a:r>
            <a:endParaRPr sz="4000" dirty="0">
              <a:latin typeface="+mj-lt"/>
            </a:endParaRPr>
          </a:p>
        </p:txBody>
      </p:sp>
      <p:sp>
        <p:nvSpPr>
          <p:cNvPr id="95" name="Google Shape;95;p18"/>
          <p:cNvSpPr txBox="1">
            <a:spLocks noGrp="1"/>
          </p:cNvSpPr>
          <p:nvPr>
            <p:ph type="body" idx="1"/>
          </p:nvPr>
        </p:nvSpPr>
        <p:spPr>
          <a:xfrm>
            <a:off x="528084" y="1436325"/>
            <a:ext cx="5511300" cy="2605200"/>
          </a:xfrm>
          <a:prstGeom prst="rect">
            <a:avLst/>
          </a:prstGeom>
        </p:spPr>
        <p:txBody>
          <a:bodyPr spcFirstLastPara="1" wrap="square" lIns="91425" tIns="91425" rIns="91425" bIns="91425" anchor="t" anchorCtr="0">
            <a:noAutofit/>
          </a:bodyPr>
          <a:lstStyle/>
          <a:p>
            <a:pPr algn="l" rtl="0" fontAlgn="base">
              <a:buFont typeface="Arial" panose="020B0604020202020204" pitchFamily="34" charset="0"/>
              <a:buChar char="•"/>
            </a:pPr>
            <a:r>
              <a:rPr lang="en-US" sz="1400" b="0" i="0" u="none" strike="noStrike" dirty="0">
                <a:solidFill>
                  <a:srgbClr val="000000"/>
                </a:solidFill>
                <a:effectLst/>
                <a:latin typeface="+mj-lt"/>
              </a:rPr>
              <a:t>18 U.S.C. 2259 — federal criminal remedy (restitution)</a:t>
            </a:r>
            <a:r>
              <a:rPr lang="en-US" sz="1400" b="0" i="0" dirty="0">
                <a:solidFill>
                  <a:srgbClr val="000000"/>
                </a:solidFill>
                <a:effectLst/>
                <a:latin typeface="+mj-lt"/>
              </a:rPr>
              <a:t>​</a:t>
            </a:r>
          </a:p>
          <a:p>
            <a:pPr algn="l" rtl="0" fontAlgn="base">
              <a:buFont typeface="Arial" panose="020B0604020202020204" pitchFamily="34" charset="0"/>
              <a:buChar char="•"/>
            </a:pPr>
            <a:r>
              <a:rPr lang="en-US" sz="1400" b="0" i="0" u="none" strike="noStrike" dirty="0">
                <a:solidFill>
                  <a:srgbClr val="000000"/>
                </a:solidFill>
                <a:effectLst/>
                <a:latin typeface="+mj-lt"/>
              </a:rPr>
              <a:t>18 U.S.C. 3771 — Crime Victims’ Rights Act of 2004</a:t>
            </a:r>
            <a:r>
              <a:rPr lang="en-US" sz="1400" b="0" i="0" dirty="0">
                <a:solidFill>
                  <a:srgbClr val="000000"/>
                </a:solidFill>
                <a:effectLst/>
                <a:latin typeface="+mj-lt"/>
              </a:rPr>
              <a:t>​</a:t>
            </a:r>
          </a:p>
          <a:p>
            <a:pPr algn="l" rtl="0" fontAlgn="base">
              <a:buFont typeface="Arial" panose="020B0604020202020204" pitchFamily="34" charset="0"/>
              <a:buChar char="•"/>
            </a:pPr>
            <a:r>
              <a:rPr lang="en-US" sz="1400" b="0" i="0" u="none" strike="noStrike" dirty="0">
                <a:solidFill>
                  <a:srgbClr val="000000"/>
                </a:solidFill>
                <a:effectLst/>
                <a:latin typeface="+mj-lt"/>
              </a:rPr>
              <a:t>18 U.S.C. 3509 — Child Victims’ Rights Act (privacy provisions)</a:t>
            </a:r>
            <a:r>
              <a:rPr lang="en-US" sz="1400" b="0" i="0" dirty="0">
                <a:solidFill>
                  <a:srgbClr val="000000"/>
                </a:solidFill>
                <a:effectLst/>
                <a:latin typeface="+mj-lt"/>
              </a:rPr>
              <a:t>​</a:t>
            </a:r>
          </a:p>
          <a:p>
            <a:pPr algn="l" rtl="0" fontAlgn="base">
              <a:buFont typeface="Arial" panose="020B0604020202020204" pitchFamily="34" charset="0"/>
              <a:buChar char="•"/>
            </a:pPr>
            <a:r>
              <a:rPr lang="en-US" sz="1400" b="0" i="0" u="none" strike="noStrike" dirty="0">
                <a:solidFill>
                  <a:srgbClr val="000000"/>
                </a:solidFill>
                <a:effectLst/>
                <a:latin typeface="+mj-lt"/>
              </a:rPr>
              <a:t>18 U.S.C. 2255 — federal civil remedy (Masha’s Law)</a:t>
            </a:r>
            <a:r>
              <a:rPr lang="en-US" sz="1400" b="0" i="0" dirty="0">
                <a:solidFill>
                  <a:srgbClr val="000000"/>
                </a:solidFill>
                <a:effectLst/>
                <a:latin typeface="+mj-lt"/>
              </a:rPr>
              <a:t>​</a:t>
            </a:r>
          </a:p>
          <a:p>
            <a:pPr algn="l" rtl="0" fontAlgn="base">
              <a:buFont typeface="Arial" panose="020B0604020202020204" pitchFamily="34" charset="0"/>
              <a:buChar char="•"/>
            </a:pPr>
            <a:r>
              <a:rPr lang="en-US" sz="1400" b="0" i="0" u="none" strike="noStrike" dirty="0">
                <a:solidFill>
                  <a:srgbClr val="000000"/>
                </a:solidFill>
                <a:effectLst/>
                <a:latin typeface="+mj-lt"/>
              </a:rPr>
              <a:t>18 U.S.C. 2252A(f) — additional federal civil remedy</a:t>
            </a:r>
          </a:p>
          <a:p>
            <a:pPr fontAlgn="base">
              <a:buFont typeface="Arial" panose="020B0604020202020204" pitchFamily="34" charset="0"/>
              <a:buChar char="•"/>
            </a:pPr>
            <a:r>
              <a:rPr lang="en-US" sz="1400" dirty="0">
                <a:solidFill>
                  <a:srgbClr val="000000"/>
                </a:solidFill>
                <a:latin typeface="+mj-lt"/>
              </a:rPr>
              <a:t>18 U.S.C. 3663(a)(3) </a:t>
            </a:r>
            <a:r>
              <a:rPr lang="en-US" sz="1400" b="0" i="0" u="none" strike="noStrike" dirty="0">
                <a:solidFill>
                  <a:srgbClr val="000000"/>
                </a:solidFill>
                <a:effectLst/>
                <a:latin typeface="+mj-lt"/>
              </a:rPr>
              <a:t>— </a:t>
            </a:r>
            <a:r>
              <a:rPr lang="en-US" sz="1400" dirty="0">
                <a:solidFill>
                  <a:srgbClr val="000000"/>
                </a:solidFill>
                <a:latin typeface="+mj-lt"/>
              </a:rPr>
              <a:t>Victim and Witness Protection Act of 1982 </a:t>
            </a:r>
            <a:endParaRPr lang="en-US" sz="1400" b="0" i="0" u="none" strike="noStrike" dirty="0">
              <a:solidFill>
                <a:srgbClr val="000000"/>
              </a:solidFill>
              <a:effectLst/>
              <a:latin typeface="+mj-lt"/>
            </a:endParaRPr>
          </a:p>
          <a:p>
            <a:pPr fontAlgn="base">
              <a:buFont typeface="Arial" panose="020B0604020202020204" pitchFamily="34" charset="0"/>
              <a:buChar char="•"/>
            </a:pPr>
            <a:r>
              <a:rPr lang="en-US" sz="1400" dirty="0">
                <a:solidFill>
                  <a:srgbClr val="000000"/>
                </a:solidFill>
                <a:latin typeface="+mj-lt"/>
              </a:rPr>
              <a:t>18 U.S.C. 3663A </a:t>
            </a:r>
            <a:r>
              <a:rPr lang="en-US" sz="1400" b="0" i="0" u="none" strike="noStrike" dirty="0">
                <a:solidFill>
                  <a:srgbClr val="000000"/>
                </a:solidFill>
                <a:effectLst/>
                <a:latin typeface="+mj-lt"/>
              </a:rPr>
              <a:t>— Mandatory Restitution to Victims</a:t>
            </a:r>
            <a:r>
              <a:rPr lang="en-US" sz="1400" dirty="0">
                <a:solidFill>
                  <a:srgbClr val="000000"/>
                </a:solidFill>
                <a:latin typeface="+mj-lt"/>
              </a:rPr>
              <a:t> of Certain Crimes</a:t>
            </a:r>
            <a:endParaRPr lang="en-US" sz="1400" b="0" i="0" dirty="0">
              <a:solidFill>
                <a:srgbClr val="000000"/>
              </a:solidFill>
              <a:effectLst/>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p>
            <a:pPr marL="457200" indent="-457200" algn="l" rtl="0" fontAlgn="base">
              <a:buFont typeface="Arial" pitchFamily="18" charset="0"/>
              <a:buChar char="•"/>
            </a:pPr>
            <a:r>
              <a:rPr lang="en-US" sz="2800" b="0" i="0" u="none" strike="noStrike" dirty="0">
                <a:effectLst/>
                <a:latin typeface="+mj-lt"/>
              </a:rPr>
              <a:t>“[u]</a:t>
            </a:r>
            <a:r>
              <a:rPr lang="en-US" sz="2800" b="0" i="0" u="none" strike="noStrike" dirty="0" err="1">
                <a:effectLst/>
                <a:latin typeface="+mj-lt"/>
              </a:rPr>
              <a:t>nlike</a:t>
            </a:r>
            <a:r>
              <a:rPr lang="en-US" sz="2800" b="0" i="0" u="none" strike="noStrike" dirty="0">
                <a:effectLst/>
                <a:latin typeface="+mj-lt"/>
              </a:rPr>
              <a:t> other forms of exploitations, this one is never ending. Everyday people are trading and sharing videos of me as a little girl being raped in the most sadistic ways.”</a:t>
            </a:r>
            <a:endParaRPr lang="en-US" sz="2800" b="0" i="0" dirty="0">
              <a:effectLst/>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ctrTitle" idx="4294967295"/>
          </p:nvPr>
        </p:nvSpPr>
        <p:spPr>
          <a:xfrm>
            <a:off x="2374605" y="4362308"/>
            <a:ext cx="4586177" cy="393600"/>
          </a:xfrm>
          <a:prstGeom prst="rect">
            <a:avLst/>
          </a:prstGeom>
        </p:spPr>
        <p:txBody>
          <a:bodyPr spcFirstLastPara="1" wrap="square" lIns="91425" tIns="91425" rIns="91425" bIns="91425" anchor="b" anchorCtr="0">
            <a:noAutofit/>
          </a:bodyPr>
          <a:lstStyle/>
          <a:p>
            <a:pPr algn="ctr"/>
            <a:r>
              <a:rPr lang="en-US" sz="2800" b="0" i="0" u="none" strike="noStrike" dirty="0">
                <a:solidFill>
                  <a:schemeClr val="bg1"/>
                </a:solidFill>
                <a:effectLst/>
                <a:latin typeface="+mj-lt"/>
              </a:rPr>
              <a:t>“[e]</a:t>
            </a:r>
            <a:r>
              <a:rPr lang="en-US" sz="2800" b="0" i="0" u="none" strike="noStrike" dirty="0" err="1">
                <a:solidFill>
                  <a:schemeClr val="bg1"/>
                </a:solidFill>
                <a:effectLst/>
                <a:latin typeface="+mj-lt"/>
              </a:rPr>
              <a:t>veryday</a:t>
            </a:r>
            <a:r>
              <a:rPr lang="en-US" sz="2800" b="0" i="0" u="none" strike="noStrike" dirty="0">
                <a:solidFill>
                  <a:schemeClr val="bg1"/>
                </a:solidFill>
                <a:effectLst/>
                <a:latin typeface="+mj-lt"/>
              </a:rPr>
              <a:t> of my life I live in constant fear that someone will see my pictures and recognize me and that I will be humiliated all over again. It hurts me to know someone is looking at them ― at me ― when I was just a little girl being abused for the camera.”</a:t>
            </a:r>
            <a:br>
              <a:rPr lang="en-US" sz="2800" b="0" i="0" dirty="0">
                <a:solidFill>
                  <a:schemeClr val="bg1"/>
                </a:solidFill>
                <a:effectLst/>
                <a:latin typeface="+mj-lt"/>
              </a:rPr>
            </a:br>
            <a:endParaRPr sz="2800" dirty="0">
              <a:solidFill>
                <a:schemeClr val="bg1"/>
              </a:solidFill>
            </a:endParaRPr>
          </a:p>
        </p:txBody>
      </p:sp>
      <p:sp>
        <p:nvSpPr>
          <p:cNvPr id="186" name="Google Shape;186;p28"/>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3"/>
        <p:cNvGrpSpPr/>
        <p:nvPr/>
      </p:nvGrpSpPr>
      <p:grpSpPr>
        <a:xfrm>
          <a:off x="0" y="0"/>
          <a:ext cx="0" cy="0"/>
          <a:chOff x="0" y="0"/>
          <a:chExt cx="0" cy="0"/>
        </a:xfrm>
      </p:grpSpPr>
      <p:sp>
        <p:nvSpPr>
          <p:cNvPr id="344" name="Google Shape;344;p40"/>
          <p:cNvSpPr txBox="1">
            <a:spLocks noGrp="1"/>
          </p:cNvSpPr>
          <p:nvPr>
            <p:ph type="title" idx="4294967295"/>
          </p:nvPr>
        </p:nvSpPr>
        <p:spPr>
          <a:xfrm>
            <a:off x="1816350" y="0"/>
            <a:ext cx="55113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Roadmap</a:t>
            </a:r>
            <a:endParaRPr/>
          </a:p>
        </p:txBody>
      </p:sp>
      <p:sp>
        <p:nvSpPr>
          <p:cNvPr id="346" name="Google Shape;346;p40"/>
          <p:cNvSpPr/>
          <p:nvPr/>
        </p:nvSpPr>
        <p:spPr>
          <a:xfrm>
            <a:off x="0" y="1990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347" name="Google Shape;347;p40"/>
          <p:cNvSpPr/>
          <p:nvPr/>
        </p:nvSpPr>
        <p:spPr>
          <a:xfrm>
            <a:off x="0" y="1990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ato"/>
              <a:ea typeface="Lato"/>
              <a:cs typeface="Lato"/>
              <a:sym typeface="Lato"/>
            </a:endParaRPr>
          </a:p>
        </p:txBody>
      </p:sp>
      <p:grpSp>
        <p:nvGrpSpPr>
          <p:cNvPr id="348" name="Google Shape;348;p40"/>
          <p:cNvGrpSpPr/>
          <p:nvPr/>
        </p:nvGrpSpPr>
        <p:grpSpPr>
          <a:xfrm>
            <a:off x="1786339" y="1322401"/>
            <a:ext cx="473400" cy="473400"/>
            <a:chOff x="1786339" y="1703401"/>
            <a:chExt cx="473400" cy="473400"/>
          </a:xfrm>
        </p:grpSpPr>
        <p:sp>
          <p:nvSpPr>
            <p:cNvPr id="349" name="Google Shape;349;p40"/>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50" name="Google Shape;350;p40"/>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1</a:t>
              </a:r>
              <a:endParaRPr sz="600">
                <a:solidFill>
                  <a:schemeClr val="dk2"/>
                </a:solidFill>
                <a:latin typeface="Lato"/>
                <a:ea typeface="Lato"/>
                <a:cs typeface="Lato"/>
                <a:sym typeface="Lato"/>
              </a:endParaRPr>
            </a:p>
          </p:txBody>
        </p:sp>
      </p:grpSp>
      <p:grpSp>
        <p:nvGrpSpPr>
          <p:cNvPr id="351" name="Google Shape;351;p40"/>
          <p:cNvGrpSpPr/>
          <p:nvPr/>
        </p:nvGrpSpPr>
        <p:grpSpPr>
          <a:xfrm>
            <a:off x="3814414" y="1322401"/>
            <a:ext cx="473400" cy="473400"/>
            <a:chOff x="3814414" y="1703401"/>
            <a:chExt cx="473400" cy="473400"/>
          </a:xfrm>
        </p:grpSpPr>
        <p:sp>
          <p:nvSpPr>
            <p:cNvPr id="352" name="Google Shape;352;p40"/>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53" name="Google Shape;353;p40"/>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3</a:t>
              </a:r>
              <a:endParaRPr sz="600">
                <a:solidFill>
                  <a:schemeClr val="dk2"/>
                </a:solidFill>
                <a:latin typeface="Lato"/>
                <a:ea typeface="Lato"/>
                <a:cs typeface="Lato"/>
                <a:sym typeface="Lato"/>
              </a:endParaRPr>
            </a:p>
          </p:txBody>
        </p:sp>
      </p:grpSp>
      <p:grpSp>
        <p:nvGrpSpPr>
          <p:cNvPr id="354" name="Google Shape;354;p40"/>
          <p:cNvGrpSpPr/>
          <p:nvPr/>
        </p:nvGrpSpPr>
        <p:grpSpPr>
          <a:xfrm>
            <a:off x="5842489" y="1322401"/>
            <a:ext cx="473400" cy="473400"/>
            <a:chOff x="5842489" y="1703401"/>
            <a:chExt cx="473400" cy="473400"/>
          </a:xfrm>
        </p:grpSpPr>
        <p:sp>
          <p:nvSpPr>
            <p:cNvPr id="355" name="Google Shape;355;p40"/>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56" name="Google Shape;356;p40"/>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5</a:t>
              </a:r>
              <a:endParaRPr sz="600">
                <a:solidFill>
                  <a:schemeClr val="dk2"/>
                </a:solidFill>
                <a:latin typeface="Lato"/>
                <a:ea typeface="Lato"/>
                <a:cs typeface="Lato"/>
                <a:sym typeface="Lato"/>
              </a:endParaRPr>
            </a:p>
          </p:txBody>
        </p:sp>
      </p:grpSp>
      <p:grpSp>
        <p:nvGrpSpPr>
          <p:cNvPr id="357" name="Google Shape;357;p40"/>
          <p:cNvGrpSpPr/>
          <p:nvPr/>
        </p:nvGrpSpPr>
        <p:grpSpPr>
          <a:xfrm>
            <a:off x="6880814" y="3195300"/>
            <a:ext cx="473400" cy="473400"/>
            <a:chOff x="6880814" y="3576300"/>
            <a:chExt cx="473400" cy="473400"/>
          </a:xfrm>
        </p:grpSpPr>
        <p:sp>
          <p:nvSpPr>
            <p:cNvPr id="358" name="Google Shape;358;p40"/>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59" name="Google Shape;359;p40"/>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6</a:t>
              </a:r>
              <a:endParaRPr sz="600">
                <a:solidFill>
                  <a:schemeClr val="dk2"/>
                </a:solidFill>
                <a:latin typeface="Lato"/>
                <a:ea typeface="Lato"/>
                <a:cs typeface="Lato"/>
                <a:sym typeface="Lato"/>
              </a:endParaRPr>
            </a:p>
          </p:txBody>
        </p:sp>
      </p:grpSp>
      <p:grpSp>
        <p:nvGrpSpPr>
          <p:cNvPr id="360" name="Google Shape;360;p40"/>
          <p:cNvGrpSpPr/>
          <p:nvPr/>
        </p:nvGrpSpPr>
        <p:grpSpPr>
          <a:xfrm>
            <a:off x="4852739" y="3195300"/>
            <a:ext cx="473400" cy="473400"/>
            <a:chOff x="4852739" y="3576300"/>
            <a:chExt cx="473400" cy="473400"/>
          </a:xfrm>
        </p:grpSpPr>
        <p:sp>
          <p:nvSpPr>
            <p:cNvPr id="361" name="Google Shape;361;p40"/>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62" name="Google Shape;362;p40"/>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4</a:t>
              </a:r>
              <a:endParaRPr sz="600">
                <a:solidFill>
                  <a:schemeClr val="dk2"/>
                </a:solidFill>
                <a:latin typeface="Lato"/>
                <a:ea typeface="Lato"/>
                <a:cs typeface="Lato"/>
                <a:sym typeface="Lato"/>
              </a:endParaRPr>
            </a:p>
          </p:txBody>
        </p:sp>
      </p:grpSp>
      <p:grpSp>
        <p:nvGrpSpPr>
          <p:cNvPr id="363" name="Google Shape;363;p40"/>
          <p:cNvGrpSpPr/>
          <p:nvPr/>
        </p:nvGrpSpPr>
        <p:grpSpPr>
          <a:xfrm>
            <a:off x="2824664" y="3195300"/>
            <a:ext cx="473400" cy="473400"/>
            <a:chOff x="2824664" y="3576300"/>
            <a:chExt cx="473400" cy="473400"/>
          </a:xfrm>
        </p:grpSpPr>
        <p:sp>
          <p:nvSpPr>
            <p:cNvPr id="364" name="Google Shape;364;p40"/>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65" name="Google Shape;365;p40"/>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2</a:t>
              </a:r>
              <a:endParaRPr sz="600">
                <a:solidFill>
                  <a:schemeClr val="dk2"/>
                </a:solidFill>
                <a:latin typeface="Lato"/>
                <a:ea typeface="Lato"/>
                <a:cs typeface="Lato"/>
                <a:sym typeface="Lato"/>
              </a:endParaRPr>
            </a:p>
          </p:txBody>
        </p:sp>
      </p:grpSp>
      <p:sp>
        <p:nvSpPr>
          <p:cNvPr id="366" name="Google Shape;366;p40"/>
          <p:cNvSpPr txBox="1"/>
          <p:nvPr/>
        </p:nvSpPr>
        <p:spPr>
          <a:xfrm>
            <a:off x="1379850" y="775100"/>
            <a:ext cx="151220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sz="1600" i="1" dirty="0" err="1">
                <a:latin typeface="Lato"/>
                <a:ea typeface="Lato"/>
                <a:cs typeface="Lato"/>
                <a:sym typeface="Lato"/>
              </a:rPr>
              <a:t>Chiradio</a:t>
            </a:r>
            <a:r>
              <a:rPr lang="en-US" sz="1600" i="1" dirty="0">
                <a:latin typeface="Lato"/>
                <a:ea typeface="Lato"/>
                <a:cs typeface="Lato"/>
                <a:sym typeface="Lato"/>
              </a:rPr>
              <a:t> (2012) Kearney​ (2012)</a:t>
            </a:r>
          </a:p>
        </p:txBody>
      </p:sp>
      <p:sp>
        <p:nvSpPr>
          <p:cNvPr id="368" name="Google Shape;368;p40"/>
          <p:cNvSpPr txBox="1"/>
          <p:nvPr/>
        </p:nvSpPr>
        <p:spPr>
          <a:xfrm>
            <a:off x="5266660" y="775100"/>
            <a:ext cx="145575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1600" i="1" dirty="0">
                <a:latin typeface="Lato"/>
                <a:ea typeface="Lato"/>
                <a:cs typeface="Lato"/>
                <a:sym typeface="Lato"/>
              </a:rPr>
              <a:t>Paroline</a:t>
            </a:r>
            <a:r>
              <a:rPr lang="en" sz="1600" dirty="0">
                <a:latin typeface="Lato"/>
                <a:ea typeface="Lato"/>
                <a:cs typeface="Lato"/>
                <a:sym typeface="Lato"/>
              </a:rPr>
              <a:t> (2012)</a:t>
            </a:r>
          </a:p>
          <a:p>
            <a:pPr marL="0" marR="0" lvl="0" indent="0" algn="ctr" rtl="0">
              <a:lnSpc>
                <a:spcPct val="100000"/>
              </a:lnSpc>
              <a:spcBef>
                <a:spcPts val="0"/>
              </a:spcBef>
              <a:spcAft>
                <a:spcPts val="0"/>
              </a:spcAft>
              <a:buNone/>
            </a:pPr>
            <a:r>
              <a:rPr lang="en" sz="1600" i="1" dirty="0">
                <a:latin typeface="Lato"/>
                <a:ea typeface="Lato"/>
                <a:cs typeface="Lato"/>
                <a:sym typeface="Lato"/>
              </a:rPr>
              <a:t>Wright</a:t>
            </a:r>
            <a:r>
              <a:rPr lang="en" sz="1600" dirty="0">
                <a:latin typeface="Lato"/>
                <a:ea typeface="Lato"/>
                <a:cs typeface="Lato"/>
                <a:sym typeface="Lato"/>
              </a:rPr>
              <a:t> (2012)</a:t>
            </a:r>
            <a:endParaRPr sz="1600" dirty="0">
              <a:latin typeface="Lato"/>
              <a:ea typeface="Lato"/>
              <a:cs typeface="Lato"/>
              <a:sym typeface="Lato"/>
            </a:endParaRPr>
          </a:p>
        </p:txBody>
      </p:sp>
      <p:sp>
        <p:nvSpPr>
          <p:cNvPr id="369" name="Google Shape;369;p40"/>
          <p:cNvSpPr txBox="1"/>
          <p:nvPr/>
        </p:nvSpPr>
        <p:spPr>
          <a:xfrm>
            <a:off x="2418175" y="3682600"/>
            <a:ext cx="1494606" cy="533400"/>
          </a:xfrm>
          <a:prstGeom prst="rect">
            <a:avLst/>
          </a:prstGeom>
          <a:noFill/>
          <a:ln>
            <a:noFill/>
          </a:ln>
        </p:spPr>
        <p:txBody>
          <a:bodyPr spcFirstLastPara="1" wrap="square" lIns="0" tIns="0" rIns="0" bIns="0" anchor="t" anchorCtr="0">
            <a:noAutofit/>
          </a:bodyPr>
          <a:lstStyle/>
          <a:p>
            <a:pPr algn="ctr"/>
            <a:r>
              <a:rPr lang="en-US" sz="1600" b="0" i="1" dirty="0" err="1">
                <a:solidFill>
                  <a:srgbClr val="000000"/>
                </a:solidFill>
                <a:effectLst/>
                <a:latin typeface="Lato" panose="020F0502020204030203" pitchFamily="34" charset="0"/>
                <a:ea typeface="Lato" panose="020F0502020204030203" pitchFamily="34" charset="0"/>
                <a:cs typeface="Lato" panose="020F0502020204030203" pitchFamily="34" charset="0"/>
              </a:rPr>
              <a:t>Aumais</a:t>
            </a:r>
            <a:r>
              <a:rPr lang="en-US" sz="1600" b="0" i="1"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(2011) </a:t>
            </a:r>
          </a:p>
          <a:p>
            <a:pPr algn="ctr"/>
            <a:r>
              <a:rPr lang="en-US" sz="1600" b="0" i="1" dirty="0">
                <a:solidFill>
                  <a:srgbClr val="000000"/>
                </a:solidFill>
                <a:effectLst/>
                <a:latin typeface="Lato" panose="020F0502020204030203" pitchFamily="34" charset="0"/>
                <a:ea typeface="Lato" panose="020F0502020204030203" pitchFamily="34" charset="0"/>
                <a:cs typeface="Lato" panose="020F0502020204030203" pitchFamily="34" charset="0"/>
              </a:rPr>
              <a:t>Lundquist </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(2013)​</a:t>
            </a:r>
          </a:p>
          <a:p>
            <a:pPr marL="0" marR="0" lvl="0" indent="0" algn="ctr" rtl="0">
              <a:lnSpc>
                <a:spcPct val="100000"/>
              </a:lnSpc>
              <a:spcBef>
                <a:spcPts val="0"/>
              </a:spcBef>
              <a:spcAft>
                <a:spcPts val="0"/>
              </a:spcAft>
              <a:buNone/>
            </a:pPr>
            <a:endParaRPr lang="en-US" sz="900" dirty="0">
              <a:solidFill>
                <a:schemeClr val="dk2"/>
              </a:solidFill>
              <a:latin typeface="Lato"/>
              <a:ea typeface="Lato"/>
              <a:cs typeface="Lato"/>
              <a:sym typeface="Lato"/>
            </a:endParaRPr>
          </a:p>
        </p:txBody>
      </p:sp>
      <p:sp>
        <p:nvSpPr>
          <p:cNvPr id="370" name="Google Shape;370;p40"/>
          <p:cNvSpPr txBox="1"/>
          <p:nvPr/>
        </p:nvSpPr>
        <p:spPr>
          <a:xfrm>
            <a:off x="4446255" y="3682600"/>
            <a:ext cx="1494606"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600" i="1" dirty="0">
                <a:latin typeface="Lato"/>
                <a:ea typeface="Lato"/>
                <a:cs typeface="Lato"/>
                <a:sym typeface="Lato"/>
              </a:rPr>
              <a:t>Burgess</a:t>
            </a:r>
            <a:r>
              <a:rPr lang="en" sz="1600" dirty="0">
                <a:latin typeface="Lato"/>
                <a:ea typeface="Lato"/>
                <a:cs typeface="Lato"/>
                <a:sym typeface="Lato"/>
              </a:rPr>
              <a:t> (2012)</a:t>
            </a:r>
            <a:endParaRPr sz="1600" dirty="0">
              <a:latin typeface="Lato"/>
              <a:ea typeface="Lato"/>
              <a:cs typeface="Lato"/>
              <a:sym typeface="Lato"/>
            </a:endParaRPr>
          </a:p>
        </p:txBody>
      </p:sp>
      <p:sp>
        <p:nvSpPr>
          <p:cNvPr id="371" name="Google Shape;371;p40"/>
          <p:cNvSpPr txBox="1"/>
          <p:nvPr/>
        </p:nvSpPr>
        <p:spPr>
          <a:xfrm>
            <a:off x="6315889" y="3682600"/>
            <a:ext cx="1444846"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600" i="1" dirty="0">
                <a:latin typeface="Lato"/>
                <a:ea typeface="Lato"/>
                <a:cs typeface="Lato"/>
                <a:sym typeface="Lato"/>
              </a:rPr>
              <a:t>Gamble</a:t>
            </a:r>
            <a:r>
              <a:rPr lang="en" sz="1600" dirty="0">
                <a:latin typeface="Lato"/>
                <a:ea typeface="Lato"/>
                <a:cs typeface="Lato"/>
                <a:sym typeface="Lato"/>
              </a:rPr>
              <a:t> (2013)</a:t>
            </a:r>
          </a:p>
          <a:p>
            <a:pPr marL="0" marR="0" lvl="0" indent="0" algn="ctr" rtl="0">
              <a:lnSpc>
                <a:spcPct val="100000"/>
              </a:lnSpc>
              <a:spcBef>
                <a:spcPts val="0"/>
              </a:spcBef>
              <a:spcAft>
                <a:spcPts val="0"/>
              </a:spcAft>
              <a:buNone/>
            </a:pPr>
            <a:r>
              <a:rPr lang="en" sz="1600" i="1" dirty="0">
                <a:latin typeface="Lato"/>
                <a:ea typeface="Lato"/>
                <a:cs typeface="Lato"/>
                <a:sym typeface="Lato"/>
              </a:rPr>
              <a:t>Proctor</a:t>
            </a:r>
            <a:r>
              <a:rPr lang="en" sz="1600" dirty="0">
                <a:latin typeface="Lato"/>
                <a:ea typeface="Lato"/>
                <a:cs typeface="Lato"/>
                <a:sym typeface="Lato"/>
              </a:rPr>
              <a:t> (2013)</a:t>
            </a:r>
            <a:endParaRPr sz="1600" dirty="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3"/>
        <p:cNvGrpSpPr/>
        <p:nvPr/>
      </p:nvGrpSpPr>
      <p:grpSpPr>
        <a:xfrm>
          <a:off x="0" y="0"/>
          <a:ext cx="0" cy="0"/>
          <a:chOff x="0" y="0"/>
          <a:chExt cx="0" cy="0"/>
        </a:xfrm>
      </p:grpSpPr>
      <p:sp>
        <p:nvSpPr>
          <p:cNvPr id="344" name="Google Shape;344;p40"/>
          <p:cNvSpPr txBox="1">
            <a:spLocks noGrp="1"/>
          </p:cNvSpPr>
          <p:nvPr>
            <p:ph type="title" idx="4294967295"/>
          </p:nvPr>
        </p:nvSpPr>
        <p:spPr>
          <a:xfrm>
            <a:off x="1816350" y="0"/>
            <a:ext cx="55113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Roadmap</a:t>
            </a:r>
            <a:endParaRPr/>
          </a:p>
        </p:txBody>
      </p:sp>
      <p:sp>
        <p:nvSpPr>
          <p:cNvPr id="346" name="Google Shape;346;p40"/>
          <p:cNvSpPr/>
          <p:nvPr/>
        </p:nvSpPr>
        <p:spPr>
          <a:xfrm>
            <a:off x="0" y="1990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347" name="Google Shape;347;p40"/>
          <p:cNvSpPr/>
          <p:nvPr/>
        </p:nvSpPr>
        <p:spPr>
          <a:xfrm>
            <a:off x="0" y="1990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ato"/>
              <a:ea typeface="Lato"/>
              <a:cs typeface="Lato"/>
              <a:sym typeface="Lato"/>
            </a:endParaRPr>
          </a:p>
        </p:txBody>
      </p:sp>
      <p:grpSp>
        <p:nvGrpSpPr>
          <p:cNvPr id="348" name="Google Shape;348;p40"/>
          <p:cNvGrpSpPr/>
          <p:nvPr/>
        </p:nvGrpSpPr>
        <p:grpSpPr>
          <a:xfrm>
            <a:off x="1786339" y="1322401"/>
            <a:ext cx="473400" cy="473400"/>
            <a:chOff x="1786339" y="1703401"/>
            <a:chExt cx="473400" cy="473400"/>
          </a:xfrm>
        </p:grpSpPr>
        <p:sp>
          <p:nvSpPr>
            <p:cNvPr id="349" name="Google Shape;349;p40"/>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50" name="Google Shape;350;p40"/>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dirty="0">
                  <a:solidFill>
                    <a:schemeClr val="dk2"/>
                  </a:solidFill>
                  <a:latin typeface="Lato"/>
                  <a:ea typeface="Lato"/>
                  <a:cs typeface="Lato"/>
                  <a:sym typeface="Lato"/>
                </a:rPr>
                <a:t>7</a:t>
              </a:r>
              <a:endParaRPr sz="600" dirty="0">
                <a:solidFill>
                  <a:schemeClr val="dk2"/>
                </a:solidFill>
                <a:latin typeface="Lato"/>
                <a:ea typeface="Lato"/>
                <a:cs typeface="Lato"/>
                <a:sym typeface="Lato"/>
              </a:endParaRPr>
            </a:p>
          </p:txBody>
        </p:sp>
      </p:grpSp>
      <p:grpSp>
        <p:nvGrpSpPr>
          <p:cNvPr id="351" name="Google Shape;351;p40"/>
          <p:cNvGrpSpPr/>
          <p:nvPr/>
        </p:nvGrpSpPr>
        <p:grpSpPr>
          <a:xfrm>
            <a:off x="3814414" y="1322401"/>
            <a:ext cx="473400" cy="473400"/>
            <a:chOff x="3814414" y="1703401"/>
            <a:chExt cx="473400" cy="473400"/>
          </a:xfrm>
        </p:grpSpPr>
        <p:sp>
          <p:nvSpPr>
            <p:cNvPr id="352" name="Google Shape;352;p40"/>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53" name="Google Shape;353;p40"/>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dirty="0">
                  <a:solidFill>
                    <a:schemeClr val="dk2"/>
                  </a:solidFill>
                  <a:latin typeface="Lato"/>
                  <a:ea typeface="Lato"/>
                  <a:cs typeface="Lato"/>
                  <a:sym typeface="Lato"/>
                </a:rPr>
                <a:t>9</a:t>
              </a:r>
              <a:endParaRPr sz="600" dirty="0">
                <a:solidFill>
                  <a:schemeClr val="dk2"/>
                </a:solidFill>
                <a:latin typeface="Lato"/>
                <a:ea typeface="Lato"/>
                <a:cs typeface="Lato"/>
                <a:sym typeface="Lato"/>
              </a:endParaRPr>
            </a:p>
          </p:txBody>
        </p:sp>
      </p:grpSp>
      <p:grpSp>
        <p:nvGrpSpPr>
          <p:cNvPr id="354" name="Google Shape;354;p40"/>
          <p:cNvGrpSpPr/>
          <p:nvPr/>
        </p:nvGrpSpPr>
        <p:grpSpPr>
          <a:xfrm>
            <a:off x="5842489" y="1322401"/>
            <a:ext cx="473400" cy="473400"/>
            <a:chOff x="5842489" y="1703401"/>
            <a:chExt cx="473400" cy="473400"/>
          </a:xfrm>
        </p:grpSpPr>
        <p:sp>
          <p:nvSpPr>
            <p:cNvPr id="355" name="Google Shape;355;p40"/>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56" name="Google Shape;356;p40"/>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dirty="0">
                  <a:solidFill>
                    <a:schemeClr val="dk2"/>
                  </a:solidFill>
                  <a:latin typeface="Lato"/>
                  <a:ea typeface="Lato"/>
                  <a:cs typeface="Lato"/>
                  <a:sym typeface="Lato"/>
                </a:rPr>
                <a:t>11</a:t>
              </a:r>
              <a:endParaRPr sz="600" dirty="0">
                <a:solidFill>
                  <a:schemeClr val="dk2"/>
                </a:solidFill>
                <a:latin typeface="Lato"/>
                <a:ea typeface="Lato"/>
                <a:cs typeface="Lato"/>
                <a:sym typeface="Lato"/>
              </a:endParaRPr>
            </a:p>
          </p:txBody>
        </p:sp>
      </p:grpSp>
      <p:grpSp>
        <p:nvGrpSpPr>
          <p:cNvPr id="357" name="Google Shape;357;p40"/>
          <p:cNvGrpSpPr/>
          <p:nvPr/>
        </p:nvGrpSpPr>
        <p:grpSpPr>
          <a:xfrm>
            <a:off x="6880814" y="3195300"/>
            <a:ext cx="590330" cy="533400"/>
            <a:chOff x="6880814" y="3576300"/>
            <a:chExt cx="473400" cy="473400"/>
          </a:xfrm>
        </p:grpSpPr>
        <p:sp>
          <p:nvSpPr>
            <p:cNvPr id="358" name="Google Shape;358;p40"/>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59" name="Google Shape;359;p40"/>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dirty="0">
                  <a:solidFill>
                    <a:schemeClr val="dk2"/>
                  </a:solidFill>
                  <a:latin typeface="Lato"/>
                  <a:ea typeface="Lato"/>
                  <a:cs typeface="Lato"/>
                  <a:sym typeface="Lato"/>
                </a:rPr>
                <a:t>DC</a:t>
              </a:r>
              <a:endParaRPr sz="600" dirty="0">
                <a:solidFill>
                  <a:schemeClr val="dk2"/>
                </a:solidFill>
                <a:latin typeface="Lato"/>
                <a:ea typeface="Lato"/>
                <a:cs typeface="Lato"/>
                <a:sym typeface="Lato"/>
              </a:endParaRPr>
            </a:p>
          </p:txBody>
        </p:sp>
      </p:grpSp>
      <p:grpSp>
        <p:nvGrpSpPr>
          <p:cNvPr id="360" name="Google Shape;360;p40"/>
          <p:cNvGrpSpPr/>
          <p:nvPr/>
        </p:nvGrpSpPr>
        <p:grpSpPr>
          <a:xfrm>
            <a:off x="4852739" y="3195300"/>
            <a:ext cx="473400" cy="473400"/>
            <a:chOff x="4852739" y="3576300"/>
            <a:chExt cx="473400" cy="473400"/>
          </a:xfrm>
        </p:grpSpPr>
        <p:sp>
          <p:nvSpPr>
            <p:cNvPr id="361" name="Google Shape;361;p40"/>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62" name="Google Shape;362;p40"/>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dirty="0">
                  <a:solidFill>
                    <a:schemeClr val="dk2"/>
                  </a:solidFill>
                  <a:latin typeface="Lato"/>
                  <a:ea typeface="Lato"/>
                  <a:cs typeface="Lato"/>
                  <a:sym typeface="Lato"/>
                </a:rPr>
                <a:t>10</a:t>
              </a:r>
              <a:endParaRPr sz="600" dirty="0">
                <a:solidFill>
                  <a:schemeClr val="dk2"/>
                </a:solidFill>
                <a:latin typeface="Lato"/>
                <a:ea typeface="Lato"/>
                <a:cs typeface="Lato"/>
                <a:sym typeface="Lato"/>
              </a:endParaRPr>
            </a:p>
          </p:txBody>
        </p:sp>
      </p:grpSp>
      <p:grpSp>
        <p:nvGrpSpPr>
          <p:cNvPr id="363" name="Google Shape;363;p40"/>
          <p:cNvGrpSpPr/>
          <p:nvPr/>
        </p:nvGrpSpPr>
        <p:grpSpPr>
          <a:xfrm>
            <a:off x="2824664" y="3195300"/>
            <a:ext cx="473400" cy="473400"/>
            <a:chOff x="2824664" y="3576300"/>
            <a:chExt cx="473400" cy="473400"/>
          </a:xfrm>
        </p:grpSpPr>
        <p:sp>
          <p:nvSpPr>
            <p:cNvPr id="364" name="Google Shape;364;p40"/>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65" name="Google Shape;365;p40"/>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dirty="0">
                  <a:solidFill>
                    <a:schemeClr val="dk2"/>
                  </a:solidFill>
                  <a:latin typeface="Lato"/>
                  <a:ea typeface="Lato"/>
                  <a:cs typeface="Lato"/>
                  <a:sym typeface="Lato"/>
                </a:rPr>
                <a:t>8</a:t>
              </a:r>
              <a:endParaRPr sz="600" dirty="0">
                <a:solidFill>
                  <a:schemeClr val="dk2"/>
                </a:solidFill>
                <a:latin typeface="Lato"/>
                <a:ea typeface="Lato"/>
                <a:cs typeface="Lato"/>
                <a:sym typeface="Lato"/>
              </a:endParaRPr>
            </a:p>
          </p:txBody>
        </p:sp>
      </p:grpSp>
      <p:sp>
        <p:nvSpPr>
          <p:cNvPr id="366" name="Google Shape;366;p40"/>
          <p:cNvSpPr txBox="1"/>
          <p:nvPr/>
        </p:nvSpPr>
        <p:spPr>
          <a:xfrm>
            <a:off x="1379850" y="775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1600" i="1" dirty="0">
                <a:latin typeface="Lato"/>
                <a:ea typeface="Lato"/>
                <a:cs typeface="Lato"/>
                <a:sym typeface="Lato"/>
              </a:rPr>
              <a:t>Laranta</a:t>
            </a:r>
            <a:r>
              <a:rPr lang="en" sz="1600" dirty="0">
                <a:latin typeface="Lato"/>
                <a:ea typeface="Lato"/>
                <a:cs typeface="Lato"/>
                <a:sym typeface="Lato"/>
              </a:rPr>
              <a:t> (2012)</a:t>
            </a:r>
            <a:endParaRPr sz="1600" dirty="0">
              <a:latin typeface="Lato"/>
              <a:ea typeface="Lato"/>
              <a:cs typeface="Lato"/>
              <a:sym typeface="Lato"/>
            </a:endParaRPr>
          </a:p>
        </p:txBody>
      </p:sp>
      <p:sp>
        <p:nvSpPr>
          <p:cNvPr id="367" name="Google Shape;367;p40"/>
          <p:cNvSpPr txBox="1"/>
          <p:nvPr/>
        </p:nvSpPr>
        <p:spPr>
          <a:xfrm>
            <a:off x="3225894" y="775100"/>
            <a:ext cx="167925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1600" i="1" dirty="0">
                <a:latin typeface="Lato"/>
                <a:ea typeface="Lato"/>
                <a:cs typeface="Lato"/>
                <a:sym typeface="Lato"/>
              </a:rPr>
              <a:t>Kennedy</a:t>
            </a:r>
            <a:r>
              <a:rPr lang="en" sz="1600" dirty="0">
                <a:latin typeface="Lato"/>
                <a:ea typeface="Lato"/>
                <a:cs typeface="Lato"/>
                <a:sym typeface="Lato"/>
              </a:rPr>
              <a:t> (2012)</a:t>
            </a:r>
          </a:p>
          <a:p>
            <a:pPr marL="0" marR="0" lvl="0" indent="0" algn="ctr" rtl="0">
              <a:lnSpc>
                <a:spcPct val="100000"/>
              </a:lnSpc>
              <a:spcBef>
                <a:spcPts val="0"/>
              </a:spcBef>
              <a:spcAft>
                <a:spcPts val="0"/>
              </a:spcAft>
              <a:buNone/>
            </a:pPr>
            <a:r>
              <a:rPr lang="en" sz="1600" i="1" dirty="0">
                <a:latin typeface="Lato"/>
                <a:ea typeface="Lato"/>
                <a:cs typeface="Lato"/>
                <a:sym typeface="Lato"/>
              </a:rPr>
              <a:t>Cantrelle</a:t>
            </a:r>
            <a:r>
              <a:rPr lang="en" sz="1600" dirty="0">
                <a:latin typeface="Lato"/>
                <a:ea typeface="Lato"/>
                <a:cs typeface="Lato"/>
                <a:sym typeface="Lato"/>
              </a:rPr>
              <a:t> (2012)</a:t>
            </a:r>
            <a:endParaRPr sz="1600" dirty="0">
              <a:latin typeface="Lato"/>
              <a:ea typeface="Lato"/>
              <a:cs typeface="Lato"/>
              <a:sym typeface="Lato"/>
            </a:endParaRPr>
          </a:p>
        </p:txBody>
      </p:sp>
      <p:sp>
        <p:nvSpPr>
          <p:cNvPr id="368" name="Google Shape;368;p40"/>
          <p:cNvSpPr txBox="1"/>
          <p:nvPr/>
        </p:nvSpPr>
        <p:spPr>
          <a:xfrm>
            <a:off x="5436009" y="775100"/>
            <a:ext cx="1595655" cy="533400"/>
          </a:xfrm>
          <a:prstGeom prst="rect">
            <a:avLst/>
          </a:prstGeom>
          <a:noFill/>
          <a:ln>
            <a:noFill/>
          </a:ln>
        </p:spPr>
        <p:txBody>
          <a:bodyPr spcFirstLastPara="1" wrap="square" lIns="0" tIns="0" rIns="0" bIns="0" anchor="b" anchorCtr="0">
            <a:noAutofit/>
          </a:bodyPr>
          <a:lstStyle/>
          <a:p>
            <a:pPr algn="l" fontAlgn="base"/>
            <a:r>
              <a:rPr lang="en-US" sz="1600" b="0" i="1" dirty="0">
                <a:solidFill>
                  <a:srgbClr val="000000"/>
                </a:solidFill>
                <a:effectLst/>
                <a:latin typeface="Lato" panose="020F0502020204030203" pitchFamily="34" charset="0"/>
                <a:ea typeface="Lato" panose="020F0502020204030203" pitchFamily="34" charset="0"/>
                <a:cs typeface="Lato" panose="020F0502020204030203" pitchFamily="34" charset="0"/>
              </a:rPr>
              <a:t>McDaniel </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(2011)</a:t>
            </a:r>
          </a:p>
          <a:p>
            <a:pPr algn="l" fontAlgn="base"/>
            <a:r>
              <a:rPr lang="en-US" sz="1600" b="0" i="1" dirty="0">
                <a:solidFill>
                  <a:srgbClr val="000000"/>
                </a:solidFill>
                <a:effectLst/>
                <a:latin typeface="Lato" panose="020F0502020204030203" pitchFamily="34" charset="0"/>
                <a:ea typeface="Lato" panose="020F0502020204030203" pitchFamily="34" charset="0"/>
                <a:cs typeface="Lato" panose="020F0502020204030203" pitchFamily="34" charset="0"/>
              </a:rPr>
              <a:t>Webb</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(2011)</a:t>
            </a:r>
          </a:p>
        </p:txBody>
      </p:sp>
      <p:sp>
        <p:nvSpPr>
          <p:cNvPr id="369" name="Google Shape;369;p40"/>
          <p:cNvSpPr txBox="1"/>
          <p:nvPr/>
        </p:nvSpPr>
        <p:spPr>
          <a:xfrm>
            <a:off x="2418175" y="3728484"/>
            <a:ext cx="1286400" cy="48751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600" i="1" dirty="0">
                <a:latin typeface="Lato"/>
                <a:ea typeface="Lato"/>
                <a:cs typeface="Lato"/>
                <a:sym typeface="Lato"/>
              </a:rPr>
              <a:t>Fast </a:t>
            </a:r>
            <a:r>
              <a:rPr lang="en" sz="1600" dirty="0">
                <a:latin typeface="Lato"/>
                <a:ea typeface="Lato"/>
                <a:cs typeface="Lato"/>
                <a:sym typeface="Lato"/>
              </a:rPr>
              <a:t>(2013)</a:t>
            </a:r>
            <a:endParaRPr sz="1600" dirty="0">
              <a:latin typeface="Lato"/>
              <a:ea typeface="Lato"/>
              <a:cs typeface="Lato"/>
              <a:sym typeface="Lato"/>
            </a:endParaRPr>
          </a:p>
        </p:txBody>
      </p:sp>
      <p:sp>
        <p:nvSpPr>
          <p:cNvPr id="370" name="Google Shape;370;p40"/>
          <p:cNvSpPr txBox="1"/>
          <p:nvPr/>
        </p:nvSpPr>
        <p:spPr>
          <a:xfrm>
            <a:off x="4824193" y="3668700"/>
            <a:ext cx="1286400" cy="533400"/>
          </a:xfrm>
          <a:prstGeom prst="rect">
            <a:avLst/>
          </a:prstGeom>
          <a:noFill/>
          <a:ln>
            <a:noFill/>
          </a:ln>
        </p:spPr>
        <p:txBody>
          <a:bodyPr spcFirstLastPara="1" wrap="square" lIns="0" tIns="0" rIns="0" bIns="0" anchor="t" anchorCtr="0">
            <a:noAutofit/>
          </a:bodyPr>
          <a:lstStyle/>
          <a:p>
            <a:pPr algn="l" fontAlgn="base"/>
            <a:r>
              <a:rPr lang="en-US" sz="1600" b="0" i="1" dirty="0">
                <a:solidFill>
                  <a:srgbClr val="000000"/>
                </a:solidFill>
                <a:effectLst/>
                <a:latin typeface="Lato" panose="020F0502020204030203" pitchFamily="34" charset="0"/>
                <a:ea typeface="Lato" panose="020F0502020204030203" pitchFamily="34" charset="0"/>
                <a:cs typeface="Lato" panose="020F0502020204030203" pitchFamily="34" charset="0"/>
              </a:rPr>
              <a:t>Benoit</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(2013)​</a:t>
            </a:r>
          </a:p>
        </p:txBody>
      </p:sp>
      <p:sp>
        <p:nvSpPr>
          <p:cNvPr id="371" name="Google Shape;371;p40"/>
          <p:cNvSpPr txBox="1"/>
          <p:nvPr/>
        </p:nvSpPr>
        <p:spPr>
          <a:xfrm>
            <a:off x="6315889" y="3682600"/>
            <a:ext cx="1630176"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600" i="1" dirty="0">
                <a:latin typeface="Lato"/>
                <a:ea typeface="Lato"/>
                <a:cs typeface="Lato"/>
                <a:sym typeface="Lato"/>
              </a:rPr>
              <a:t>Monzel</a:t>
            </a:r>
            <a:r>
              <a:rPr lang="en" sz="1600" dirty="0">
                <a:latin typeface="Lato"/>
                <a:ea typeface="Lato"/>
                <a:cs typeface="Lato"/>
                <a:sym typeface="Lato"/>
              </a:rPr>
              <a:t> (2011)</a:t>
            </a:r>
            <a:endParaRPr sz="1600" dirty="0">
              <a:latin typeface="Lato"/>
              <a:ea typeface="Lato"/>
              <a:cs typeface="Lato"/>
              <a:sym typeface="Lato"/>
            </a:endParaRPr>
          </a:p>
        </p:txBody>
      </p:sp>
    </p:spTree>
    <p:extLst>
      <p:ext uri="{BB962C8B-B14F-4D97-AF65-F5344CB8AC3E}">
        <p14:creationId xmlns:p14="http://schemas.microsoft.com/office/powerpoint/2010/main" val="439963129"/>
      </p:ext>
    </p:extLst>
  </p:cSld>
  <p:clrMapOvr>
    <a:masterClrMapping/>
  </p:clrMapOvr>
</p:sld>
</file>

<file path=ppt/theme/theme1.xml><?xml version="1.0" encoding="utf-8"?>
<a:theme xmlns:a="http://schemas.openxmlformats.org/drawingml/2006/main" name="Eglamour template">
  <a:themeElements>
    <a:clrScheme name="Custom 347">
      <a:dk1>
        <a:srgbClr val="434343"/>
      </a:dk1>
      <a:lt1>
        <a:srgbClr val="FFFFFF"/>
      </a:lt1>
      <a:dk2>
        <a:srgbClr val="666666"/>
      </a:dk2>
      <a:lt2>
        <a:srgbClr val="E7EAEC"/>
      </a:lt2>
      <a:accent1>
        <a:srgbClr val="6ED87E"/>
      </a:accent1>
      <a:accent2>
        <a:srgbClr val="18C7B2"/>
      </a:accent2>
      <a:accent3>
        <a:srgbClr val="33ADEB"/>
      </a:accent3>
      <a:accent4>
        <a:srgbClr val="DF77D2"/>
      </a:accent4>
      <a:accent5>
        <a:srgbClr val="A143B3"/>
      </a:accent5>
      <a:accent6>
        <a:srgbClr val="FFB300"/>
      </a:accent6>
      <a:hlink>
        <a:srgbClr val="4A86E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2911</Words>
  <Application>Microsoft Office PowerPoint</Application>
  <PresentationFormat>On-screen Show (16:9)</PresentationFormat>
  <Paragraphs>204</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Arial,Sans-Serif</vt:lpstr>
      <vt:lpstr>Calibri</vt:lpstr>
      <vt:lpstr>Century Schoolbook</vt:lpstr>
      <vt:lpstr>Lato</vt:lpstr>
      <vt:lpstr>Eglamour template</vt:lpstr>
      <vt:lpstr>Trauma Informed Law Reform: how Masha's Law protects victims from invasive litigation   James Marsh  Maggie Mabie</vt:lpstr>
      <vt:lpstr>Child Pornography/CSAM</vt:lpstr>
      <vt:lpstr>The Six-Prong Dost Test</vt:lpstr>
      <vt:lpstr>“I am horrified by the thought that other children will probably be abused because of my pictures. Will someone show my pictures to other kids … then tell them what to do. Will they see me and think it’s okay for them to do the same thing?”</vt:lpstr>
      <vt:lpstr>Federal CSAM Remedies</vt:lpstr>
      <vt:lpstr>PowerPoint Presentation</vt:lpstr>
      <vt:lpstr>“[e]veryday of my life I live in constant fear that someone will see my pictures and recognize me and that I will be humiliated all over again. It hurts me to know someone is looking at them ― at me ― when I was just a little girl being abused for the camera.” </vt:lpstr>
      <vt:lpstr>Roadmap</vt:lpstr>
      <vt:lpstr>Roadmap</vt:lpstr>
      <vt:lpstr>PowerPoint Presentation</vt:lpstr>
      <vt:lpstr>PowerPoint Presentation</vt:lpstr>
      <vt:lpstr>Restitution Timeline</vt:lpstr>
      <vt:lpstr>Paroline Majority</vt:lpstr>
      <vt:lpstr>Paroline Dissent</vt:lpstr>
      <vt:lpstr>Paroline Majority</vt:lpstr>
      <vt:lpstr>AVAA TIMELINE</vt:lpstr>
      <vt:lpstr>U.S. v. Mobasseri, 2020 WL 5758007, at *2 (6th Cir. 09-28-20): Minimum Restitution</vt:lpstr>
      <vt:lpstr>Restitution Requests to Civil Recovery</vt:lpstr>
      <vt:lpstr>18 USC 2255 Predicates</vt:lpstr>
      <vt:lpstr>In re Boland, 946 F.3d 335 (6th Cir. 2020)</vt:lpstr>
      <vt:lpstr>Communications Decency Act of 1996</vt:lpstr>
      <vt:lpstr>FOSTA/SESTA</vt:lpstr>
      <vt:lpstr>18 USC 1591</vt:lpstr>
      <vt:lpstr>18 USC 1595</vt:lpstr>
      <vt:lpstr>Earn It Act 2022 –  S.3538</vt:lpstr>
      <vt:lpstr>Earn It Act 2022 –  S.3538</vt:lpstr>
      <vt:lpstr>PowerPoint Presentation</vt:lpstr>
      <vt:lpstr>Case Law</vt:lpstr>
      <vt:lpstr>Case Law</vt:lpstr>
      <vt:lpstr>PowerPoint Presentation</vt:lpstr>
      <vt:lpstr>PowerPoint Presentation</vt:lpstr>
      <vt:lpstr>Case Law</vt:lpstr>
      <vt:lpstr>PowerPoint Presentation</vt:lpstr>
      <vt:lpstr>PowerPoint Presentation</vt:lpstr>
      <vt:lpstr>PowerPoint Presentation</vt:lpstr>
      <vt:lpstr>PowerPoint Presentation</vt:lpstr>
      <vt:lpstr>20,000,000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Marsh and Maggie Mabie</dc:title>
  <cp:lastModifiedBy>Margaret E. Mabie</cp:lastModifiedBy>
  <cp:revision>5</cp:revision>
  <dcterms:modified xsi:type="dcterms:W3CDTF">2022-09-09T20:37:46Z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48a1d2-17a5-4cdc-a30f-d68f03871ef5_Enabled">
    <vt:lpwstr>true</vt:lpwstr>
  </property>
  <property fmtid="{D5CDD505-2E9C-101B-9397-08002B2CF9AE}" pid="3" name="MSIP_Label_3948a1d2-17a5-4cdc-a30f-d68f03871ef5_SetDate">
    <vt:lpwstr>2022-09-02T04:27:35Z</vt:lpwstr>
  </property>
  <property fmtid="{D5CDD505-2E9C-101B-9397-08002B2CF9AE}" pid="4" name="MSIP_Label_3948a1d2-17a5-4cdc-a30f-d68f03871ef5_Method">
    <vt:lpwstr>Standard</vt:lpwstr>
  </property>
  <property fmtid="{D5CDD505-2E9C-101B-9397-08002B2CF9AE}" pid="5" name="MSIP_Label_3948a1d2-17a5-4cdc-a30f-d68f03871ef5_Name">
    <vt:lpwstr>Public</vt:lpwstr>
  </property>
  <property fmtid="{D5CDD505-2E9C-101B-9397-08002B2CF9AE}" pid="6" name="MSIP_Label_3948a1d2-17a5-4cdc-a30f-d68f03871ef5_SiteId">
    <vt:lpwstr>eb4f6f01-36e1-42e6-ad35-255c3cd3c188</vt:lpwstr>
  </property>
  <property fmtid="{D5CDD505-2E9C-101B-9397-08002B2CF9AE}" pid="7" name="MSIP_Label_3948a1d2-17a5-4cdc-a30f-d68f03871ef5_ActionId">
    <vt:lpwstr>7d3c931a-2cab-424b-9bcd-c8cbd4f1c769</vt:lpwstr>
  </property>
  <property fmtid="{D5CDD505-2E9C-101B-9397-08002B2CF9AE}" pid="8" name="MSIP_Label_3948a1d2-17a5-4cdc-a30f-d68f03871ef5_ContentBits">
    <vt:lpwstr>0</vt:lpwstr>
  </property>
</Properties>
</file>