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5"/>
  </p:sldMasterIdLst>
  <p:notesMasterIdLst>
    <p:notesMasterId r:id="rId46"/>
  </p:notesMasterIdLst>
  <p:sldIdLst>
    <p:sldId id="256" r:id="rId6"/>
    <p:sldId id="262" r:id="rId7"/>
    <p:sldId id="317" r:id="rId8"/>
    <p:sldId id="338" r:id="rId9"/>
    <p:sldId id="269" r:id="rId10"/>
    <p:sldId id="299" r:id="rId11"/>
    <p:sldId id="337" r:id="rId12"/>
    <p:sldId id="334" r:id="rId13"/>
    <p:sldId id="303" r:id="rId14"/>
    <p:sldId id="333" r:id="rId15"/>
    <p:sldId id="332" r:id="rId16"/>
    <p:sldId id="305" r:id="rId17"/>
    <p:sldId id="330" r:id="rId18"/>
    <p:sldId id="306" r:id="rId19"/>
    <p:sldId id="308" r:id="rId20"/>
    <p:sldId id="281" r:id="rId21"/>
    <p:sldId id="302" r:id="rId22"/>
    <p:sldId id="300" r:id="rId23"/>
    <p:sldId id="301" r:id="rId24"/>
    <p:sldId id="321" r:id="rId25"/>
    <p:sldId id="329" r:id="rId26"/>
    <p:sldId id="335" r:id="rId27"/>
    <p:sldId id="275" r:id="rId28"/>
    <p:sldId id="307" r:id="rId29"/>
    <p:sldId id="309" r:id="rId30"/>
    <p:sldId id="336" r:id="rId31"/>
    <p:sldId id="310" r:id="rId32"/>
    <p:sldId id="270" r:id="rId33"/>
    <p:sldId id="324" r:id="rId34"/>
    <p:sldId id="311" r:id="rId35"/>
    <p:sldId id="313" r:id="rId36"/>
    <p:sldId id="327" r:id="rId37"/>
    <p:sldId id="325" r:id="rId38"/>
    <p:sldId id="326" r:id="rId39"/>
    <p:sldId id="328" r:id="rId40"/>
    <p:sldId id="316" r:id="rId41"/>
    <p:sldId id="318" r:id="rId42"/>
    <p:sldId id="257" r:id="rId43"/>
    <p:sldId id="323" r:id="rId44"/>
    <p:sldId id="294"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E6EE5-12A7-48DE-8719-3527FDE2E762}">
  <a:tblStyle styleId="{906E6EE5-12A7-48DE-8719-3527FDE2E76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BF261-77C4-4AA7-961F-306B87D9986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40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09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84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01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515579fe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515579fe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80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515579fe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515579fe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68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292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456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27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244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717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515579fe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515579fe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589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481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269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246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556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98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4521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502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967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3329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567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68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9153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8802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6612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62ad5b4435_6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62ad5b4435_6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97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19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39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84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060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1pPr>
            <a:lvl2pPr lvl="1"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2pPr>
            <a:lvl3pPr lvl="2"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3pPr>
            <a:lvl4pPr lvl="3"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4pPr>
            <a:lvl5pPr lvl="4"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5pPr>
            <a:lvl6pPr lvl="5"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6pPr>
            <a:lvl7pPr lvl="6"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7pPr>
            <a:lvl8pPr lvl="7"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8pPr>
            <a:lvl9pPr lvl="8"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39830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1pPr>
            <a:lvl2pPr lvl="1">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2pPr>
            <a:lvl3pPr lvl="2">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3pPr>
            <a:lvl4pPr lvl="3">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4pPr>
            <a:lvl5pPr lvl="4">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5pPr>
            <a:lvl6pPr lvl="5">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6pPr>
            <a:lvl7pPr lvl="6">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7pPr>
            <a:lvl8pPr lvl="7">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8pPr>
            <a:lvl9pPr lvl="8">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a:buChar char="×"/>
              <a:defRPr sz="1800">
                <a:solidFill>
                  <a:schemeClr val="dk2"/>
                </a:solidFill>
                <a:latin typeface="Lato"/>
                <a:ea typeface="Lato"/>
                <a:cs typeface="Lato"/>
                <a:sym typeface="Lato"/>
              </a:defRPr>
            </a:lvl1pPr>
            <a:lvl2pPr marL="914400" lvl="1"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2pPr>
            <a:lvl3pPr marL="1371600" lvl="2"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3pPr>
            <a:lvl4pPr marL="1828800" lvl="3"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4pPr>
            <a:lvl5pPr marL="2286000" lvl="4"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5pPr>
            <a:lvl6pPr marL="2743200" lvl="5"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6pPr>
            <a:lvl7pPr marL="3200400" lvl="6"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7pPr>
            <a:lvl8pPr marL="3657600" lvl="7"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8pPr>
            <a:lvl9pPr marL="4114800" lvl="8"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a:ea typeface="Lato"/>
                <a:cs typeface="Lato"/>
                <a:sym typeface="Lato"/>
              </a:defRPr>
            </a:lvl1pPr>
            <a:lvl2pPr lvl="1" algn="r">
              <a:buNone/>
              <a:defRPr sz="1800">
                <a:solidFill>
                  <a:schemeClr val="lt1"/>
                </a:solidFill>
                <a:latin typeface="Lato"/>
                <a:ea typeface="Lato"/>
                <a:cs typeface="Lato"/>
                <a:sym typeface="Lato"/>
              </a:defRPr>
            </a:lvl2pPr>
            <a:lvl3pPr lvl="2" algn="r">
              <a:buNone/>
              <a:defRPr sz="1800">
                <a:solidFill>
                  <a:schemeClr val="lt1"/>
                </a:solidFill>
                <a:latin typeface="Lato"/>
                <a:ea typeface="Lato"/>
                <a:cs typeface="Lato"/>
                <a:sym typeface="Lato"/>
              </a:defRPr>
            </a:lvl3pPr>
            <a:lvl4pPr lvl="3" algn="r">
              <a:buNone/>
              <a:defRPr sz="1800">
                <a:solidFill>
                  <a:schemeClr val="lt1"/>
                </a:solidFill>
                <a:latin typeface="Lato"/>
                <a:ea typeface="Lato"/>
                <a:cs typeface="Lato"/>
                <a:sym typeface="Lato"/>
              </a:defRPr>
            </a:lvl4pPr>
            <a:lvl5pPr lvl="4" algn="r">
              <a:buNone/>
              <a:defRPr sz="1800">
                <a:solidFill>
                  <a:schemeClr val="lt1"/>
                </a:solidFill>
                <a:latin typeface="Lato"/>
                <a:ea typeface="Lato"/>
                <a:cs typeface="Lato"/>
                <a:sym typeface="Lato"/>
              </a:defRPr>
            </a:lvl5pPr>
            <a:lvl6pPr lvl="5" algn="r">
              <a:buNone/>
              <a:defRPr sz="1800">
                <a:solidFill>
                  <a:schemeClr val="lt1"/>
                </a:solidFill>
                <a:latin typeface="Lato"/>
                <a:ea typeface="Lato"/>
                <a:cs typeface="Lato"/>
                <a:sym typeface="Lato"/>
              </a:defRPr>
            </a:lvl6pPr>
            <a:lvl7pPr lvl="6" algn="r">
              <a:buNone/>
              <a:defRPr sz="1800">
                <a:solidFill>
                  <a:schemeClr val="lt1"/>
                </a:solidFill>
                <a:latin typeface="Lato"/>
                <a:ea typeface="Lato"/>
                <a:cs typeface="Lato"/>
                <a:sym typeface="Lato"/>
              </a:defRPr>
            </a:lvl7pPr>
            <a:lvl8pPr lvl="7" algn="r">
              <a:buNone/>
              <a:defRPr sz="1800">
                <a:solidFill>
                  <a:schemeClr val="lt1"/>
                </a:solidFill>
                <a:latin typeface="Lato"/>
                <a:ea typeface="Lato"/>
                <a:cs typeface="Lato"/>
                <a:sym typeface="Lato"/>
              </a:defRPr>
            </a:lvl8pPr>
            <a:lvl9pPr lvl="8" algn="r">
              <a:buNone/>
              <a:defRPr sz="18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 id="2147483657"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ngress.gov/117/bills/s3538/BILLS-117s3538is.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ideo" Target="https://www.youtube.com/embed/xA1tSuZGKpQ?feature=oembed" TargetMode="External"/><Relationship Id="rId5" Type="http://schemas.openxmlformats.org/officeDocument/2006/relationships/image" Target="../media/image16.jpe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www.youtube.com/embed/XRlGWPwg0C8?feature=oembed"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AN2bsEw3ocg?feature=oembed" TargetMode="External"/><Relationship Id="rId5" Type="http://schemas.openxmlformats.org/officeDocument/2006/relationships/image" Target="../media/image12.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KQ85IZ9pVxw?feature=oembed" TargetMode="External"/><Relationship Id="rId5" Type="http://schemas.openxmlformats.org/officeDocument/2006/relationships/image" Target="../media/image13.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5392958" y="3810164"/>
            <a:ext cx="3593055"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br>
              <a:rPr lang="en-US" sz="4200" dirty="0">
                <a:solidFill>
                  <a:srgbClr val="000000"/>
                </a:solidFill>
                <a:latin typeface="Lato SemiBold" panose="020F0502020204030203" pitchFamily="34" charset="0"/>
                <a:ea typeface="Lato SemiBold" panose="020F0502020204030203" pitchFamily="34" charset="0"/>
                <a:cs typeface="Lato SemiBold" panose="020F0502020204030203" pitchFamily="34" charset="0"/>
              </a:rPr>
            </a:br>
            <a:r>
              <a:rPr lang="en-US" sz="4200" b="1" dirty="0">
                <a:latin typeface="Lato SemiBold" panose="020F0502020204030203" pitchFamily="34" charset="0"/>
                <a:ea typeface="Lato SemiBold" panose="020F0502020204030203" pitchFamily="34" charset="0"/>
                <a:cs typeface="Lato SemiBold" panose="020F0502020204030203" pitchFamily="34" charset="0"/>
              </a:rPr>
              <a:t>James Marsh </a:t>
            </a:r>
            <a:br>
              <a:rPr lang="en-US" sz="4200" b="1" dirty="0">
                <a:latin typeface="Lato SemiBold" panose="020F0502020204030203" pitchFamily="34" charset="0"/>
                <a:ea typeface="Lato SemiBold" panose="020F0502020204030203" pitchFamily="34" charset="0"/>
                <a:cs typeface="Lato SemiBold" panose="020F0502020204030203" pitchFamily="34" charset="0"/>
              </a:rPr>
            </a:br>
            <a:r>
              <a:rPr lang="en-US" sz="4200" b="1" dirty="0">
                <a:latin typeface="Lato SemiBold" panose="020F0502020204030203" pitchFamily="34" charset="0"/>
                <a:ea typeface="Lato SemiBold" panose="020F0502020204030203" pitchFamily="34" charset="0"/>
                <a:cs typeface="Lato SemiBold" panose="020F0502020204030203" pitchFamily="34" charset="0"/>
              </a:rPr>
              <a:t>Maggie Mabie</a:t>
            </a:r>
          </a:p>
        </p:txBody>
      </p:sp>
      <p:sp>
        <p:nvSpPr>
          <p:cNvPr id="2" name="TextBox 1">
            <a:extLst>
              <a:ext uri="{FF2B5EF4-FFF2-40B4-BE49-F238E27FC236}">
                <a16:creationId xmlns:a16="http://schemas.microsoft.com/office/drawing/2014/main" id="{AEC9B3DB-C589-321F-24D6-27073DACDACD}"/>
              </a:ext>
            </a:extLst>
          </p:cNvPr>
          <p:cNvSpPr txBox="1"/>
          <p:nvPr/>
        </p:nvSpPr>
        <p:spPr>
          <a:xfrm>
            <a:off x="2521325" y="1333336"/>
            <a:ext cx="4972467" cy="2246769"/>
          </a:xfrm>
          <a:prstGeom prst="rect">
            <a:avLst/>
          </a:prstGeom>
          <a:noFill/>
        </p:spPr>
        <p:txBody>
          <a:bodyPr wrap="square" rtlCol="0">
            <a:spAutoFit/>
          </a:bodyPr>
          <a:lstStyle/>
          <a:p>
            <a:pPr algn="ctr"/>
            <a:r>
              <a:rPr lang="en-US" sz="4000" dirty="0">
                <a:solidFill>
                  <a:schemeClr val="bg1"/>
                </a:solidFill>
                <a:latin typeface="Lato ExtraBold" panose="020F0502020204030203" pitchFamily="34" charset="0"/>
                <a:ea typeface="Lato ExtraBold" panose="020F0502020204030203" pitchFamily="34" charset="0"/>
                <a:cs typeface="Lato ExtraBold" panose="020F0502020204030203" pitchFamily="34" charset="0"/>
              </a:rPr>
              <a:t>Beta Testing from Gen Alpha to Gen Z</a:t>
            </a:r>
            <a:br>
              <a:rPr lang="en-US" sz="1000" dirty="0">
                <a:solidFill>
                  <a:schemeClr val="bg1"/>
                </a:solidFill>
                <a:latin typeface="Lato ExtraBold" panose="020F0502020204030203" pitchFamily="34" charset="0"/>
                <a:ea typeface="Lato ExtraBold" panose="020F0502020204030203" pitchFamily="34" charset="0"/>
                <a:cs typeface="Lato ExtraBold" panose="020F0502020204030203" pitchFamily="34" charset="0"/>
              </a:rPr>
            </a:br>
            <a:r>
              <a:rPr lang="en-US" sz="2000" dirty="0">
                <a:solidFill>
                  <a:schemeClr val="accent6"/>
                </a:solidFill>
                <a:latin typeface="Lato ExtraBold" panose="020F0502020204030203" pitchFamily="34" charset="0"/>
                <a:ea typeface="Lato ExtraBold" panose="020F0502020204030203" pitchFamily="34" charset="0"/>
                <a:cs typeface="Lato ExtraBold" panose="020F0502020204030203" pitchFamily="34" charset="0"/>
              </a:rPr>
              <a:t>How Social Media Companies are Putting Today’s Kids at Risk of CSAM, Sextortion, Suicide, and More</a:t>
            </a:r>
          </a:p>
        </p:txBody>
      </p:sp>
      <p:pic>
        <p:nvPicPr>
          <p:cNvPr id="2052" name="Picture 4" descr="New York - CHILD USA">
            <a:extLst>
              <a:ext uri="{FF2B5EF4-FFF2-40B4-BE49-F238E27FC236}">
                <a16:creationId xmlns:a16="http://schemas.microsoft.com/office/drawing/2014/main" id="{CB900E98-27C5-C885-19CA-B0A80FCB4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82780" cy="692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252799"/>
            <a:ext cx="8502504" cy="3499201"/>
          </a:xfrm>
          <a:prstGeom prst="rect">
            <a:avLst/>
          </a:prstGeom>
        </p:spPr>
        <p:txBody>
          <a:bodyPr spcFirstLastPara="1" wrap="square" lIns="91425" tIns="91425" rIns="91425" bIns="91425" anchor="t" anchorCtr="0">
            <a:normAutofit fontScale="92500" lnSpcReduction="10000"/>
          </a:bodyPr>
          <a:lstStyle/>
          <a:p>
            <a:pPr marL="0" indent="0">
              <a:spcBef>
                <a:spcPts val="0"/>
              </a:spcBef>
              <a:buNone/>
            </a:pPr>
            <a:r>
              <a:rPr lang="en-US" dirty="0">
                <a:latin typeface="Lato" panose="020F0502020204030203" pitchFamily="34" charset="0"/>
                <a:ea typeface="Lato" panose="020F0502020204030203" pitchFamily="34" charset="0"/>
                <a:cs typeface="Lato" panose="020F0502020204030203" pitchFamily="34" charset="0"/>
              </a:rPr>
              <a:t>Protection for “Good Samaritan” blocking and screening of offensive material</a:t>
            </a:r>
          </a:p>
          <a:p>
            <a:pPr marL="127000" indent="0">
              <a:spcBef>
                <a:spcPts val="0"/>
              </a:spcBef>
              <a:buNone/>
            </a:pPr>
            <a:endParaRPr lang="en-US" dirty="0">
              <a:latin typeface="Lato" panose="020F0502020204030203" pitchFamily="34" charset="0"/>
              <a:ea typeface="Lato" panose="020F0502020204030203" pitchFamily="34" charset="0"/>
              <a:cs typeface="Lato" panose="020F0502020204030203" pitchFamily="34" charset="0"/>
            </a:endParaRPr>
          </a:p>
          <a:p>
            <a:pPr marL="584200" lvl="1" indent="-354013">
              <a:buNone/>
              <a:tabLst>
                <a:tab pos="568325" algn="l"/>
              </a:tabLst>
            </a:pPr>
            <a:r>
              <a:rPr lang="en-US" dirty="0">
                <a:latin typeface="Lato" panose="020F0502020204030203" pitchFamily="34" charset="0"/>
                <a:ea typeface="Lato" panose="020F0502020204030203" pitchFamily="34" charset="0"/>
                <a:cs typeface="Lato" panose="020F0502020204030203" pitchFamily="34" charset="0"/>
              </a:rPr>
              <a:t>(1)	</a:t>
            </a:r>
            <a:r>
              <a:rPr lang="en-US" b="1" dirty="0">
                <a:solidFill>
                  <a:schemeClr val="accent2"/>
                </a:solidFill>
                <a:latin typeface="Lato" panose="020F0502020204030203" pitchFamily="34" charset="0"/>
                <a:ea typeface="Lato" panose="020F0502020204030203" pitchFamily="34" charset="0"/>
                <a:cs typeface="Lato" panose="020F0502020204030203" pitchFamily="34" charset="0"/>
              </a:rPr>
              <a:t>Treatment of publisher or speaker </a:t>
            </a:r>
            <a:r>
              <a:rPr lang="en-US" dirty="0">
                <a:latin typeface="Lato" panose="020F0502020204030203" pitchFamily="34" charset="0"/>
                <a:ea typeface="Lato" panose="020F0502020204030203" pitchFamily="34" charset="0"/>
                <a:cs typeface="Lato" panose="020F0502020204030203" pitchFamily="34" charset="0"/>
              </a:rPr>
              <a:t>– No provider or user of an interactive computer service shall be treated as the publisher or speaker of any information provided by another information content provider.</a:t>
            </a:r>
          </a:p>
          <a:p>
            <a:pPr marL="584200" lvl="1"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584200" lvl="1" indent="-354013">
              <a:buNone/>
              <a:tabLst>
                <a:tab pos="568325" algn="l"/>
              </a:tabLst>
            </a:pPr>
            <a:r>
              <a:rPr lang="en-US" dirty="0">
                <a:latin typeface="Lato" panose="020F0502020204030203" pitchFamily="34" charset="0"/>
                <a:ea typeface="Lato" panose="020F0502020204030203" pitchFamily="34" charset="0"/>
                <a:cs typeface="Lato" panose="020F0502020204030203" pitchFamily="34" charset="0"/>
              </a:rPr>
              <a:t>(2)	</a:t>
            </a:r>
            <a:r>
              <a:rPr lang="en-US" b="1" dirty="0">
                <a:solidFill>
                  <a:schemeClr val="accent2"/>
                </a:solidFill>
                <a:latin typeface="Lato" panose="020F0502020204030203" pitchFamily="34" charset="0"/>
                <a:ea typeface="Lato" panose="020F0502020204030203" pitchFamily="34" charset="0"/>
                <a:cs typeface="Lato" panose="020F0502020204030203" pitchFamily="34" charset="0"/>
              </a:rPr>
              <a:t>Civil liability </a:t>
            </a:r>
            <a:r>
              <a:rPr lang="en-US" dirty="0">
                <a:latin typeface="Lato" panose="020F0502020204030203" pitchFamily="34" charset="0"/>
                <a:ea typeface="Lato" panose="020F0502020204030203" pitchFamily="34" charset="0"/>
                <a:cs typeface="Lato" panose="020F0502020204030203" pitchFamily="34" charset="0"/>
              </a:rPr>
              <a:t>– No provider or user of an interactive computer service shall be held liable on account of—</a:t>
            </a:r>
          </a:p>
          <a:p>
            <a:pPr marL="914400" lvl="2" indent="-346075">
              <a:buNone/>
              <a:tabLst>
                <a:tab pos="914400" algn="l"/>
              </a:tabLst>
            </a:pPr>
            <a:endParaRPr lang="en-US" dirty="0">
              <a:latin typeface="Lato" panose="020F0502020204030203" pitchFamily="34" charset="0"/>
              <a:ea typeface="Lato" panose="020F0502020204030203" pitchFamily="34" charset="0"/>
              <a:cs typeface="Lato" panose="020F0502020204030203" pitchFamily="34" charset="0"/>
            </a:endParaRPr>
          </a:p>
          <a:p>
            <a:pPr marL="914400" lvl="2" indent="-346075">
              <a:buNone/>
              <a:tabLst>
                <a:tab pos="914400" algn="l"/>
              </a:tabLst>
            </a:pPr>
            <a:r>
              <a:rPr lang="en-US" dirty="0">
                <a:latin typeface="Lato" panose="020F0502020204030203" pitchFamily="34" charset="0"/>
                <a:ea typeface="Lato" panose="020F0502020204030203" pitchFamily="34" charset="0"/>
                <a:cs typeface="Lato" panose="020F0502020204030203" pitchFamily="34" charset="0"/>
              </a:rPr>
              <a:t>(A)	any action voluntarily taken in good faith to restrict access to or availability of material that the provider or user considers to be obscene, lewd, lascivious, filthy, excessively violent, harassing, or otherwise objectionable, whether or not such material is constitutionally protected; or</a:t>
            </a:r>
          </a:p>
          <a:p>
            <a:pPr marL="914400" lvl="2" indent="-346075">
              <a:buNone/>
              <a:tabLst>
                <a:tab pos="914400" algn="l"/>
              </a:tabLst>
            </a:pPr>
            <a:endParaRPr lang="en-US" dirty="0">
              <a:latin typeface="Lato" panose="020F0502020204030203" pitchFamily="34" charset="0"/>
              <a:ea typeface="Lato" panose="020F0502020204030203" pitchFamily="34" charset="0"/>
              <a:cs typeface="Lato" panose="020F0502020204030203" pitchFamily="34" charset="0"/>
            </a:endParaRPr>
          </a:p>
          <a:p>
            <a:pPr marL="914400" lvl="2" indent="-346075">
              <a:buNone/>
              <a:tabLst>
                <a:tab pos="914400" algn="l"/>
              </a:tabLst>
            </a:pPr>
            <a:r>
              <a:rPr lang="en-US" dirty="0">
                <a:latin typeface="Lato" panose="020F0502020204030203" pitchFamily="34" charset="0"/>
                <a:ea typeface="Lato" panose="020F0502020204030203" pitchFamily="34" charset="0"/>
                <a:cs typeface="Lato" panose="020F0502020204030203" pitchFamily="34" charset="0"/>
              </a:rPr>
              <a:t>(B)	any action taken to enable or make available to information content providers or others the technical means to restrict access to material described in paragraph (1).</a:t>
            </a:r>
            <a:endParaRPr lang="en-US" sz="1600" dirty="0">
              <a:ea typeface="+mn-lt"/>
              <a:cs typeface="+mn-lt"/>
            </a:endParaRPr>
          </a:p>
        </p:txBody>
      </p:sp>
      <p:sp>
        <p:nvSpPr>
          <p:cNvPr id="113" name="Google Shape;113;p20"/>
          <p:cNvSpPr txBox="1">
            <a:spLocks noGrp="1"/>
          </p:cNvSpPr>
          <p:nvPr>
            <p:ph type="title"/>
          </p:nvPr>
        </p:nvSpPr>
        <p:spPr>
          <a:xfrm>
            <a:off x="435756" y="264455"/>
            <a:ext cx="8052924" cy="857400"/>
          </a:xfrm>
          <a:prstGeom prst="rect">
            <a:avLst/>
          </a:prstGeom>
        </p:spPr>
        <p:txBody>
          <a:bodyPr spcFirstLastPara="1" wrap="square" lIns="91425" tIns="91425" rIns="91425" bIns="91425" anchor="b" anchorCtr="0">
            <a:noAutofit/>
          </a:bodyPr>
          <a:lstStyle/>
          <a:p>
            <a:r>
              <a:rPr lang="en-US" sz="3600" b="1" dirty="0">
                <a:ea typeface="+mn-lt"/>
                <a:cs typeface="+mn-lt"/>
              </a:rPr>
              <a:t>Communications Decency Act of 1996</a:t>
            </a:r>
            <a:endParaRPr lang="en-US" sz="3600" dirty="0">
              <a:ea typeface="+mn-lt"/>
              <a:cs typeface="+mn-lt"/>
            </a:endParaRPr>
          </a:p>
        </p:txBody>
      </p:sp>
    </p:spTree>
    <p:extLst>
      <p:ext uri="{BB962C8B-B14F-4D97-AF65-F5344CB8AC3E}">
        <p14:creationId xmlns:p14="http://schemas.microsoft.com/office/powerpoint/2010/main" val="154363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252800"/>
            <a:ext cx="7580484" cy="3002400"/>
          </a:xfrm>
          <a:prstGeom prst="rect">
            <a:avLst/>
          </a:prstGeom>
        </p:spPr>
        <p:txBody>
          <a:bodyPr spcFirstLastPara="1" wrap="square" lIns="91425" tIns="91425" rIns="91425" bIns="91425" anchor="t" anchorCtr="0">
            <a:noAutofit/>
          </a:bodyPr>
          <a:lstStyle/>
          <a:p>
            <a:pPr marL="127000" indent="0">
              <a:buNone/>
            </a:pPr>
            <a:r>
              <a:rPr lang="en-US" b="1" dirty="0">
                <a:latin typeface="Lato" panose="020F0502020204030203" pitchFamily="34" charset="0"/>
                <a:ea typeface="Lato" panose="020F0502020204030203" pitchFamily="34" charset="0"/>
                <a:cs typeface="Lato" panose="020F0502020204030203" pitchFamily="34" charset="0"/>
              </a:rPr>
              <a:t>Definitions from Section 230(f)</a:t>
            </a:r>
          </a:p>
          <a:p>
            <a:pPr marL="127000" indent="0">
              <a:buNone/>
            </a:pPr>
            <a:r>
              <a:rPr lang="en-US" b="1" dirty="0">
                <a:solidFill>
                  <a:schemeClr val="accent1"/>
                </a:solidFill>
                <a:latin typeface="Lato" panose="020F0502020204030203" pitchFamily="34" charset="0"/>
                <a:ea typeface="Lato" panose="020F0502020204030203" pitchFamily="34" charset="0"/>
                <a:cs typeface="Lato" panose="020F0502020204030203" pitchFamily="34" charset="0"/>
              </a:rPr>
              <a:t>Internet Computer Service </a:t>
            </a:r>
            <a:r>
              <a:rPr lang="en-US" dirty="0">
                <a:latin typeface="Lato" panose="020F0502020204030203" pitchFamily="34" charset="0"/>
                <a:ea typeface="Lato" panose="020F0502020204030203" pitchFamily="34" charset="0"/>
                <a:cs typeface="Lato" panose="020F0502020204030203" pitchFamily="34" charset="0"/>
              </a:rPr>
              <a:t>(“ICS”) = any information service, system, or access software provider that provides or enables computer access by multiple users to a computer server, including specifically a service or system that provides access to the Internet and such systems operated or services offered by libraries or educational institutions. (Providers &amp; Users)</a:t>
            </a:r>
          </a:p>
          <a:p>
            <a:pPr marL="127000" indent="0">
              <a:buNone/>
            </a:pPr>
            <a:r>
              <a:rPr lang="en-US" b="1" dirty="0">
                <a:solidFill>
                  <a:schemeClr val="accent1"/>
                </a:solidFill>
                <a:latin typeface="Lato" panose="020F0502020204030203" pitchFamily="34" charset="0"/>
                <a:ea typeface="Lato" panose="020F0502020204030203" pitchFamily="34" charset="0"/>
                <a:cs typeface="Lato" panose="020F0502020204030203" pitchFamily="34" charset="0"/>
              </a:rPr>
              <a:t>Information Content Provider</a:t>
            </a:r>
            <a:r>
              <a:rPr lang="en-US" dirty="0">
                <a:solidFill>
                  <a:schemeClr val="accent1"/>
                </a:solidFill>
                <a:latin typeface="Lato" panose="020F0502020204030203" pitchFamily="34" charset="0"/>
                <a:ea typeface="Lato" panose="020F0502020204030203" pitchFamily="34" charset="0"/>
                <a:cs typeface="Lato" panose="020F0502020204030203" pitchFamily="34" charset="0"/>
              </a:rPr>
              <a:t> </a:t>
            </a:r>
            <a:r>
              <a:rPr lang="en-US" dirty="0">
                <a:latin typeface="Lato" panose="020F0502020204030203" pitchFamily="34" charset="0"/>
                <a:ea typeface="Lato" panose="020F0502020204030203" pitchFamily="34" charset="0"/>
                <a:cs typeface="Lato" panose="020F0502020204030203" pitchFamily="34" charset="0"/>
              </a:rPr>
              <a:t>(“ICP”) = any person or entity that is responsible, in whole or in part, for the creation or development of” the offending content (Publishers &amp; Speakers)</a:t>
            </a:r>
          </a:p>
          <a:p>
            <a:pPr marL="127000" indent="0" algn="r">
              <a:buNone/>
            </a:pPr>
            <a:r>
              <a:rPr lang="en-US" dirty="0">
                <a:latin typeface="Lato" panose="020F0502020204030203" pitchFamily="34" charset="0"/>
                <a:ea typeface="Lato" panose="020F0502020204030203" pitchFamily="34" charset="0"/>
                <a:cs typeface="Lato" panose="020F0502020204030203" pitchFamily="34" charset="0"/>
              </a:rPr>
              <a:t>47 U.S.C. 230</a:t>
            </a:r>
          </a:p>
          <a:p>
            <a:pPr marL="127000" indent="0">
              <a:buNone/>
            </a:pPr>
            <a:endParaRPr lang="en-US" sz="1600" dirty="0">
              <a:ea typeface="+mn-lt"/>
              <a:cs typeface="+mn-lt"/>
            </a:endParaRPr>
          </a:p>
        </p:txBody>
      </p:sp>
      <p:sp>
        <p:nvSpPr>
          <p:cNvPr id="113" name="Google Shape;113;p20"/>
          <p:cNvSpPr txBox="1">
            <a:spLocks noGrp="1"/>
          </p:cNvSpPr>
          <p:nvPr>
            <p:ph type="title"/>
          </p:nvPr>
        </p:nvSpPr>
        <p:spPr>
          <a:xfrm>
            <a:off x="545538" y="272075"/>
            <a:ext cx="8052924" cy="857400"/>
          </a:xfrm>
          <a:prstGeom prst="rect">
            <a:avLst/>
          </a:prstGeom>
        </p:spPr>
        <p:txBody>
          <a:bodyPr spcFirstLastPara="1" wrap="square" lIns="91425" tIns="91425" rIns="91425" bIns="91425" anchor="b" anchorCtr="0">
            <a:noAutofit/>
          </a:bodyPr>
          <a:lstStyle/>
          <a:p>
            <a:r>
              <a:rPr lang="en-US" sz="3600" b="1" dirty="0">
                <a:ea typeface="+mn-lt"/>
                <a:cs typeface="+mn-lt"/>
              </a:rPr>
              <a:t>Communications Decency Act of 1996</a:t>
            </a:r>
            <a:endParaRPr lang="en-US" sz="3600" dirty="0">
              <a:ea typeface="+mn-lt"/>
              <a:cs typeface="+mn-lt"/>
            </a:endParaRPr>
          </a:p>
        </p:txBody>
      </p:sp>
    </p:spTree>
    <p:extLst>
      <p:ext uri="{BB962C8B-B14F-4D97-AF65-F5344CB8AC3E}">
        <p14:creationId xmlns:p14="http://schemas.microsoft.com/office/powerpoint/2010/main" val="135000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105786"/>
            <a:ext cx="6060560" cy="3468459"/>
          </a:xfrm>
          <a:prstGeom prst="rect">
            <a:avLst/>
          </a:prstGeom>
        </p:spPr>
        <p:txBody>
          <a:bodyPr spcFirstLastPara="1" wrap="square" lIns="91425" tIns="91425" rIns="91425" bIns="91425" anchor="t" anchorCtr="0">
            <a:noAutofit/>
          </a:bodyPr>
          <a:lstStyle/>
          <a:p>
            <a:pPr marL="0" indent="0" algn="l">
              <a:spcBef>
                <a:spcPts val="300"/>
              </a:spcBef>
              <a:spcAft>
                <a:spcPts val="300"/>
              </a:spcAft>
              <a:buNone/>
            </a:pPr>
            <a:r>
              <a:rPr lang="en-US" sz="1600" b="1" i="0" dirty="0">
                <a:solidFill>
                  <a:srgbClr val="333333"/>
                </a:solidFill>
                <a:effectLst/>
                <a:latin typeface="Lato" panose="020F0502020204030203" pitchFamily="34" charset="0"/>
                <a:ea typeface="Lato" panose="020F0502020204030203" pitchFamily="34" charset="0"/>
                <a:cs typeface="Lato" panose="020F0502020204030203" pitchFamily="34" charset="0"/>
              </a:rPr>
              <a:t>Perpetrator Sex Trafficking (a)(1): </a:t>
            </a:r>
          </a:p>
          <a:p>
            <a:pPr marL="342900" indent="-342900">
              <a:spcBef>
                <a:spcPts val="300"/>
              </a:spcBef>
              <a:spcAft>
                <a:spcPts val="300"/>
              </a:spcAft>
              <a:buClr>
                <a:schemeClr val="bg2"/>
              </a:buClr>
              <a:buAutoNum type="arabicPeriod"/>
            </a:pPr>
            <a:r>
              <a:rPr lang="en-US" sz="1600" dirty="0">
                <a:solidFill>
                  <a:srgbClr val="333333"/>
                </a:solidFill>
                <a:latin typeface="Lato" panose="020F0502020204030203" pitchFamily="34" charset="0"/>
                <a:ea typeface="Lato" panose="020F0502020204030203" pitchFamily="34" charset="0"/>
                <a:cs typeface="Lato" panose="020F0502020204030203" pitchFamily="34" charset="0"/>
              </a:rPr>
              <a:t>In or affecting interstate or foreign commerce, or within the special maritime and territorial jurisdiction of the U.S.</a:t>
            </a:r>
          </a:p>
          <a:p>
            <a:pPr marL="342900" indent="-342900">
              <a:spcBef>
                <a:spcPts val="300"/>
              </a:spcBef>
              <a:spcAft>
                <a:spcPts val="300"/>
              </a:spcAft>
              <a:buClr>
                <a:schemeClr val="bg2"/>
              </a:buClr>
              <a:buAutoNum type="arabicPeriod"/>
            </a:pPr>
            <a:r>
              <a:rPr lang="en-US"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Knowingly </a:t>
            </a:r>
            <a:r>
              <a:rPr lang="en-US" sz="1600" dirty="0">
                <a:solidFill>
                  <a:schemeClr val="accent3"/>
                </a:solidFill>
                <a:latin typeface="Lato" panose="020F0502020204030203" pitchFamily="34" charset="0"/>
                <a:ea typeface="Lato" panose="020F0502020204030203" pitchFamily="34" charset="0"/>
                <a:cs typeface="Lato" panose="020F0502020204030203" pitchFamily="34" charset="0"/>
              </a:rPr>
              <a:t>recruits, entices, harbors, transports, provides, obtains, advertises, maintains, patronizes, or solicits </a:t>
            </a:r>
            <a:r>
              <a:rPr lang="en-US"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by any means a person</a:t>
            </a:r>
          </a:p>
          <a:p>
            <a:pPr marL="342900" indent="-342900">
              <a:spcBef>
                <a:spcPts val="300"/>
              </a:spcBef>
              <a:spcAft>
                <a:spcPts val="300"/>
              </a:spcAft>
              <a:buClr>
                <a:schemeClr val="bg2"/>
              </a:buClr>
              <a:buAutoNum type="arabicPeriod"/>
            </a:pPr>
            <a:r>
              <a:rPr lang="en-US" sz="16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rPr>
              <a:t>knowing or in reckless disregard of the fact, that: </a:t>
            </a:r>
          </a:p>
          <a:p>
            <a:pPr marL="895335" lvl="1" indent="-285750">
              <a:spcBef>
                <a:spcPts val="300"/>
              </a:spcBef>
              <a:spcAft>
                <a:spcPts val="300"/>
              </a:spcAft>
              <a:buFontTx/>
              <a:buChar char="-"/>
            </a:pPr>
            <a:r>
              <a:rPr lang="en-US" sz="16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rPr>
              <a:t>means of </a:t>
            </a:r>
            <a:r>
              <a:rPr lang="en-US" sz="1600" b="0" i="0" dirty="0">
                <a:solidFill>
                  <a:schemeClr val="accent3"/>
                </a:solidFill>
                <a:effectLst/>
                <a:latin typeface="Lato" panose="020F0502020204030203" pitchFamily="34" charset="0"/>
                <a:ea typeface="Lato" panose="020F0502020204030203" pitchFamily="34" charset="0"/>
                <a:cs typeface="Lato" panose="020F0502020204030203" pitchFamily="34" charset="0"/>
              </a:rPr>
              <a:t>force, threats of force, fraud, </a:t>
            </a:r>
            <a:r>
              <a:rPr lang="en-US" sz="1600" b="0" i="0" u="none" strike="noStrike" dirty="0">
                <a:solidFill>
                  <a:schemeClr val="accent3"/>
                </a:solidFill>
                <a:effectLst/>
                <a:latin typeface="Lato" panose="020F0502020204030203" pitchFamily="34" charset="0"/>
                <a:ea typeface="Lato" panose="020F0502020204030203" pitchFamily="34" charset="0"/>
                <a:cs typeface="Lato" panose="020F0502020204030203" pitchFamily="34" charset="0"/>
              </a:rPr>
              <a:t>coercion</a:t>
            </a:r>
            <a:r>
              <a:rPr lang="en-US" sz="1600" b="0" i="0" dirty="0">
                <a:solidFill>
                  <a:schemeClr val="accent3"/>
                </a:solidFill>
                <a:effectLst/>
                <a:latin typeface="Lato" panose="020F0502020204030203" pitchFamily="34" charset="0"/>
                <a:ea typeface="Lato" panose="020F0502020204030203" pitchFamily="34" charset="0"/>
                <a:cs typeface="Lato" panose="020F0502020204030203" pitchFamily="34" charset="0"/>
              </a:rPr>
              <a:t> </a:t>
            </a:r>
            <a:r>
              <a:rPr lang="en-US" sz="16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rPr>
              <a:t>will be used to cause the person to engage in a </a:t>
            </a:r>
            <a:r>
              <a:rPr lang="en-US" sz="1600" b="0" i="0" u="none" strike="noStrike"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rPr>
              <a:t>commercial sex act</a:t>
            </a:r>
            <a:r>
              <a:rPr lang="en-US" sz="16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rPr>
              <a:t>, </a:t>
            </a:r>
            <a:r>
              <a:rPr lang="en-US" sz="1600" b="0" i="0" dirty="0">
                <a:solidFill>
                  <a:schemeClr val="accent3"/>
                </a:solidFill>
                <a:effectLst/>
                <a:latin typeface="Lato" panose="020F0502020204030203" pitchFamily="34" charset="0"/>
                <a:ea typeface="Lato" panose="020F0502020204030203" pitchFamily="34" charset="0"/>
                <a:cs typeface="Lato" panose="020F0502020204030203" pitchFamily="34" charset="0"/>
              </a:rPr>
              <a:t>or</a:t>
            </a:r>
            <a:r>
              <a:rPr lang="en-US" sz="16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rPr>
              <a:t> </a:t>
            </a:r>
          </a:p>
          <a:p>
            <a:pPr marL="895335" lvl="1" indent="-285750">
              <a:spcBef>
                <a:spcPts val="300"/>
              </a:spcBef>
              <a:spcAft>
                <a:spcPts val="300"/>
              </a:spcAft>
              <a:buFontTx/>
              <a:buChar char="-"/>
            </a:pPr>
            <a:r>
              <a:rPr lang="en-US" sz="16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rPr>
              <a:t>the person has </a:t>
            </a:r>
            <a:r>
              <a:rPr lang="en-US" sz="1600" b="0" i="0" dirty="0">
                <a:solidFill>
                  <a:schemeClr val="accent3"/>
                </a:solidFill>
                <a:effectLst/>
                <a:latin typeface="Lato" panose="020F0502020204030203" pitchFamily="34" charset="0"/>
                <a:ea typeface="Lato" panose="020F0502020204030203" pitchFamily="34" charset="0"/>
                <a:cs typeface="Lato" panose="020F0502020204030203" pitchFamily="34" charset="0"/>
              </a:rPr>
              <a:t>not attained the age of 18 years </a:t>
            </a:r>
            <a:r>
              <a:rPr lang="en-US" sz="16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rPr>
              <a:t>and will be caused to engage in a </a:t>
            </a:r>
            <a:r>
              <a:rPr lang="en-US" sz="1600" b="0" i="0" u="none" strike="noStrike"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rPr>
              <a:t>commercial sex act</a:t>
            </a:r>
            <a:endParaRPr lang="en-US" sz="16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endParaRPr>
          </a:p>
          <a:p>
            <a:pPr marL="0" indent="0" algn="l">
              <a:spcBef>
                <a:spcPts val="300"/>
              </a:spcBef>
              <a:spcAft>
                <a:spcPts val="300"/>
              </a:spcAft>
              <a:buNone/>
            </a:pPr>
            <a:endParaRPr lang="en-US"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marL="0" indent="0">
              <a:spcBef>
                <a:spcPts val="0"/>
              </a:spcBef>
              <a:spcAft>
                <a:spcPts val="600"/>
              </a:spcAft>
              <a:buNone/>
            </a:pPr>
            <a:endParaRPr lang="en-US" sz="1600" b="0" i="0" dirty="0">
              <a:effectLst/>
            </a:endParaRPr>
          </a:p>
        </p:txBody>
      </p:sp>
      <p:sp>
        <p:nvSpPr>
          <p:cNvPr id="113" name="Google Shape;113;p20"/>
          <p:cNvSpPr txBox="1">
            <a:spLocks noGrp="1"/>
          </p:cNvSpPr>
          <p:nvPr>
            <p:ph type="title"/>
          </p:nvPr>
        </p:nvSpPr>
        <p:spPr>
          <a:xfrm>
            <a:off x="489096" y="321161"/>
            <a:ext cx="6276753" cy="857400"/>
          </a:xfrm>
          <a:prstGeom prst="rect">
            <a:avLst/>
          </a:prstGeom>
        </p:spPr>
        <p:txBody>
          <a:bodyPr spcFirstLastPara="1" wrap="square" lIns="91425" tIns="91425" rIns="91425" bIns="91425" anchor="b" anchorCtr="0">
            <a:noAutofit/>
          </a:bodyPr>
          <a:lstStyle/>
          <a:p>
            <a:r>
              <a:rPr lang="en-US" sz="3600" b="1" dirty="0">
                <a:ea typeface="+mn-lt"/>
                <a:cs typeface="+mn-lt"/>
              </a:rPr>
              <a:t>18 USC 1591</a:t>
            </a:r>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1950616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105786"/>
            <a:ext cx="6060560" cy="3468459"/>
          </a:xfrm>
          <a:prstGeom prst="rect">
            <a:avLst/>
          </a:prstGeom>
        </p:spPr>
        <p:txBody>
          <a:bodyPr spcFirstLastPara="1" wrap="square" lIns="91425" tIns="91425" rIns="91425" bIns="91425" anchor="t" anchorCtr="0">
            <a:noAutofit/>
          </a:bodyPr>
          <a:lstStyle/>
          <a:p>
            <a:pPr marL="0" indent="0" algn="l">
              <a:spcBef>
                <a:spcPts val="300"/>
              </a:spcBef>
              <a:spcAft>
                <a:spcPts val="300"/>
              </a:spcAft>
              <a:buNone/>
            </a:pPr>
            <a:r>
              <a:rPr lang="en-US" sz="16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Beneficiary Sex Trafficking (a)(2):</a:t>
            </a:r>
          </a:p>
          <a:p>
            <a:pPr marL="342900" indent="-342900">
              <a:spcBef>
                <a:spcPts val="300"/>
              </a:spcBef>
              <a:spcAft>
                <a:spcPts val="300"/>
              </a:spcAft>
              <a:buClr>
                <a:schemeClr val="bg2"/>
              </a:buClr>
              <a:buFont typeface="+mj-lt"/>
              <a:buAutoNum type="arabicPeriod"/>
            </a:pPr>
            <a:r>
              <a:rPr lang="en-US" sz="1600" dirty="0">
                <a:solidFill>
                  <a:srgbClr val="333333"/>
                </a:solidFill>
                <a:latin typeface="Lato" panose="020F0502020204030203" pitchFamily="34" charset="0"/>
                <a:ea typeface="Lato" panose="020F0502020204030203" pitchFamily="34" charset="0"/>
                <a:cs typeface="Lato" panose="020F0502020204030203" pitchFamily="34" charset="0"/>
              </a:rPr>
              <a:t>In or affecting interstate or foreign commerce, or within the special maritime and territorial jurisdiction of the U.S.</a:t>
            </a:r>
          </a:p>
          <a:p>
            <a:pPr marL="342900" indent="-342900">
              <a:spcBef>
                <a:spcPts val="300"/>
              </a:spcBef>
              <a:spcAft>
                <a:spcPts val="300"/>
              </a:spcAft>
              <a:buClr>
                <a:schemeClr val="bg2"/>
              </a:buClr>
              <a:buFont typeface="+mj-lt"/>
              <a:buAutoNum type="arabicPeriod"/>
            </a:pPr>
            <a:r>
              <a:rPr lang="en-US" sz="1600" dirty="0">
                <a:solidFill>
                  <a:srgbClr val="333333"/>
                </a:solidFill>
                <a:latin typeface="Lato" panose="020F0502020204030203" pitchFamily="34" charset="0"/>
                <a:ea typeface="Lato" panose="020F0502020204030203" pitchFamily="34" charset="0"/>
                <a:cs typeface="Lato" panose="020F0502020204030203" pitchFamily="34" charset="0"/>
              </a:rPr>
              <a:t>Knowingly benefits, financially or by receiving anything of value</a:t>
            </a:r>
          </a:p>
          <a:p>
            <a:pPr marL="342900" indent="-342900">
              <a:spcBef>
                <a:spcPts val="300"/>
              </a:spcBef>
              <a:spcAft>
                <a:spcPts val="300"/>
              </a:spcAft>
              <a:buClr>
                <a:schemeClr val="bg2"/>
              </a:buClr>
              <a:buFont typeface="+mj-lt"/>
              <a:buAutoNum type="arabicPeriod"/>
            </a:pPr>
            <a:r>
              <a:rPr lang="en-US" sz="1600" dirty="0">
                <a:solidFill>
                  <a:srgbClr val="333333"/>
                </a:solidFill>
                <a:latin typeface="Lato" panose="020F0502020204030203" pitchFamily="34" charset="0"/>
                <a:ea typeface="Lato" panose="020F0502020204030203" pitchFamily="34" charset="0"/>
                <a:cs typeface="Lato" panose="020F0502020204030203" pitchFamily="34" charset="0"/>
              </a:rPr>
              <a:t>From participation in a venture which has engaged in an act described in violation of paragraph (1)</a:t>
            </a:r>
          </a:p>
          <a:p>
            <a:pPr marL="0" indent="0" algn="l">
              <a:spcBef>
                <a:spcPts val="300"/>
              </a:spcBef>
              <a:spcAft>
                <a:spcPts val="300"/>
              </a:spcAft>
              <a:buNone/>
            </a:pPr>
            <a:endParaRPr lang="en-US"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marL="0" indent="0">
              <a:spcBef>
                <a:spcPts val="0"/>
              </a:spcBef>
              <a:spcAft>
                <a:spcPts val="600"/>
              </a:spcAft>
              <a:buNone/>
            </a:pPr>
            <a:endParaRPr lang="en-US" sz="1600" b="0" i="0" dirty="0">
              <a:effectLst/>
            </a:endParaRPr>
          </a:p>
        </p:txBody>
      </p:sp>
      <p:sp>
        <p:nvSpPr>
          <p:cNvPr id="113" name="Google Shape;113;p20"/>
          <p:cNvSpPr txBox="1">
            <a:spLocks noGrp="1"/>
          </p:cNvSpPr>
          <p:nvPr>
            <p:ph type="title"/>
          </p:nvPr>
        </p:nvSpPr>
        <p:spPr>
          <a:xfrm>
            <a:off x="489096" y="321161"/>
            <a:ext cx="6276753" cy="857400"/>
          </a:xfrm>
          <a:prstGeom prst="rect">
            <a:avLst/>
          </a:prstGeom>
        </p:spPr>
        <p:txBody>
          <a:bodyPr spcFirstLastPara="1" wrap="square" lIns="91425" tIns="91425" rIns="91425" bIns="91425" anchor="b" anchorCtr="0">
            <a:noAutofit/>
          </a:bodyPr>
          <a:lstStyle/>
          <a:p>
            <a:r>
              <a:rPr lang="en-US" sz="3600" b="1" dirty="0">
                <a:ea typeface="+mn-lt"/>
                <a:cs typeface="+mn-lt"/>
              </a:rPr>
              <a:t>18 USC 1591</a:t>
            </a:r>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6281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105786"/>
            <a:ext cx="6060560" cy="3468459"/>
          </a:xfrm>
          <a:prstGeom prst="rect">
            <a:avLst/>
          </a:prstGeom>
        </p:spPr>
        <p:txBody>
          <a:bodyPr spcFirstLastPara="1" wrap="square" lIns="91425" tIns="91425" rIns="91425" bIns="91425" anchor="t" anchorCtr="0">
            <a:noAutofit/>
          </a:bodyPr>
          <a:lstStyle/>
          <a:p>
            <a:pPr marL="0" indent="0">
              <a:spcBef>
                <a:spcPts val="300"/>
              </a:spcBef>
              <a:spcAft>
                <a:spcPts val="300"/>
              </a:spcAft>
              <a:buNone/>
            </a:pPr>
            <a:r>
              <a:rPr lang="en-US" sz="1600" dirty="0">
                <a:solidFill>
                  <a:schemeClr val="bg2"/>
                </a:solidFill>
                <a:latin typeface="Lato" panose="020F0502020204030203" pitchFamily="34" charset="0"/>
                <a:ea typeface="Lato" panose="020F0502020204030203" pitchFamily="34" charset="0"/>
                <a:cs typeface="Lato" panose="020F0502020204030203" pitchFamily="34" charset="0"/>
              </a:rPr>
              <a:t>An individual who is a victim of a violation of this chapter may bring a civil action against:</a:t>
            </a:r>
          </a:p>
          <a:p>
            <a:pPr marL="285750" indent="-285750">
              <a:spcBef>
                <a:spcPts val="300"/>
              </a:spcBef>
              <a:spcAft>
                <a:spcPts val="300"/>
              </a:spcAft>
              <a:buClr>
                <a:schemeClr val="bg2"/>
              </a:buClr>
              <a:buFont typeface="Arial" panose="020B0604020202020204" pitchFamily="34" charset="0"/>
              <a:buChar char="•"/>
            </a:pPr>
            <a:r>
              <a:rPr lang="en-US" sz="1600" i="0" dirty="0">
                <a:solidFill>
                  <a:schemeClr val="bg2"/>
                </a:solidFill>
                <a:effectLst/>
                <a:latin typeface="Lato" panose="020F0502020204030203" pitchFamily="34" charset="0"/>
                <a:ea typeface="Lato" panose="020F0502020204030203" pitchFamily="34" charset="0"/>
                <a:cs typeface="Lato" panose="020F0502020204030203" pitchFamily="34" charset="0"/>
              </a:rPr>
              <a:t>Perpetrator</a:t>
            </a:r>
            <a:r>
              <a:rPr lang="en-US" sz="1600" b="1" i="0" dirty="0">
                <a:solidFill>
                  <a:schemeClr val="bg2"/>
                </a:solidFill>
                <a:effectLst/>
                <a:latin typeface="Lato" panose="020F0502020204030203" pitchFamily="34" charset="0"/>
                <a:ea typeface="Lato" panose="020F0502020204030203" pitchFamily="34" charset="0"/>
                <a:cs typeface="Lato" panose="020F0502020204030203" pitchFamily="34" charset="0"/>
              </a:rPr>
              <a:t> </a:t>
            </a:r>
            <a:r>
              <a:rPr lang="en-US" sz="1600" i="0" dirty="0">
                <a:solidFill>
                  <a:schemeClr val="bg2"/>
                </a:solidFill>
                <a:effectLst/>
                <a:latin typeface="Lato" panose="020F0502020204030203" pitchFamily="34" charset="0"/>
                <a:ea typeface="Lato" panose="020F0502020204030203" pitchFamily="34" charset="0"/>
                <a:cs typeface="Lato" panose="020F0502020204030203" pitchFamily="34" charset="0"/>
              </a:rPr>
              <a:t>of trafficking</a:t>
            </a:r>
            <a:endParaRPr lang="en-US" sz="1600" b="1" i="0" dirty="0">
              <a:solidFill>
                <a:schemeClr val="bg2"/>
              </a:solidFill>
              <a:effectLst/>
              <a:latin typeface="Lato" panose="020F0502020204030203" pitchFamily="34" charset="0"/>
              <a:ea typeface="Lato" panose="020F0502020204030203" pitchFamily="34" charset="0"/>
              <a:cs typeface="Lato" panose="020F0502020204030203" pitchFamily="34" charset="0"/>
            </a:endParaRPr>
          </a:p>
          <a:p>
            <a:pPr marL="285750" indent="-285750">
              <a:spcBef>
                <a:spcPts val="300"/>
              </a:spcBef>
              <a:spcAft>
                <a:spcPts val="300"/>
              </a:spcAft>
              <a:buClr>
                <a:schemeClr val="bg2"/>
              </a:buClr>
              <a:buFont typeface="Arial" panose="020B0604020202020204" pitchFamily="34" charset="0"/>
              <a:buChar char="•"/>
            </a:pPr>
            <a:r>
              <a:rPr lang="en-US" sz="1600" dirty="0">
                <a:solidFill>
                  <a:schemeClr val="bg2"/>
                </a:solidFill>
                <a:latin typeface="Lato" panose="020F0502020204030203" pitchFamily="34" charset="0"/>
                <a:ea typeface="Lato" panose="020F0502020204030203" pitchFamily="34" charset="0"/>
                <a:cs typeface="Lato" panose="020F0502020204030203" pitchFamily="34" charset="0"/>
              </a:rPr>
              <a:t>Whoever knowingly benefits, financially or by receiving anything of value from participation in a venture which that person </a:t>
            </a:r>
            <a:r>
              <a:rPr lang="en-US" sz="1600" b="1" dirty="0">
                <a:solidFill>
                  <a:schemeClr val="accent3"/>
                </a:solidFill>
                <a:latin typeface="Lato" panose="020F0502020204030203" pitchFamily="34" charset="0"/>
                <a:ea typeface="Lato" panose="020F0502020204030203" pitchFamily="34" charset="0"/>
                <a:cs typeface="Lato" panose="020F0502020204030203" pitchFamily="34" charset="0"/>
              </a:rPr>
              <a:t>knew or should have known </a:t>
            </a:r>
            <a:r>
              <a:rPr lang="en-US" sz="1600" dirty="0">
                <a:solidFill>
                  <a:schemeClr val="bg2"/>
                </a:solidFill>
                <a:latin typeface="Lato" panose="020F0502020204030203" pitchFamily="34" charset="0"/>
                <a:ea typeface="Lato" panose="020F0502020204030203" pitchFamily="34" charset="0"/>
                <a:cs typeface="Lato" panose="020F0502020204030203" pitchFamily="34" charset="0"/>
              </a:rPr>
              <a:t>has engaged in an act in violation of this chapter</a:t>
            </a:r>
          </a:p>
          <a:p>
            <a:pPr marL="285750" indent="-285750">
              <a:spcBef>
                <a:spcPts val="300"/>
              </a:spcBef>
              <a:spcAft>
                <a:spcPts val="300"/>
              </a:spcAft>
              <a:buClr>
                <a:schemeClr val="bg2"/>
              </a:buClr>
              <a:buFont typeface="Arial" panose="020B0604020202020204" pitchFamily="34" charset="0"/>
              <a:buChar char="•"/>
            </a:pPr>
            <a:r>
              <a:rPr lang="en-US" sz="1600" dirty="0">
                <a:solidFill>
                  <a:schemeClr val="bg2"/>
                </a:solidFill>
              </a:rPr>
              <a:t>Specific Exemption to Section 230 [47 U.S.C. 230(e)(5)(A)] </a:t>
            </a:r>
          </a:p>
          <a:p>
            <a:pPr marL="285750" indent="-285750">
              <a:spcBef>
                <a:spcPts val="300"/>
              </a:spcBef>
              <a:spcAft>
                <a:spcPts val="300"/>
              </a:spcAft>
              <a:buClr>
                <a:schemeClr val="bg2"/>
              </a:buClr>
              <a:buFont typeface="Arial" panose="020B0604020202020204" pitchFamily="34" charset="0"/>
              <a:buChar char="•"/>
            </a:pPr>
            <a:r>
              <a:rPr lang="en-US" sz="1600" dirty="0">
                <a:solidFill>
                  <a:schemeClr val="bg2"/>
                </a:solidFill>
              </a:rPr>
              <a:t>A state attorney general as </a:t>
            </a:r>
            <a:r>
              <a:rPr lang="en-US" sz="1600" i="1" dirty="0" err="1">
                <a:solidFill>
                  <a:schemeClr val="bg2"/>
                </a:solidFill>
              </a:rPr>
              <a:t>parens</a:t>
            </a:r>
            <a:r>
              <a:rPr lang="en-US" sz="1600" i="1" dirty="0">
                <a:solidFill>
                  <a:schemeClr val="bg2"/>
                </a:solidFill>
              </a:rPr>
              <a:t> patriae</a:t>
            </a:r>
            <a:r>
              <a:rPr lang="en-US" sz="1600" dirty="0">
                <a:solidFill>
                  <a:schemeClr val="bg2"/>
                </a:solidFill>
              </a:rPr>
              <a:t> may bring a civil action “to obtain appropriate relief</a:t>
            </a:r>
            <a:r>
              <a:rPr lang="en-US" dirty="0">
                <a:solidFill>
                  <a:schemeClr val="bg2"/>
                </a:solidFill>
              </a:rPr>
              <a:t>” under this section (but it has never happened).</a:t>
            </a:r>
            <a:endParaRPr lang="en-US" sz="1600" dirty="0">
              <a:solidFill>
                <a:schemeClr val="bg2"/>
              </a:solidFill>
            </a:endParaRPr>
          </a:p>
        </p:txBody>
      </p:sp>
      <p:sp>
        <p:nvSpPr>
          <p:cNvPr id="113" name="Google Shape;113;p20"/>
          <p:cNvSpPr txBox="1">
            <a:spLocks noGrp="1"/>
          </p:cNvSpPr>
          <p:nvPr>
            <p:ph type="title"/>
          </p:nvPr>
        </p:nvSpPr>
        <p:spPr>
          <a:xfrm>
            <a:off x="489096" y="321161"/>
            <a:ext cx="6276753" cy="857400"/>
          </a:xfrm>
          <a:prstGeom prst="rect">
            <a:avLst/>
          </a:prstGeom>
        </p:spPr>
        <p:txBody>
          <a:bodyPr spcFirstLastPara="1" wrap="square" lIns="91425" tIns="91425" rIns="91425" bIns="91425" anchor="b" anchorCtr="0">
            <a:noAutofit/>
          </a:bodyPr>
          <a:lstStyle/>
          <a:p>
            <a:r>
              <a:rPr lang="en-US" sz="3600" b="1" dirty="0">
                <a:ea typeface="+mn-lt"/>
                <a:cs typeface="+mn-lt"/>
              </a:rPr>
              <a:t>18 USC 1595</a:t>
            </a:r>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68907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ctrTitle"/>
          </p:nvPr>
        </p:nvSpPr>
        <p:spPr>
          <a:xfrm>
            <a:off x="350876" y="92111"/>
            <a:ext cx="5339316"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Case Law</a:t>
            </a:r>
            <a:endParaRPr dirty="0"/>
          </a:p>
        </p:txBody>
      </p:sp>
      <p:sp>
        <p:nvSpPr>
          <p:cNvPr id="296" name="Google Shape;296;p38"/>
          <p:cNvSpPr txBox="1">
            <a:spLocks noGrp="1"/>
          </p:cNvSpPr>
          <p:nvPr>
            <p:ph type="subTitle" idx="1"/>
          </p:nvPr>
        </p:nvSpPr>
        <p:spPr>
          <a:xfrm>
            <a:off x="350875" y="1152674"/>
            <a:ext cx="6383647" cy="3461856"/>
          </a:xfrm>
          <a:prstGeom prst="rect">
            <a:avLst/>
          </a:prstGeom>
        </p:spPr>
        <p:txBody>
          <a:bodyPr spcFirstLastPara="1" wrap="square" lIns="91425" tIns="91425" rIns="91425" bIns="91425" anchor="t" anchorCtr="0">
            <a:noAutofit/>
          </a:bodyPr>
          <a:lstStyle/>
          <a:p>
            <a:r>
              <a:rPr lang="en-US" sz="1500" b="1" dirty="0">
                <a:solidFill>
                  <a:schemeClr val="accent1"/>
                </a:solidFill>
                <a:effectLst/>
                <a:latin typeface="Lato" panose="020F0502020204030203" pitchFamily="34" charset="0"/>
                <a:ea typeface="Lato" panose="020F0502020204030203" pitchFamily="34" charset="0"/>
                <a:cs typeface="Lato" panose="020F0502020204030203" pitchFamily="34" charset="0"/>
              </a:rPr>
              <a:t>1st Circuit</a:t>
            </a:r>
          </a:p>
          <a:p>
            <a:r>
              <a:rPr lang="en-US" sz="1500" i="1" dirty="0">
                <a:effectLst/>
                <a:latin typeface="Lato" panose="020F0502020204030203" pitchFamily="34" charset="0"/>
                <a:ea typeface="Lato" panose="020F0502020204030203" pitchFamily="34" charset="0"/>
                <a:cs typeface="Lato" panose="020F0502020204030203" pitchFamily="34" charset="0"/>
              </a:rPr>
              <a:t>Doe v. Backpage, LLC, </a:t>
            </a:r>
            <a:r>
              <a:rPr lang="en-US" sz="1500" dirty="0">
                <a:effectLst/>
                <a:latin typeface="Lato" panose="020F0502020204030203" pitchFamily="34" charset="0"/>
                <a:ea typeface="Lato" panose="020F0502020204030203" pitchFamily="34" charset="0"/>
                <a:cs typeface="Lato" panose="020F0502020204030203" pitchFamily="34" charset="0"/>
              </a:rPr>
              <a:t>817 F.3d 12 (1st Cir. 2016)</a:t>
            </a:r>
          </a:p>
          <a:p>
            <a:endParaRPr lang="en-US" sz="1500" i="1" dirty="0">
              <a:effectLst/>
              <a:latin typeface="Lato" panose="020F0502020204030203" pitchFamily="34" charset="0"/>
              <a:ea typeface="Lato" panose="020F0502020204030203" pitchFamily="34" charset="0"/>
              <a:cs typeface="Lato" panose="020F0502020204030203" pitchFamily="34" charset="0"/>
            </a:endParaRPr>
          </a:p>
          <a:p>
            <a:r>
              <a:rPr lang="en-US" sz="1500" b="1" dirty="0">
                <a:solidFill>
                  <a:schemeClr val="accent1"/>
                </a:solidFill>
                <a:effectLst/>
                <a:latin typeface="Lato" panose="020F0502020204030203" pitchFamily="34" charset="0"/>
                <a:ea typeface="Lato" panose="020F0502020204030203" pitchFamily="34" charset="0"/>
                <a:cs typeface="Lato" panose="020F0502020204030203" pitchFamily="34" charset="0"/>
              </a:rPr>
              <a:t>5th Circuit</a:t>
            </a:r>
          </a:p>
          <a:p>
            <a:r>
              <a:rPr lang="en-US" sz="1500" i="1" dirty="0">
                <a:effectLst/>
                <a:latin typeface="Lato" panose="020F0502020204030203" pitchFamily="34" charset="0"/>
                <a:ea typeface="Lato" panose="020F0502020204030203" pitchFamily="34" charset="0"/>
                <a:cs typeface="Lato" panose="020F0502020204030203" pitchFamily="34" charset="0"/>
              </a:rPr>
              <a:t>In re Facebook, Inc., </a:t>
            </a:r>
            <a:r>
              <a:rPr lang="en-US" sz="1500" dirty="0">
                <a:effectLst/>
                <a:latin typeface="Lato" panose="020F0502020204030203" pitchFamily="34" charset="0"/>
                <a:ea typeface="Lato" panose="020F0502020204030203" pitchFamily="34" charset="0"/>
                <a:cs typeface="Lato" panose="020F0502020204030203" pitchFamily="34" charset="0"/>
              </a:rPr>
              <a:t>625 S.W. 3d 80 (Tex. 2021)</a:t>
            </a:r>
          </a:p>
          <a:p>
            <a:r>
              <a:rPr lang="en-US" sz="1500" i="1" dirty="0">
                <a:effectLst/>
                <a:latin typeface="Lato" panose="020F0502020204030203" pitchFamily="34" charset="0"/>
                <a:ea typeface="Lato" panose="020F0502020204030203" pitchFamily="34" charset="0"/>
                <a:cs typeface="Lato" panose="020F0502020204030203" pitchFamily="34" charset="0"/>
              </a:rPr>
              <a:t>A.B. v. Salesforce, </a:t>
            </a:r>
            <a:r>
              <a:rPr lang="en-US" sz="1500" dirty="0">
                <a:effectLst/>
                <a:latin typeface="Lato" panose="020F0502020204030203" pitchFamily="34" charset="0"/>
                <a:ea typeface="Lato" panose="020F0502020204030203" pitchFamily="34" charset="0"/>
                <a:cs typeface="Lato" panose="020F0502020204030203" pitchFamily="34" charset="0"/>
              </a:rPr>
              <a:t>2021 U.S. Dist. LEXIS 181885 (S.D. Tex. Mar. 22, 2021)</a:t>
            </a:r>
          </a:p>
          <a:p>
            <a:endParaRPr lang="en-US" sz="1500" i="1" dirty="0">
              <a:effectLst/>
              <a:latin typeface="Lato" panose="020F0502020204030203" pitchFamily="34" charset="0"/>
              <a:ea typeface="Lato" panose="020F0502020204030203" pitchFamily="34" charset="0"/>
              <a:cs typeface="Lato" panose="020F0502020204030203" pitchFamily="34" charset="0"/>
            </a:endParaRPr>
          </a:p>
          <a:p>
            <a:r>
              <a:rPr lang="en-US" sz="1500" b="1" dirty="0">
                <a:solidFill>
                  <a:schemeClr val="accent1"/>
                </a:solidFill>
                <a:effectLst/>
                <a:latin typeface="Lato" panose="020F0502020204030203" pitchFamily="34" charset="0"/>
                <a:ea typeface="Lato" panose="020F0502020204030203" pitchFamily="34" charset="0"/>
                <a:cs typeface="Lato" panose="020F0502020204030203" pitchFamily="34" charset="0"/>
              </a:rPr>
              <a:t>9th Circuit</a:t>
            </a:r>
          </a:p>
          <a:p>
            <a:r>
              <a:rPr lang="en-US" sz="1500" i="1" dirty="0">
                <a:effectLst/>
                <a:latin typeface="Lato" panose="020F0502020204030203" pitchFamily="34" charset="0"/>
                <a:ea typeface="Lato" panose="020F0502020204030203" pitchFamily="34" charset="0"/>
                <a:cs typeface="Lato" panose="020F0502020204030203" pitchFamily="34" charset="0"/>
              </a:rPr>
              <a:t>Doe v. </a:t>
            </a:r>
            <a:r>
              <a:rPr lang="en-US" sz="1500" i="1" dirty="0" err="1">
                <a:effectLst/>
                <a:latin typeface="Lato" panose="020F0502020204030203" pitchFamily="34" charset="0"/>
                <a:ea typeface="Lato" panose="020F0502020204030203" pitchFamily="34" charset="0"/>
                <a:cs typeface="Lato" panose="020F0502020204030203" pitchFamily="34" charset="0"/>
              </a:rPr>
              <a:t>Mindgeek</a:t>
            </a:r>
            <a:r>
              <a:rPr lang="en-US" sz="1500" i="1" dirty="0">
                <a:effectLst/>
                <a:latin typeface="Lato" panose="020F0502020204030203" pitchFamily="34" charset="0"/>
                <a:ea typeface="Lato" panose="020F0502020204030203" pitchFamily="34" charset="0"/>
                <a:cs typeface="Lato" panose="020F0502020204030203" pitchFamily="34" charset="0"/>
              </a:rPr>
              <a:t> USA, Inc</a:t>
            </a:r>
            <a:r>
              <a:rPr lang="en-US" sz="1500" dirty="0">
                <a:effectLst/>
                <a:latin typeface="Lato" panose="020F0502020204030203" pitchFamily="34" charset="0"/>
                <a:ea typeface="Lato" panose="020F0502020204030203" pitchFamily="34" charset="0"/>
                <a:cs typeface="Lato" panose="020F0502020204030203" pitchFamily="34" charset="0"/>
              </a:rPr>
              <a:t>., 2021 WL 5990195 (C.D. Cal. Dec. 2, 2021)</a:t>
            </a:r>
          </a:p>
          <a:p>
            <a:r>
              <a:rPr lang="en-US" sz="1500" i="1" dirty="0">
                <a:effectLst/>
                <a:latin typeface="Lato" panose="020F0502020204030203" pitchFamily="34" charset="0"/>
                <a:ea typeface="Lato" panose="020F0502020204030203" pitchFamily="34" charset="0"/>
                <a:cs typeface="Lato" panose="020F0502020204030203" pitchFamily="34" charset="0"/>
              </a:rPr>
              <a:t>Does 1-6 v. Reddit, Inc.,</a:t>
            </a:r>
            <a:r>
              <a:rPr lang="en-US" sz="1500" dirty="0">
                <a:effectLst/>
                <a:latin typeface="Lato" panose="020F0502020204030203" pitchFamily="34" charset="0"/>
                <a:ea typeface="Lato" panose="020F0502020204030203" pitchFamily="34" charset="0"/>
                <a:cs typeface="Lato" panose="020F0502020204030203" pitchFamily="34" charset="0"/>
              </a:rPr>
              <a:t> 51 F.4th 1137 (9th Cir. 2022)</a:t>
            </a:r>
            <a:r>
              <a:rPr lang="en-US" sz="1500" i="1" dirty="0">
                <a:effectLst/>
                <a:latin typeface="Lato" panose="020F0502020204030203" pitchFamily="34" charset="0"/>
                <a:ea typeface="Lato" panose="020F0502020204030203" pitchFamily="34" charset="0"/>
                <a:cs typeface="Lato" panose="020F0502020204030203" pitchFamily="34" charset="0"/>
              </a:rPr>
              <a:t> </a:t>
            </a:r>
          </a:p>
          <a:p>
            <a:r>
              <a:rPr lang="en-US" sz="1500" i="1" dirty="0">
                <a:effectLst/>
                <a:latin typeface="Lato" panose="020F0502020204030203" pitchFamily="34" charset="0"/>
                <a:ea typeface="Lato" panose="020F0502020204030203" pitchFamily="34" charset="0"/>
                <a:cs typeface="Lato" panose="020F0502020204030203" pitchFamily="34" charset="0"/>
              </a:rPr>
              <a:t>J. B. v. G6 Hosp., LLC</a:t>
            </a:r>
            <a:r>
              <a:rPr lang="en-US" sz="1500" dirty="0">
                <a:effectLst/>
                <a:latin typeface="Lato" panose="020F0502020204030203" pitchFamily="34" charset="0"/>
                <a:ea typeface="Lato" panose="020F0502020204030203" pitchFamily="34" charset="0"/>
                <a:cs typeface="Lato" panose="020F0502020204030203" pitchFamily="34" charset="0"/>
              </a:rPr>
              <a:t>, 2021 WL 6621068 (N.D. Cal. Dec. 16, 2021)</a:t>
            </a:r>
          </a:p>
          <a:p>
            <a:r>
              <a:rPr lang="en-US" sz="1500" i="1" dirty="0">
                <a:effectLst/>
                <a:latin typeface="Lato" panose="020F0502020204030203" pitchFamily="34" charset="0"/>
                <a:ea typeface="Lato" panose="020F0502020204030203" pitchFamily="34" charset="0"/>
                <a:cs typeface="Lato" panose="020F0502020204030203" pitchFamily="34" charset="0"/>
              </a:rPr>
              <a:t>Doe v. Twitter, Inc.,</a:t>
            </a:r>
            <a:r>
              <a:rPr lang="en-US" sz="1500" dirty="0">
                <a:effectLst/>
                <a:latin typeface="Lato" panose="020F0502020204030203" pitchFamily="34" charset="0"/>
                <a:ea typeface="Lato" panose="020F0502020204030203" pitchFamily="34" charset="0"/>
                <a:cs typeface="Lato" panose="020F0502020204030203" pitchFamily="34" charset="0"/>
              </a:rPr>
              <a:t> 555 F. Supp. 3d 889 (N.D. Cal. 2021)</a:t>
            </a:r>
            <a:r>
              <a:rPr lang="en-US" sz="1500" i="1" dirty="0">
                <a:effectLst/>
                <a:latin typeface="Lato" panose="020F0502020204030203" pitchFamily="34" charset="0"/>
                <a:ea typeface="Lato" panose="020F0502020204030203" pitchFamily="34" charset="0"/>
                <a:cs typeface="Lato" panose="020F0502020204030203" pitchFamily="34" charset="0"/>
              </a:rPr>
              <a:t> </a:t>
            </a:r>
          </a:p>
          <a:p>
            <a:r>
              <a:rPr lang="en-US" sz="1500" i="1" dirty="0">
                <a:effectLst/>
                <a:latin typeface="Lato" panose="020F0502020204030203" pitchFamily="34" charset="0"/>
                <a:ea typeface="Lato" panose="020F0502020204030203" pitchFamily="34" charset="0"/>
                <a:cs typeface="Lato" panose="020F0502020204030203" pitchFamily="34" charset="0"/>
              </a:rPr>
              <a:t>M. L. v. Craigslist Inc., </a:t>
            </a:r>
            <a:r>
              <a:rPr lang="en-US" sz="1500" dirty="0">
                <a:effectLst/>
                <a:latin typeface="Lato" panose="020F0502020204030203" pitchFamily="34" charset="0"/>
                <a:ea typeface="Lato" panose="020F0502020204030203" pitchFamily="34" charset="0"/>
                <a:cs typeface="Lato" panose="020F0502020204030203" pitchFamily="34" charset="0"/>
              </a:rPr>
              <a:t>2020 WL 5494903 (W.D. Wash. Sept. 11, 2020)</a:t>
            </a:r>
          </a:p>
          <a:p>
            <a:endParaRPr lang="en-US" sz="1400"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p:txBody>
      </p:sp>
    </p:spTree>
    <p:extLst>
      <p:ext uri="{BB962C8B-B14F-4D97-AF65-F5344CB8AC3E}">
        <p14:creationId xmlns:p14="http://schemas.microsoft.com/office/powerpoint/2010/main" val="421121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ctrTitle"/>
          </p:nvPr>
        </p:nvSpPr>
        <p:spPr>
          <a:xfrm>
            <a:off x="350876" y="92111"/>
            <a:ext cx="5339316"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Case Law Cont’d</a:t>
            </a:r>
            <a:endParaRPr dirty="0"/>
          </a:p>
        </p:txBody>
      </p:sp>
      <p:sp>
        <p:nvSpPr>
          <p:cNvPr id="296" name="Google Shape;296;p38"/>
          <p:cNvSpPr txBox="1">
            <a:spLocks noGrp="1"/>
          </p:cNvSpPr>
          <p:nvPr>
            <p:ph type="subTitle" idx="1"/>
          </p:nvPr>
        </p:nvSpPr>
        <p:spPr>
          <a:xfrm>
            <a:off x="350876" y="1152674"/>
            <a:ext cx="6724044" cy="3461856"/>
          </a:xfrm>
          <a:prstGeom prst="rect">
            <a:avLst/>
          </a:prstGeom>
        </p:spPr>
        <p:txBody>
          <a:bodyPr spcFirstLastPara="1" wrap="square" lIns="91425" tIns="91425" rIns="91425" bIns="91425" anchor="t" anchorCtr="0">
            <a:noAutofit/>
          </a:bodyPr>
          <a:lstStyle/>
          <a:p>
            <a:r>
              <a:rPr lang="en-US" sz="1600" b="1" dirty="0">
                <a:solidFill>
                  <a:schemeClr val="accent1"/>
                </a:solidFill>
                <a:effectLst/>
                <a:latin typeface="Lato" panose="020F0502020204030203" pitchFamily="34" charset="0"/>
                <a:ea typeface="Lato" panose="020F0502020204030203" pitchFamily="34" charset="0"/>
                <a:cs typeface="Lato" panose="020F0502020204030203" pitchFamily="34" charset="0"/>
              </a:rPr>
              <a:t>11th Circuit</a:t>
            </a:r>
          </a:p>
          <a:p>
            <a:r>
              <a:rPr lang="en-US" sz="1600" i="1" dirty="0">
                <a:effectLst/>
                <a:latin typeface="Lato" panose="020F0502020204030203" pitchFamily="34" charset="0"/>
                <a:ea typeface="Lato" panose="020F0502020204030203" pitchFamily="34" charset="0"/>
                <a:cs typeface="Lato" panose="020F0502020204030203" pitchFamily="34" charset="0"/>
              </a:rPr>
              <a:t>M.H. v. Omegle.com, LLC</a:t>
            </a:r>
            <a:r>
              <a:rPr lang="en-US" sz="1600" dirty="0">
                <a:effectLst/>
                <a:latin typeface="Lato" panose="020F0502020204030203" pitchFamily="34" charset="0"/>
                <a:ea typeface="Lato" panose="020F0502020204030203" pitchFamily="34" charset="0"/>
                <a:cs typeface="Lato" panose="020F0502020204030203" pitchFamily="34" charset="0"/>
              </a:rPr>
              <a:t>, 2022 WL 93575 (M.D. Fla. Jan. 10, 2022)</a:t>
            </a:r>
          </a:p>
          <a:p>
            <a:pPr marL="112713" indent="1588"/>
            <a:r>
              <a:rPr lang="en-US" sz="1600" i="1" dirty="0">
                <a:effectLst/>
                <a:latin typeface="Lato" panose="020F0502020204030203" pitchFamily="34" charset="0"/>
                <a:ea typeface="Lato" panose="020F0502020204030203" pitchFamily="34" charset="0"/>
                <a:cs typeface="Lato" panose="020F0502020204030203" pitchFamily="34" charset="0"/>
              </a:rPr>
              <a:t>Doe #1 v. MG </a:t>
            </a:r>
            <a:r>
              <a:rPr lang="en-US" sz="1600" i="1" dirty="0" err="1">
                <a:effectLst/>
                <a:latin typeface="Lato" panose="020F0502020204030203" pitchFamily="34" charset="0"/>
                <a:ea typeface="Lato" panose="020F0502020204030203" pitchFamily="34" charset="0"/>
                <a:cs typeface="Lato" panose="020F0502020204030203" pitchFamily="34" charset="0"/>
              </a:rPr>
              <a:t>Freesites</a:t>
            </a:r>
            <a:r>
              <a:rPr lang="en-US" sz="1600" i="1" dirty="0">
                <a:effectLst/>
                <a:latin typeface="Lato" panose="020F0502020204030203" pitchFamily="34" charset="0"/>
                <a:ea typeface="Lato" panose="020F0502020204030203" pitchFamily="34" charset="0"/>
                <a:cs typeface="Lato" panose="020F0502020204030203" pitchFamily="34" charset="0"/>
              </a:rPr>
              <a:t>, LTD, </a:t>
            </a:r>
            <a:r>
              <a:rPr lang="en-US" sz="1600" dirty="0">
                <a:effectLst/>
                <a:latin typeface="Lato" panose="020F0502020204030203" pitchFamily="34" charset="0"/>
                <a:ea typeface="Lato" panose="020F0502020204030203" pitchFamily="34" charset="0"/>
                <a:cs typeface="Lato" panose="020F0502020204030203" pitchFamily="34" charset="0"/>
              </a:rPr>
              <a:t>2022 WL 407147 (N.D. Ala. Feb. 9, 2022)</a:t>
            </a:r>
            <a:r>
              <a:rPr lang="en-US" sz="1600" i="1" dirty="0">
                <a:effectLst/>
                <a:latin typeface="Lato" panose="020F0502020204030203" pitchFamily="34" charset="0"/>
                <a:ea typeface="Lato" panose="020F0502020204030203" pitchFamily="34" charset="0"/>
                <a:cs typeface="Lato" panose="020F0502020204030203" pitchFamily="34" charset="0"/>
              </a:rPr>
              <a:t> Doe v. Red Roof Inns, </a:t>
            </a:r>
            <a:r>
              <a:rPr lang="en-US" sz="1600" dirty="0">
                <a:effectLst/>
                <a:latin typeface="Lato" panose="020F0502020204030203" pitchFamily="34" charset="0"/>
                <a:ea typeface="Lato" panose="020F0502020204030203" pitchFamily="34" charset="0"/>
                <a:cs typeface="Lato" panose="020F0502020204030203" pitchFamily="34" charset="0"/>
              </a:rPr>
              <a:t>21 F.4th 714, 719 (11th Cir. 2021)</a:t>
            </a:r>
          </a:p>
          <a:p>
            <a:r>
              <a:rPr lang="en-US" sz="1600" i="1" dirty="0">
                <a:effectLst/>
                <a:latin typeface="Lato" panose="020F0502020204030203" pitchFamily="34" charset="0"/>
                <a:ea typeface="Lato" panose="020F0502020204030203" pitchFamily="34" charset="0"/>
                <a:cs typeface="Lato" panose="020F0502020204030203" pitchFamily="34" charset="0"/>
              </a:rPr>
              <a:t>Doe v. Kik Interactive, Inc., </a:t>
            </a:r>
            <a:r>
              <a:rPr lang="en-US" sz="1600" dirty="0">
                <a:effectLst/>
                <a:latin typeface="Lato" panose="020F0502020204030203" pitchFamily="34" charset="0"/>
                <a:ea typeface="Lato" panose="020F0502020204030203" pitchFamily="34" charset="0"/>
                <a:cs typeface="Lato" panose="020F0502020204030203" pitchFamily="34" charset="0"/>
              </a:rPr>
              <a:t>482 F. Supp. 3d 1242 (S.D. Fla. 2020)</a:t>
            </a:r>
          </a:p>
          <a:p>
            <a:endParaRPr lang="en-US" sz="1600" dirty="0">
              <a:effectLst/>
              <a:latin typeface="Lato" panose="020F0502020204030203" pitchFamily="34" charset="0"/>
              <a:ea typeface="Lato" panose="020F0502020204030203" pitchFamily="34" charset="0"/>
              <a:cs typeface="Lato" panose="020F0502020204030203" pitchFamily="34" charset="0"/>
            </a:endParaRPr>
          </a:p>
          <a:p>
            <a:endParaRPr lang="en-US" sz="1600" dirty="0">
              <a:effectLst/>
              <a:latin typeface="Lato" panose="020F0502020204030203" pitchFamily="34" charset="0"/>
              <a:ea typeface="Lato" panose="020F0502020204030203" pitchFamily="34" charset="0"/>
              <a:cs typeface="Lato" panose="020F0502020204030203" pitchFamily="34" charset="0"/>
            </a:endParaRPr>
          </a:p>
          <a:p>
            <a:endParaRPr lang="en-US" sz="1600" dirty="0">
              <a:latin typeface="Century Schoolbook" panose="02040604050505020304" pitchFamily="18" charset="0"/>
              <a:ea typeface="Century Schoolbook" panose="02040604050505020304" pitchFamily="18" charset="0"/>
              <a:cs typeface="Century Schoolbook" panose="02040604050505020304" pitchFamily="18" charset="0"/>
            </a:endParaRPr>
          </a:p>
          <a:p>
            <a:endParaRPr lang="en-US" sz="1600"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a:p>
            <a:endParaRPr lang="en-US" sz="1600"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a:p>
            <a:endParaRPr lang="en-US" sz="1400"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505751" y="1182814"/>
            <a:ext cx="6362261" cy="3275719"/>
          </a:xfrm>
          <a:prstGeom prst="rect">
            <a:avLst/>
          </a:prstGeom>
        </p:spPr>
        <p:txBody>
          <a:bodyPr spcFirstLastPara="1" wrap="square" lIns="91425" tIns="91425" rIns="91425" bIns="91425" anchor="t" anchorCtr="0">
            <a:noAutofit/>
          </a:bodyPr>
          <a:lstStyle/>
          <a:p>
            <a:pPr marL="0" indent="0">
              <a:spcBef>
                <a:spcPts val="0"/>
              </a:spcBef>
              <a:spcAft>
                <a:spcPts val="1000"/>
              </a:spcAft>
              <a:buNone/>
            </a:pPr>
            <a:r>
              <a:rPr lang="en-US" dirty="0"/>
              <a:t>Any person who, while a minor, was a victim of a violation of section </a:t>
            </a:r>
            <a:r>
              <a:rPr lang="en-US" dirty="0">
                <a:solidFill>
                  <a:schemeClr val="accent2"/>
                </a:solidFill>
              </a:rPr>
              <a:t>1589</a:t>
            </a:r>
            <a:r>
              <a:rPr lang="en-US" dirty="0"/>
              <a:t>, </a:t>
            </a:r>
            <a:r>
              <a:rPr lang="en-US" dirty="0">
                <a:solidFill>
                  <a:schemeClr val="accent2"/>
                </a:solidFill>
              </a:rPr>
              <a:t>1590</a:t>
            </a:r>
            <a:r>
              <a:rPr lang="en-US" dirty="0"/>
              <a:t>, </a:t>
            </a:r>
            <a:r>
              <a:rPr lang="en-US" dirty="0">
                <a:solidFill>
                  <a:schemeClr val="accent2"/>
                </a:solidFill>
              </a:rPr>
              <a:t>1591</a:t>
            </a:r>
            <a:r>
              <a:rPr lang="en-US" dirty="0"/>
              <a:t>, </a:t>
            </a:r>
            <a:r>
              <a:rPr lang="en-US" dirty="0">
                <a:solidFill>
                  <a:schemeClr val="accent2"/>
                </a:solidFill>
              </a:rPr>
              <a:t>2241(c)</a:t>
            </a:r>
            <a:r>
              <a:rPr lang="en-US" dirty="0"/>
              <a:t>, </a:t>
            </a:r>
            <a:r>
              <a:rPr lang="en-US" dirty="0">
                <a:solidFill>
                  <a:schemeClr val="accent2"/>
                </a:solidFill>
              </a:rPr>
              <a:t>2242</a:t>
            </a:r>
            <a:r>
              <a:rPr lang="en-US" dirty="0"/>
              <a:t>, </a:t>
            </a:r>
            <a:r>
              <a:rPr lang="en-US" dirty="0">
                <a:solidFill>
                  <a:schemeClr val="accent2"/>
                </a:solidFill>
              </a:rPr>
              <a:t>2243</a:t>
            </a:r>
            <a:r>
              <a:rPr lang="en-US" dirty="0"/>
              <a:t>, </a:t>
            </a:r>
            <a:r>
              <a:rPr lang="en-US" dirty="0">
                <a:solidFill>
                  <a:schemeClr val="accent2"/>
                </a:solidFill>
              </a:rPr>
              <a:t>2251</a:t>
            </a:r>
            <a:r>
              <a:rPr lang="en-US" dirty="0"/>
              <a:t>, </a:t>
            </a:r>
            <a:r>
              <a:rPr lang="en-US" dirty="0">
                <a:solidFill>
                  <a:schemeClr val="accent2"/>
                </a:solidFill>
              </a:rPr>
              <a:t>2251A</a:t>
            </a:r>
            <a:r>
              <a:rPr lang="en-US" dirty="0"/>
              <a:t>, </a:t>
            </a:r>
            <a:r>
              <a:rPr lang="en-US" dirty="0">
                <a:solidFill>
                  <a:schemeClr val="accent2"/>
                </a:solidFill>
              </a:rPr>
              <a:t>2252</a:t>
            </a:r>
            <a:r>
              <a:rPr lang="en-US" dirty="0"/>
              <a:t>, </a:t>
            </a:r>
            <a:r>
              <a:rPr lang="en-US" dirty="0">
                <a:solidFill>
                  <a:schemeClr val="accent2"/>
                </a:solidFill>
              </a:rPr>
              <a:t>2252A</a:t>
            </a:r>
            <a:r>
              <a:rPr lang="en-US" dirty="0"/>
              <a:t>, </a:t>
            </a:r>
            <a:r>
              <a:rPr lang="en-US" dirty="0">
                <a:solidFill>
                  <a:schemeClr val="accent2"/>
                </a:solidFill>
              </a:rPr>
              <a:t>2260</a:t>
            </a:r>
            <a:r>
              <a:rPr lang="en-US" dirty="0"/>
              <a:t>, </a:t>
            </a:r>
            <a:r>
              <a:rPr lang="en-US" dirty="0">
                <a:solidFill>
                  <a:schemeClr val="accent2"/>
                </a:solidFill>
              </a:rPr>
              <a:t>2421</a:t>
            </a:r>
            <a:r>
              <a:rPr lang="en-US" dirty="0"/>
              <a:t>, </a:t>
            </a:r>
            <a:r>
              <a:rPr lang="en-US" dirty="0">
                <a:solidFill>
                  <a:schemeClr val="accent2"/>
                </a:solidFill>
              </a:rPr>
              <a:t>2422</a:t>
            </a:r>
            <a:r>
              <a:rPr lang="en-US" dirty="0"/>
              <a:t>, or </a:t>
            </a:r>
            <a:r>
              <a:rPr lang="en-US" dirty="0">
                <a:solidFill>
                  <a:schemeClr val="accent2"/>
                </a:solidFill>
              </a:rPr>
              <a:t>2423</a:t>
            </a:r>
            <a:r>
              <a:rPr lang="en-US" dirty="0"/>
              <a:t> of this title and who suffers personal injury as a result of such violation, regardless of whether the injury occurred while such person was a minor, may sue in any appropriate United States District Court and</a:t>
            </a:r>
            <a:r>
              <a:rPr lang="en-US" b="1" dirty="0"/>
              <a:t> </a:t>
            </a:r>
            <a:r>
              <a:rPr lang="en-US" dirty="0"/>
              <a:t>shall recover the </a:t>
            </a:r>
            <a:r>
              <a:rPr lang="en-US" b="1" dirty="0">
                <a:solidFill>
                  <a:schemeClr val="accent3"/>
                </a:solidFill>
              </a:rPr>
              <a:t>actual damages </a:t>
            </a:r>
            <a:r>
              <a:rPr lang="en-US" dirty="0"/>
              <a:t>such person sustains </a:t>
            </a:r>
            <a:r>
              <a:rPr lang="en-US" b="1" dirty="0">
                <a:solidFill>
                  <a:schemeClr val="accent3"/>
                </a:solidFill>
              </a:rPr>
              <a:t>OR </a:t>
            </a:r>
            <a:r>
              <a:rPr lang="en-US" dirty="0">
                <a:solidFill>
                  <a:schemeClr val="accent3"/>
                </a:solidFill>
              </a:rPr>
              <a:t>[…] </a:t>
            </a:r>
            <a:r>
              <a:rPr lang="en-US" b="1" dirty="0">
                <a:solidFill>
                  <a:schemeClr val="accent3"/>
                </a:solidFill>
              </a:rPr>
              <a:t>liquidated damages in the amount of $150,000, AND</a:t>
            </a:r>
            <a:r>
              <a:rPr lang="en-US" dirty="0">
                <a:solidFill>
                  <a:schemeClr val="accent3"/>
                </a:solidFill>
              </a:rPr>
              <a:t> </a:t>
            </a:r>
            <a:r>
              <a:rPr lang="en-US" b="1" dirty="0">
                <a:solidFill>
                  <a:schemeClr val="accent3"/>
                </a:solidFill>
              </a:rPr>
              <a:t>the cost of the action </a:t>
            </a:r>
            <a:r>
              <a:rPr lang="en-US" sz="1600" dirty="0"/>
              <a:t>including reasonable attorney’s fees and other litigation costs reasonably incurred. The court may also award punitive damages and such other preliminary and equitable relief as the court determines to be appropriate</a:t>
            </a:r>
            <a:r>
              <a:rPr lang="en-US" sz="1600" i="1" dirty="0"/>
              <a:t>.</a:t>
            </a:r>
            <a:endParaRPr lang="en-US" sz="1600" dirty="0">
              <a:ea typeface="+mn-lt"/>
              <a:cs typeface="+mn-lt"/>
            </a:endParaRPr>
          </a:p>
        </p:txBody>
      </p:sp>
      <p:sp>
        <p:nvSpPr>
          <p:cNvPr id="113" name="Google Shape;113;p20"/>
          <p:cNvSpPr txBox="1">
            <a:spLocks noGrp="1"/>
          </p:cNvSpPr>
          <p:nvPr>
            <p:ph type="title"/>
          </p:nvPr>
        </p:nvSpPr>
        <p:spPr>
          <a:xfrm>
            <a:off x="505752" y="325415"/>
            <a:ext cx="6276753"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18 USC 2255 Predicates</a:t>
            </a:r>
            <a:endParaRPr sz="36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413106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5" y="1488810"/>
            <a:ext cx="6185357" cy="3085435"/>
          </a:xfrm>
          <a:prstGeom prst="rect">
            <a:avLst/>
          </a:prstGeom>
        </p:spPr>
        <p:txBody>
          <a:bodyPr spcFirstLastPara="1" wrap="square" lIns="91425" tIns="91425" rIns="91425" bIns="91425" anchor="t" anchorCtr="0">
            <a:noAutofit/>
          </a:bodyPr>
          <a:lstStyle/>
          <a:p>
            <a:pPr marL="127000" indent="0">
              <a:buNone/>
            </a:pPr>
            <a:r>
              <a:rPr lang="en-US" sz="2000" b="1" dirty="0">
                <a:solidFill>
                  <a:schemeClr val="accent3"/>
                </a:solidFill>
                <a:ea typeface="+mn-lt"/>
                <a:cs typeface="+mn-lt"/>
              </a:rPr>
              <a:t>Revised EARN IT introduced January 31, 2022</a:t>
            </a:r>
          </a:p>
          <a:p>
            <a:pPr marL="127000" indent="0" algn="r">
              <a:buNone/>
            </a:pPr>
            <a:r>
              <a:rPr lang="en-US" sz="2000" b="1" dirty="0">
                <a:solidFill>
                  <a:schemeClr val="bg2"/>
                </a:solidFill>
                <a:ea typeface="+mn-lt"/>
                <a:cs typeface="+mn-lt"/>
              </a:rPr>
              <a:t>(53 pages) </a:t>
            </a:r>
            <a:endParaRPr lang="en-US" sz="2000" dirty="0">
              <a:solidFill>
                <a:schemeClr val="bg2"/>
              </a:solidFill>
              <a:ea typeface="+mn-lt"/>
              <a:cs typeface="+mn-lt"/>
            </a:endParaRPr>
          </a:p>
          <a:p>
            <a:pPr marL="127000" indent="0">
              <a:buClr>
                <a:srgbClr val="262626"/>
              </a:buClr>
              <a:buNone/>
            </a:pPr>
            <a:r>
              <a:rPr lang="en-US" sz="2000" b="1" dirty="0">
                <a:solidFill>
                  <a:schemeClr val="accent3"/>
                </a:solidFill>
                <a:ea typeface="+mn-lt"/>
                <a:cs typeface="+mn-lt"/>
              </a:rPr>
              <a:t>Passed Judiciary Committee February 10, 2022</a:t>
            </a:r>
            <a:endParaRPr lang="en-US" sz="2000" dirty="0">
              <a:solidFill>
                <a:schemeClr val="accent3"/>
              </a:solidFill>
              <a:ea typeface="+mn-lt"/>
              <a:cs typeface="+mn-lt"/>
            </a:endParaRPr>
          </a:p>
          <a:p>
            <a:pPr lvl="1">
              <a:lnSpc>
                <a:spcPct val="90000"/>
              </a:lnSpc>
              <a:spcBef>
                <a:spcPts val="1000"/>
              </a:spcBef>
              <a:buClr>
                <a:srgbClr val="262626"/>
              </a:buClr>
              <a:buFont typeface="Arial,Sans-Serif" pitchFamily="18" charset="0"/>
              <a:buChar char="•"/>
            </a:pPr>
            <a:r>
              <a:rPr lang="en-US" sz="2000" dirty="0">
                <a:ea typeface="+mn-lt"/>
                <a:cs typeface="+mn-lt"/>
              </a:rPr>
              <a:t>Commission to create best practices </a:t>
            </a:r>
          </a:p>
          <a:p>
            <a:pPr lvl="1">
              <a:lnSpc>
                <a:spcPct val="90000"/>
              </a:lnSpc>
              <a:spcBef>
                <a:spcPts val="1000"/>
              </a:spcBef>
              <a:buClr>
                <a:srgbClr val="262626"/>
              </a:buClr>
              <a:buFont typeface="Arial,Sans-Serif" pitchFamily="18" charset="0"/>
              <a:buChar char="•"/>
            </a:pPr>
            <a:r>
              <a:rPr lang="en-US" sz="2000" dirty="0">
                <a:ea typeface="+mn-lt"/>
                <a:cs typeface="+mn-lt"/>
              </a:rPr>
              <a:t>Exempts Masha’s Law from Section 230 for predicates under 18 U.S.C. 2252 / 2252A</a:t>
            </a:r>
          </a:p>
          <a:p>
            <a:pPr lvl="1">
              <a:lnSpc>
                <a:spcPct val="90000"/>
              </a:lnSpc>
              <a:spcBef>
                <a:spcPts val="1000"/>
              </a:spcBef>
              <a:buClr>
                <a:srgbClr val="262626"/>
              </a:buClr>
              <a:buFont typeface="Arial,Sans-Serif" pitchFamily="18" charset="0"/>
              <a:buChar char="•"/>
            </a:pPr>
            <a:r>
              <a:rPr lang="en-US" sz="2000" dirty="0">
                <a:ea typeface="+mn-lt"/>
                <a:cs typeface="+mn-lt"/>
                <a:hlinkClick r:id="rId3"/>
              </a:rPr>
              <a:t>BILLS-117s3538is.pdf (congress.gov)</a:t>
            </a:r>
            <a:br>
              <a:rPr lang="en-US" sz="2000" dirty="0"/>
            </a:br>
            <a:endParaRPr lang="en-US" sz="2000" dirty="0">
              <a:ea typeface="+mn-lt"/>
              <a:cs typeface="+mn-lt"/>
            </a:endParaRPr>
          </a:p>
        </p:txBody>
      </p:sp>
      <p:sp>
        <p:nvSpPr>
          <p:cNvPr id="113" name="Google Shape;113;p20"/>
          <p:cNvSpPr txBox="1">
            <a:spLocks noGrp="1"/>
          </p:cNvSpPr>
          <p:nvPr>
            <p:ph type="title"/>
          </p:nvPr>
        </p:nvSpPr>
        <p:spPr>
          <a:xfrm>
            <a:off x="489096" y="569255"/>
            <a:ext cx="6276753"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a:ea typeface="+mj-lt"/>
                <a:cs typeface="+mj-lt"/>
              </a:rPr>
              <a:t>Earn It Act 2022 –  S.3538</a:t>
            </a:r>
            <a:endParaRPr sz="40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41094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89096" y="1426655"/>
            <a:ext cx="6276753" cy="2858344"/>
          </a:xfrm>
          <a:prstGeom prst="rect">
            <a:avLst/>
          </a:prstGeom>
        </p:spPr>
        <p:txBody>
          <a:bodyPr spcFirstLastPara="1" wrap="square" lIns="91425" tIns="91425" rIns="91425" bIns="91425" anchor="t" anchorCtr="0">
            <a:noAutofit/>
          </a:bodyPr>
          <a:lstStyle/>
          <a:p>
            <a:pPr marL="0" indent="0">
              <a:buClr>
                <a:srgbClr val="000000">
                  <a:lumMod val="85000"/>
                  <a:lumOff val="15000"/>
                </a:srgbClr>
              </a:buClr>
              <a:buNone/>
            </a:pPr>
            <a:r>
              <a:rPr lang="en-US" sz="2000" dirty="0">
                <a:ea typeface="+mn-lt"/>
                <a:cs typeface="+mn-lt"/>
              </a:rPr>
              <a:t>Update federal statutes to use the term CSAM The term child pornography fails to describe the true nature of the videos and images and undermines the seriousness of the abuse. </a:t>
            </a:r>
            <a:endParaRPr lang="en-US" sz="2000" dirty="0"/>
          </a:p>
          <a:p>
            <a:pPr marL="342900" indent="-342900">
              <a:buClr>
                <a:srgbClr val="262626"/>
              </a:buClr>
              <a:buFont typeface="Arial" panose="020B0604020202020204" pitchFamily="34" charset="0"/>
              <a:buChar char="•"/>
            </a:pPr>
            <a:r>
              <a:rPr lang="en-US" sz="2000" dirty="0">
                <a:ea typeface="+mn-lt"/>
                <a:cs typeface="+mn-lt"/>
              </a:rPr>
              <a:t>Remove immunity for social media and technology companies that knowingly facilitate or profit from the distribution of CSAM on their platforms.</a:t>
            </a:r>
            <a:endParaRPr lang="en-US" sz="2000" dirty="0"/>
          </a:p>
          <a:p>
            <a:pPr marL="342900" indent="-342900">
              <a:buClr>
                <a:srgbClr val="262626"/>
              </a:buClr>
              <a:buFont typeface="Arial" panose="020B0604020202020204" pitchFamily="34" charset="0"/>
              <a:buChar char="•"/>
            </a:pPr>
            <a:r>
              <a:rPr lang="en-US" sz="2000" dirty="0">
                <a:ea typeface="+mn-lt"/>
                <a:cs typeface="+mn-lt"/>
              </a:rPr>
              <a:t>Exempt 2255 claims from CDA 230 immunity</a:t>
            </a:r>
            <a:endParaRPr lang="en-US" sz="2400" dirty="0"/>
          </a:p>
        </p:txBody>
      </p:sp>
      <p:sp>
        <p:nvSpPr>
          <p:cNvPr id="113" name="Google Shape;113;p20"/>
          <p:cNvSpPr txBox="1">
            <a:spLocks noGrp="1"/>
          </p:cNvSpPr>
          <p:nvPr>
            <p:ph type="title"/>
          </p:nvPr>
        </p:nvSpPr>
        <p:spPr>
          <a:xfrm>
            <a:off x="489096" y="569255"/>
            <a:ext cx="6276753"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a:ea typeface="+mj-lt"/>
                <a:cs typeface="+mj-lt"/>
              </a:rPr>
              <a:t>Earn It Act 2023</a:t>
            </a:r>
            <a:endParaRPr sz="40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40792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ctrTitle" idx="4294967295"/>
          </p:nvPr>
        </p:nvSpPr>
        <p:spPr>
          <a:xfrm>
            <a:off x="2531474" y="748940"/>
            <a:ext cx="4496724" cy="3645619"/>
          </a:xfrm>
          <a:prstGeom prst="rect">
            <a:avLst/>
          </a:prstGeom>
        </p:spPr>
        <p:txBody>
          <a:bodyPr spcFirstLastPara="1" wrap="square" lIns="91425" tIns="91425" rIns="91425" bIns="91425" anchor="b" anchorCtr="0">
            <a:noAutofit/>
          </a:bodyPr>
          <a:lstStyle/>
          <a:p>
            <a:pPr algn="l" rtl="0" fontAlgn="base"/>
            <a:r>
              <a:rPr lang="en-US" sz="2800" b="0" i="0" u="none" strike="noStrike" dirty="0">
                <a:solidFill>
                  <a:schemeClr val="bg1"/>
                </a:solidFill>
                <a:effectLst/>
                <a:latin typeface="+mj-lt"/>
              </a:rPr>
              <a:t>“I am horrified by the thought that other children will probably be abused because of my pictures. Will someone show my pictures to other kids…then tell them what to do. Will they see me and think it’s okay for them to do the same thing?”</a:t>
            </a:r>
            <a:endParaRPr lang="en-US" sz="2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7" name="Google Shape;237;p32"/>
          <p:cNvSpPr txBox="1">
            <a:spLocks noGrp="1"/>
          </p:cNvSpPr>
          <p:nvPr>
            <p:ph type="body" idx="4294967295"/>
          </p:nvPr>
        </p:nvSpPr>
        <p:spPr>
          <a:xfrm>
            <a:off x="5067300" y="-500580"/>
            <a:ext cx="5526610" cy="4254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6000" b="1" dirty="0">
                <a:solidFill>
                  <a:srgbClr val="FFFFFF"/>
                </a:solidFill>
              </a:rPr>
              <a:t>MDL 3047</a:t>
            </a:r>
          </a:p>
        </p:txBody>
      </p:sp>
      <p:pic>
        <p:nvPicPr>
          <p:cNvPr id="8" name="Picture 7" descr="Text&#10;&#10;Description automatically generated">
            <a:extLst>
              <a:ext uri="{FF2B5EF4-FFF2-40B4-BE49-F238E27FC236}">
                <a16:creationId xmlns:a16="http://schemas.microsoft.com/office/drawing/2014/main" id="{912B9A79-F0B9-9F3A-ABA9-C062D5D9868E}"/>
              </a:ext>
            </a:extLst>
          </p:cNvPr>
          <p:cNvPicPr>
            <a:picLocks noChangeAspect="1"/>
          </p:cNvPicPr>
          <p:nvPr/>
        </p:nvPicPr>
        <p:blipFill>
          <a:blip r:embed="rId4"/>
          <a:stretch>
            <a:fillRect/>
          </a:stretch>
        </p:blipFill>
        <p:spPr>
          <a:xfrm>
            <a:off x="6289067" y="2188157"/>
            <a:ext cx="1876425" cy="2428875"/>
          </a:xfrm>
          <a:prstGeom prst="rect">
            <a:avLst/>
          </a:prstGeom>
        </p:spPr>
      </p:pic>
      <p:sp>
        <p:nvSpPr>
          <p:cNvPr id="10" name="TextBox 9">
            <a:extLst>
              <a:ext uri="{FF2B5EF4-FFF2-40B4-BE49-F238E27FC236}">
                <a16:creationId xmlns:a16="http://schemas.microsoft.com/office/drawing/2014/main" id="{EAA089CB-F574-193C-46DF-0A348F978FD9}"/>
              </a:ext>
            </a:extLst>
          </p:cNvPr>
          <p:cNvSpPr txBox="1"/>
          <p:nvPr/>
        </p:nvSpPr>
        <p:spPr>
          <a:xfrm>
            <a:off x="315310" y="480674"/>
            <a:ext cx="8705860" cy="1200329"/>
          </a:xfrm>
          <a:prstGeom prst="rect">
            <a:avLst/>
          </a:prstGeom>
          <a:noFill/>
        </p:spPr>
        <p:txBody>
          <a:bodyPr wrap="square">
            <a:spAutoFit/>
          </a:bodyPr>
          <a:lstStyle/>
          <a:p>
            <a:r>
              <a:rPr lang="en" sz="3600" dirty="0">
                <a:latin typeface="Lato" panose="020F0502020204030203" pitchFamily="34" charset="0"/>
                <a:ea typeface="Lato" panose="020F0502020204030203" pitchFamily="34" charset="0"/>
                <a:cs typeface="Lato" panose="020F0502020204030203" pitchFamily="34" charset="0"/>
              </a:rPr>
              <a:t>Social Media Personal Injuries</a:t>
            </a:r>
            <a:br>
              <a:rPr lang="en" sz="3600" dirty="0">
                <a:latin typeface="Lato" panose="020F0502020204030203" pitchFamily="34" charset="0"/>
                <a:ea typeface="Lato" panose="020F0502020204030203" pitchFamily="34" charset="0"/>
                <a:cs typeface="Lato" panose="020F0502020204030203" pitchFamily="34" charset="0"/>
              </a:rPr>
            </a:br>
            <a:r>
              <a:rPr lang="en" sz="3600" dirty="0">
                <a:latin typeface="Lato" panose="020F0502020204030203" pitchFamily="34" charset="0"/>
                <a:ea typeface="Lato" panose="020F0502020204030203" pitchFamily="34" charset="0"/>
                <a:cs typeface="Lato" panose="020F0502020204030203" pitchFamily="34" charset="0"/>
              </a:rPr>
              <a:t>to Adolescents</a:t>
            </a:r>
          </a:p>
        </p:txBody>
      </p:sp>
      <p:sp>
        <p:nvSpPr>
          <p:cNvPr id="11" name="TextBox 10">
            <a:extLst>
              <a:ext uri="{FF2B5EF4-FFF2-40B4-BE49-F238E27FC236}">
                <a16:creationId xmlns:a16="http://schemas.microsoft.com/office/drawing/2014/main" id="{7CF3C645-17AD-BE22-9240-3160F4F5B5BC}"/>
              </a:ext>
            </a:extLst>
          </p:cNvPr>
          <p:cNvSpPr txBox="1"/>
          <p:nvPr/>
        </p:nvSpPr>
        <p:spPr>
          <a:xfrm>
            <a:off x="297800" y="1754710"/>
            <a:ext cx="4618181"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Meta Platforms, Inc. (formerly known as Facebook, Inc.); Instagram LLC; Siculus LLC; Facebook Operations LLC</a:t>
            </a:r>
          </a:p>
          <a:p>
            <a:pPr marL="285750" indent="-285750">
              <a:buFont typeface="Arial" panose="020B0604020202020204" pitchFamily="34" charset="0"/>
              <a:buChar char="•"/>
            </a:pPr>
            <a:endParaRPr lang="en-US" sz="1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800" dirty="0" err="1">
                <a:latin typeface="Lato" panose="020F0502020204030203" pitchFamily="34" charset="0"/>
                <a:ea typeface="Lato" panose="020F0502020204030203" pitchFamily="34" charset="0"/>
                <a:cs typeface="Lato" panose="020F0502020204030203" pitchFamily="34" charset="0"/>
              </a:rPr>
              <a:t>ByteDance</a:t>
            </a:r>
            <a:r>
              <a:rPr lang="en-US" sz="1800" dirty="0">
                <a:latin typeface="Lato" panose="020F0502020204030203" pitchFamily="34" charset="0"/>
                <a:ea typeface="Lato" panose="020F0502020204030203" pitchFamily="34" charset="0"/>
                <a:cs typeface="Lato" panose="020F0502020204030203" pitchFamily="34" charset="0"/>
              </a:rPr>
              <a:t> Ltd.; </a:t>
            </a:r>
            <a:r>
              <a:rPr lang="en-US" sz="1800" dirty="0" err="1">
                <a:latin typeface="Lato" panose="020F0502020204030203" pitchFamily="34" charset="0"/>
                <a:ea typeface="Lato" panose="020F0502020204030203" pitchFamily="34" charset="0"/>
                <a:cs typeface="Lato" panose="020F0502020204030203" pitchFamily="34" charset="0"/>
              </a:rPr>
              <a:t>ByteDance</a:t>
            </a:r>
            <a:r>
              <a:rPr lang="en-US" sz="1800" dirty="0">
                <a:latin typeface="Lato" panose="020F0502020204030203" pitchFamily="34" charset="0"/>
                <a:ea typeface="Lato" panose="020F0502020204030203" pitchFamily="34" charset="0"/>
                <a:cs typeface="Lato" panose="020F0502020204030203" pitchFamily="34" charset="0"/>
              </a:rPr>
              <a:t> Inc.; TikTok LLC; TikTok Inc.</a:t>
            </a:r>
          </a:p>
          <a:p>
            <a:pPr marL="285750" indent="-285750">
              <a:buFont typeface="Arial" panose="020B0604020202020204" pitchFamily="34" charset="0"/>
              <a:buChar char="•"/>
            </a:pPr>
            <a:endParaRPr lang="en-US" sz="1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Snap Inc.</a:t>
            </a:r>
          </a:p>
          <a:p>
            <a:pPr marL="285750" indent="-285750">
              <a:buFont typeface="Arial" panose="020B0604020202020204" pitchFamily="34" charset="0"/>
              <a:buChar char="•"/>
            </a:pPr>
            <a:endParaRPr lang="en-US" sz="1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Google  LLC; YouTube LLC</a:t>
            </a:r>
            <a:endParaRPr lang="en-US" dirty="0"/>
          </a:p>
        </p:txBody>
      </p:sp>
    </p:spTree>
    <p:extLst>
      <p:ext uri="{BB962C8B-B14F-4D97-AF65-F5344CB8AC3E}">
        <p14:creationId xmlns:p14="http://schemas.microsoft.com/office/powerpoint/2010/main" val="6541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35"/>
        <p:cNvGrpSpPr/>
        <p:nvPr/>
      </p:nvGrpSpPr>
      <p:grpSpPr>
        <a:xfrm>
          <a:off x="0" y="0"/>
          <a:ext cx="0" cy="0"/>
          <a:chOff x="0" y="0"/>
          <a:chExt cx="0" cy="0"/>
        </a:xfrm>
      </p:grpSpPr>
      <p:pic>
        <p:nvPicPr>
          <p:cNvPr id="2" name="Online Media 1" title="Molly Russell died suffering from ‘negative effects of online content’, says coroner">
            <a:hlinkClick r:id="" action="ppaction://media"/>
            <a:extLst>
              <a:ext uri="{FF2B5EF4-FFF2-40B4-BE49-F238E27FC236}">
                <a16:creationId xmlns:a16="http://schemas.microsoft.com/office/drawing/2014/main" id="{6E6E31CB-7E23-FAF6-538D-C4AADC8EA86D}"/>
              </a:ext>
            </a:extLst>
          </p:cNvPr>
          <p:cNvPicPr>
            <a:picLocks noRot="1" noChangeAspect="1"/>
          </p:cNvPicPr>
          <p:nvPr>
            <a:videoFile r:link="rId1"/>
          </p:nvPr>
        </p:nvPicPr>
        <p:blipFill>
          <a:blip r:embed="rId5"/>
          <a:stretch>
            <a:fillRect/>
          </a:stretch>
        </p:blipFill>
        <p:spPr>
          <a:xfrm>
            <a:off x="1227172" y="681922"/>
            <a:ext cx="6689656" cy="3779655"/>
          </a:xfrm>
          <a:prstGeom prst="rect">
            <a:avLst/>
          </a:prstGeom>
        </p:spPr>
      </p:pic>
    </p:spTree>
    <p:extLst>
      <p:ext uri="{BB962C8B-B14F-4D97-AF65-F5344CB8AC3E}">
        <p14:creationId xmlns:p14="http://schemas.microsoft.com/office/powerpoint/2010/main" val="183889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7" name="Google Shape;237;p32"/>
          <p:cNvSpPr txBox="1">
            <a:spLocks noGrp="1"/>
          </p:cNvSpPr>
          <p:nvPr>
            <p:ph type="body" idx="4294967295"/>
          </p:nvPr>
        </p:nvSpPr>
        <p:spPr>
          <a:xfrm>
            <a:off x="5067300" y="-500580"/>
            <a:ext cx="5526610" cy="4254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6000" b="1" dirty="0">
                <a:solidFill>
                  <a:srgbClr val="FFFFFF"/>
                </a:solidFill>
              </a:rPr>
              <a:t>MDL 3047</a:t>
            </a:r>
          </a:p>
        </p:txBody>
      </p:sp>
      <p:pic>
        <p:nvPicPr>
          <p:cNvPr id="8" name="Picture 7" descr="Text&#10;&#10;Description automatically generated">
            <a:extLst>
              <a:ext uri="{FF2B5EF4-FFF2-40B4-BE49-F238E27FC236}">
                <a16:creationId xmlns:a16="http://schemas.microsoft.com/office/drawing/2014/main" id="{912B9A79-F0B9-9F3A-ABA9-C062D5D9868E}"/>
              </a:ext>
            </a:extLst>
          </p:cNvPr>
          <p:cNvPicPr>
            <a:picLocks noChangeAspect="1"/>
          </p:cNvPicPr>
          <p:nvPr/>
        </p:nvPicPr>
        <p:blipFill>
          <a:blip r:embed="rId4"/>
          <a:stretch>
            <a:fillRect/>
          </a:stretch>
        </p:blipFill>
        <p:spPr>
          <a:xfrm>
            <a:off x="6234475" y="2233951"/>
            <a:ext cx="1876425" cy="2428875"/>
          </a:xfrm>
          <a:prstGeom prst="rect">
            <a:avLst/>
          </a:prstGeom>
        </p:spPr>
      </p:pic>
      <p:sp>
        <p:nvSpPr>
          <p:cNvPr id="10" name="TextBox 9">
            <a:extLst>
              <a:ext uri="{FF2B5EF4-FFF2-40B4-BE49-F238E27FC236}">
                <a16:creationId xmlns:a16="http://schemas.microsoft.com/office/drawing/2014/main" id="{EAA089CB-F574-193C-46DF-0A348F978FD9}"/>
              </a:ext>
            </a:extLst>
          </p:cNvPr>
          <p:cNvSpPr txBox="1"/>
          <p:nvPr/>
        </p:nvSpPr>
        <p:spPr>
          <a:xfrm>
            <a:off x="315310" y="480674"/>
            <a:ext cx="6303854" cy="646331"/>
          </a:xfrm>
          <a:prstGeom prst="rect">
            <a:avLst/>
          </a:prstGeom>
          <a:noFill/>
        </p:spPr>
        <p:txBody>
          <a:bodyPr wrap="square">
            <a:spAutoFit/>
          </a:bodyPr>
          <a:lstStyle/>
          <a:p>
            <a:r>
              <a:rPr lang="en" sz="3600" dirty="0">
                <a:latin typeface="Lato" panose="020F0502020204030203" pitchFamily="34" charset="0"/>
                <a:ea typeface="Lato" panose="020F0502020204030203" pitchFamily="34" charset="0"/>
                <a:cs typeface="Lato" panose="020F0502020204030203" pitchFamily="34" charset="0"/>
              </a:rPr>
              <a:t>Social Media Personal Injuries</a:t>
            </a:r>
          </a:p>
        </p:txBody>
      </p:sp>
      <p:sp>
        <p:nvSpPr>
          <p:cNvPr id="11" name="TextBox 10">
            <a:extLst>
              <a:ext uri="{FF2B5EF4-FFF2-40B4-BE49-F238E27FC236}">
                <a16:creationId xmlns:a16="http://schemas.microsoft.com/office/drawing/2014/main" id="{7CF3C645-17AD-BE22-9240-3160F4F5B5BC}"/>
              </a:ext>
            </a:extLst>
          </p:cNvPr>
          <p:cNvSpPr txBox="1"/>
          <p:nvPr/>
        </p:nvSpPr>
        <p:spPr>
          <a:xfrm>
            <a:off x="297800" y="1754710"/>
            <a:ext cx="4618181"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Addiction/Compulsive Use</a:t>
            </a:r>
          </a:p>
          <a:p>
            <a:pPr marL="28575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Eating Disorders</a:t>
            </a:r>
          </a:p>
          <a:p>
            <a:pPr marL="28575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Depression</a:t>
            </a:r>
          </a:p>
          <a:p>
            <a:pPr marL="28575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Anxiety</a:t>
            </a:r>
          </a:p>
          <a:p>
            <a:pPr marL="28575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Self Harm</a:t>
            </a:r>
          </a:p>
          <a:p>
            <a:pPr marL="28575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Child Sexual Abuse</a:t>
            </a:r>
          </a:p>
          <a:p>
            <a:pPr marL="28575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CSAM</a:t>
            </a:r>
            <a:endParaRPr lang="en-US" dirty="0"/>
          </a:p>
        </p:txBody>
      </p:sp>
    </p:spTree>
    <p:extLst>
      <p:ext uri="{BB962C8B-B14F-4D97-AF65-F5344CB8AC3E}">
        <p14:creationId xmlns:p14="http://schemas.microsoft.com/office/powerpoint/2010/main" val="209920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7" name="Google Shape;237;p32"/>
          <p:cNvSpPr txBox="1">
            <a:spLocks noGrp="1"/>
          </p:cNvSpPr>
          <p:nvPr>
            <p:ph type="body" idx="4294967295"/>
          </p:nvPr>
        </p:nvSpPr>
        <p:spPr>
          <a:xfrm>
            <a:off x="5889250" y="444300"/>
            <a:ext cx="2738700" cy="4254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4800" dirty="0">
                <a:solidFill>
                  <a:srgbClr val="FFFFFF"/>
                </a:solidFill>
                <a:latin typeface="Lato"/>
                <a:ea typeface="Lato"/>
                <a:cs typeface="Lato"/>
                <a:sym typeface="Lato"/>
              </a:rPr>
              <a:t>Products</a:t>
            </a:r>
          </a:p>
          <a:p>
            <a:pPr marL="0" lvl="0" indent="0" algn="l" rtl="0">
              <a:spcBef>
                <a:spcPts val="600"/>
              </a:spcBef>
              <a:spcAft>
                <a:spcPts val="0"/>
              </a:spcAft>
              <a:buNone/>
            </a:pPr>
            <a:r>
              <a:rPr lang="en-US" sz="4800" dirty="0">
                <a:solidFill>
                  <a:srgbClr val="FFFFFF"/>
                </a:solidFill>
              </a:rPr>
              <a:t>Liability</a:t>
            </a:r>
            <a:endParaRPr sz="4800" dirty="0">
              <a:solidFill>
                <a:srgbClr val="FFFFFF"/>
              </a:solidFill>
              <a:latin typeface="Lato"/>
              <a:ea typeface="Lato"/>
              <a:cs typeface="Lato"/>
              <a:sym typeface="Lato"/>
            </a:endParaRPr>
          </a:p>
        </p:txBody>
      </p:sp>
      <p:grpSp>
        <p:nvGrpSpPr>
          <p:cNvPr id="238" name="Google Shape;238;p32"/>
          <p:cNvGrpSpPr/>
          <p:nvPr/>
        </p:nvGrpSpPr>
        <p:grpSpPr>
          <a:xfrm>
            <a:off x="844875" y="373572"/>
            <a:ext cx="2119546" cy="4396359"/>
            <a:chOff x="2547150" y="238125"/>
            <a:chExt cx="2525675" cy="5238750"/>
          </a:xfrm>
        </p:grpSpPr>
        <p:sp>
          <p:nvSpPr>
            <p:cNvPr id="239" name="Google Shape;239;p32"/>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Meta Platforms agreed to settle a lawsuit over Facebook/Cambridge Analytica  scandal | Seeking Alpha">
            <a:extLst>
              <a:ext uri="{FF2B5EF4-FFF2-40B4-BE49-F238E27FC236}">
                <a16:creationId xmlns:a16="http://schemas.microsoft.com/office/drawing/2014/main" id="{5A352F83-79D4-D2DA-438B-FF8C4D216F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552" t="263" r="33948"/>
          <a:stretch/>
        </p:blipFill>
        <p:spPr bwMode="auto">
          <a:xfrm>
            <a:off x="911489" y="762719"/>
            <a:ext cx="1987656" cy="3620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ctrTitle"/>
          </p:nvPr>
        </p:nvSpPr>
        <p:spPr>
          <a:xfrm>
            <a:off x="350876" y="92111"/>
            <a:ext cx="5339316"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Case Law</a:t>
            </a:r>
            <a:endParaRPr dirty="0"/>
          </a:p>
        </p:txBody>
      </p:sp>
      <p:sp>
        <p:nvSpPr>
          <p:cNvPr id="296" name="Google Shape;296;p38"/>
          <p:cNvSpPr txBox="1">
            <a:spLocks noGrp="1"/>
          </p:cNvSpPr>
          <p:nvPr>
            <p:ph type="subTitle" idx="1"/>
          </p:nvPr>
        </p:nvSpPr>
        <p:spPr>
          <a:xfrm>
            <a:off x="350876" y="1152674"/>
            <a:ext cx="6156250" cy="3639066"/>
          </a:xfrm>
          <a:prstGeom prst="rect">
            <a:avLst/>
          </a:prstGeom>
        </p:spPr>
        <p:txBody>
          <a:bodyPr spcFirstLastPara="1" wrap="square" lIns="91425" tIns="91425" rIns="91425" bIns="91425" anchor="t" anchorCtr="0">
            <a:noAutofit/>
          </a:bodyPr>
          <a:lstStyle/>
          <a:p>
            <a:pPr>
              <a:spcAft>
                <a:spcPts val="600"/>
              </a:spcAft>
            </a:pPr>
            <a:r>
              <a:rPr lang="en-US" sz="1800" i="1" dirty="0">
                <a:solidFill>
                  <a:schemeClr val="accent3"/>
                </a:solidFill>
                <a:latin typeface="Lato" panose="020F0502020204030203" pitchFamily="34" charset="0"/>
                <a:ea typeface="Lato" panose="020F0502020204030203" pitchFamily="34" charset="0"/>
                <a:cs typeface="Lato" panose="020F0502020204030203" pitchFamily="34" charset="0"/>
              </a:rPr>
              <a:t>Lemmon v. Snap, Inc.,</a:t>
            </a:r>
            <a:r>
              <a:rPr lang="en-US" sz="1800" i="1" dirty="0">
                <a:latin typeface="Lato" panose="020F0502020204030203" pitchFamily="34" charset="0"/>
                <a:ea typeface="Lato" panose="020F0502020204030203" pitchFamily="34" charset="0"/>
                <a:cs typeface="Lato" panose="020F0502020204030203" pitchFamily="34" charset="0"/>
              </a:rPr>
              <a:t> </a:t>
            </a:r>
            <a:r>
              <a:rPr lang="en-US" sz="1800" dirty="0">
                <a:latin typeface="Lato" panose="020F0502020204030203" pitchFamily="34" charset="0"/>
                <a:ea typeface="Lato" panose="020F0502020204030203" pitchFamily="34" charset="0"/>
                <a:cs typeface="Lato" panose="020F0502020204030203" pitchFamily="34" charset="0"/>
              </a:rPr>
              <a:t>995 F.3d 1085 (9th Cir. 2021)</a:t>
            </a:r>
          </a:p>
          <a:p>
            <a:r>
              <a:rPr lang="en-US" sz="1800" dirty="0">
                <a:latin typeface="Lato" panose="020F0502020204030203" pitchFamily="34" charset="0"/>
                <a:ea typeface="Lato" panose="020F0502020204030203" pitchFamily="34" charset="0"/>
                <a:cs typeface="Lato" panose="020F0502020204030203" pitchFamily="34" charset="0"/>
              </a:rPr>
              <a:t>	The Defendants’ product design and architecture caused D.H.’s harm and her claims against the Defendants rest entirely on “nothing more than [their] own acts.”</a:t>
            </a:r>
          </a:p>
          <a:p>
            <a:endParaRPr lang="en-US" sz="1800" dirty="0">
              <a:latin typeface="Lato" panose="020F0502020204030203" pitchFamily="34" charset="0"/>
              <a:ea typeface="Lato" panose="020F0502020204030203" pitchFamily="34" charset="0"/>
              <a:cs typeface="Lato" panose="020F0502020204030203" pitchFamily="34" charset="0"/>
            </a:endParaRPr>
          </a:p>
          <a:p>
            <a:pPr>
              <a:spcAft>
                <a:spcPts val="600"/>
              </a:spcAft>
            </a:pPr>
            <a:r>
              <a:rPr lang="en-US" sz="1800" i="1" dirty="0">
                <a:solidFill>
                  <a:schemeClr val="accent3"/>
                </a:solidFill>
                <a:effectLst/>
                <a:latin typeface="Lato" panose="020F0502020204030203" pitchFamily="34" charset="0"/>
                <a:ea typeface="Lato" panose="020F0502020204030203" pitchFamily="34" charset="0"/>
                <a:cs typeface="Lato" panose="020F0502020204030203" pitchFamily="34" charset="0"/>
              </a:rPr>
              <a:t>A.M. v. Omege.com, LLC,</a:t>
            </a:r>
            <a:r>
              <a:rPr lang="en-US" sz="1800" i="1" dirty="0">
                <a:effectLst/>
                <a:latin typeface="Lato" panose="020F0502020204030203" pitchFamily="34" charset="0"/>
                <a:ea typeface="Lato" panose="020F0502020204030203" pitchFamily="34" charset="0"/>
                <a:cs typeface="Lato" panose="020F0502020204030203" pitchFamily="34" charset="0"/>
              </a:rPr>
              <a:t> </a:t>
            </a:r>
            <a:r>
              <a:rPr lang="en-US" sz="1800" dirty="0">
                <a:effectLst/>
                <a:latin typeface="Lato" panose="020F0502020204030203" pitchFamily="34" charset="0"/>
                <a:ea typeface="Lato" panose="020F0502020204030203" pitchFamily="34" charset="0"/>
                <a:cs typeface="Lato" panose="020F0502020204030203" pitchFamily="34" charset="0"/>
              </a:rPr>
              <a:t>614 F. Supp. 3d 814 (D. Or. 2022)</a:t>
            </a:r>
          </a:p>
          <a:p>
            <a:pPr indent="3175"/>
            <a:r>
              <a:rPr lang="en-US" sz="1800" dirty="0">
                <a:effectLst/>
                <a:latin typeface="Lato" panose="020F0502020204030203" pitchFamily="34" charset="0"/>
                <a:ea typeface="Lato" panose="020F0502020204030203" pitchFamily="34" charset="0"/>
                <a:cs typeface="Lato" panose="020F0502020204030203" pitchFamily="34" charset="0"/>
              </a:rPr>
              <a:t>Plaintiff’s contention is that the product is designed a way that connects individuals who should not be connected.</a:t>
            </a:r>
          </a:p>
          <a:p>
            <a:endParaRPr lang="en-US" sz="1400"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a:p>
            <a:endParaRPr lang="en-US" sz="1400"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p:txBody>
      </p:sp>
    </p:spTree>
    <p:extLst>
      <p:ext uri="{BB962C8B-B14F-4D97-AF65-F5344CB8AC3E}">
        <p14:creationId xmlns:p14="http://schemas.microsoft.com/office/powerpoint/2010/main" val="423223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7" name="Google Shape;237;p32"/>
          <p:cNvSpPr txBox="1">
            <a:spLocks noGrp="1"/>
          </p:cNvSpPr>
          <p:nvPr>
            <p:ph type="body" idx="4294967295"/>
          </p:nvPr>
        </p:nvSpPr>
        <p:spPr>
          <a:xfrm>
            <a:off x="5146160" y="655098"/>
            <a:ext cx="3997840" cy="1426191"/>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3200" dirty="0">
                <a:solidFill>
                  <a:srgbClr val="FFFFFF"/>
                </a:solidFill>
                <a:latin typeface="Lato"/>
                <a:ea typeface="Lato"/>
                <a:cs typeface="Lato"/>
                <a:sym typeface="Lato"/>
              </a:rPr>
              <a:t>WHISTLE BLOWERS</a:t>
            </a:r>
            <a:endParaRPr sz="3200" dirty="0">
              <a:solidFill>
                <a:srgbClr val="FFFFFF"/>
              </a:solidFill>
              <a:latin typeface="Lato"/>
              <a:ea typeface="Lato"/>
              <a:cs typeface="Lato"/>
              <a:sym typeface="Lato"/>
            </a:endParaRPr>
          </a:p>
        </p:txBody>
      </p:sp>
      <p:sp>
        <p:nvSpPr>
          <p:cNvPr id="5" name="TextBox 4">
            <a:extLst>
              <a:ext uri="{FF2B5EF4-FFF2-40B4-BE49-F238E27FC236}">
                <a16:creationId xmlns:a16="http://schemas.microsoft.com/office/drawing/2014/main" id="{9DE9A8EB-759C-D82A-EC2F-4E6129150C21}"/>
              </a:ext>
            </a:extLst>
          </p:cNvPr>
          <p:cNvSpPr txBox="1"/>
          <p:nvPr/>
        </p:nvSpPr>
        <p:spPr>
          <a:xfrm>
            <a:off x="387846" y="1323494"/>
            <a:ext cx="3855440" cy="3293209"/>
          </a:xfrm>
          <a:prstGeom prst="rect">
            <a:avLst/>
          </a:prstGeom>
          <a:noFill/>
        </p:spPr>
        <p:txBody>
          <a:bodyPr wrap="square">
            <a:spAutoFit/>
          </a:bodyPr>
          <a:lstStyle/>
          <a:p>
            <a:r>
              <a:rPr lang="en-US" sz="1600" dirty="0">
                <a:latin typeface="Lato" panose="020F0502020204030203" pitchFamily="34" charset="0"/>
                <a:ea typeface="Lato" panose="020F0502020204030203" pitchFamily="34" charset="0"/>
                <a:cs typeface="Lato" panose="020F0502020204030203" pitchFamily="34" charset="0"/>
              </a:rPr>
              <a:t>Senior executives consistently limit the funds available for child protection design efforts by focusing on the company’s “return on investment.”</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Facebook facilitates harm to children because the product design allows predators to “use code words to </a:t>
            </a:r>
          </a:p>
          <a:p>
            <a:r>
              <a:rPr lang="en-US" sz="1600" dirty="0">
                <a:latin typeface="Lato" panose="020F0502020204030203" pitchFamily="34" charset="0"/>
                <a:ea typeface="Lato" panose="020F0502020204030203" pitchFamily="34" charset="0"/>
                <a:cs typeface="Lato" panose="020F0502020204030203" pitchFamily="34" charset="0"/>
              </a:rPr>
              <a:t>describe the type of child, the type of sexual activity...[and] they use Facebook’s encrypted Messenger service or WhatsApp to share these codes, which change routinely.”</a:t>
            </a:r>
            <a:endParaRPr lang="en-US" dirty="0"/>
          </a:p>
        </p:txBody>
      </p:sp>
      <p:pic>
        <p:nvPicPr>
          <p:cNvPr id="3074" name="Picture 2" descr="Whistleblower Frances Haugen Still Believes in Silicon Valley | WIRED">
            <a:extLst>
              <a:ext uri="{FF2B5EF4-FFF2-40B4-BE49-F238E27FC236}">
                <a16:creationId xmlns:a16="http://schemas.microsoft.com/office/drawing/2014/main" id="{0877C0ED-D2D1-544A-279D-B45AFB9D1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394" y="1938985"/>
            <a:ext cx="2181371" cy="290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814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pic>
        <p:nvPicPr>
          <p:cNvPr id="1028" name="Picture 4">
            <a:extLst>
              <a:ext uri="{FF2B5EF4-FFF2-40B4-BE49-F238E27FC236}">
                <a16:creationId xmlns:a16="http://schemas.microsoft.com/office/drawing/2014/main" id="{A50AB01D-C3FD-C736-3086-8BB08B1AC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376" y="518616"/>
            <a:ext cx="7227248" cy="406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6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sp>
        <p:nvSpPr>
          <p:cNvPr id="273" name="Google Shape;273;p35"/>
          <p:cNvSpPr txBox="1">
            <a:spLocks noGrp="1"/>
          </p:cNvSpPr>
          <p:nvPr>
            <p:ph type="subTitle" idx="4294967295"/>
          </p:nvPr>
        </p:nvSpPr>
        <p:spPr>
          <a:xfrm>
            <a:off x="2369807" y="661935"/>
            <a:ext cx="4567647" cy="3819629"/>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200" dirty="0">
                <a:solidFill>
                  <a:schemeClr val="tx2"/>
                </a:solidFill>
              </a:rPr>
              <a:t>DOJ urged Zuckerberg to “embed the safety of the public in system designs” and “act against illegal content effectively with no reduction to safety”</a:t>
            </a:r>
            <a:endParaRPr sz="3200" dirty="0">
              <a:solidFill>
                <a:schemeClr val="tx2"/>
              </a:solidFill>
            </a:endParaRPr>
          </a:p>
        </p:txBody>
      </p:sp>
    </p:spTree>
    <p:extLst>
      <p:ext uri="{BB962C8B-B14F-4D97-AF65-F5344CB8AC3E}">
        <p14:creationId xmlns:p14="http://schemas.microsoft.com/office/powerpoint/2010/main" val="1279028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ctrTitle" idx="4294967295"/>
          </p:nvPr>
        </p:nvSpPr>
        <p:spPr>
          <a:xfrm>
            <a:off x="1783830" y="98137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5"/>
                </a:solidFill>
              </a:rPr>
              <a:t>20 MILLION</a:t>
            </a:r>
          </a:p>
        </p:txBody>
      </p:sp>
      <p:sp>
        <p:nvSpPr>
          <p:cNvPr id="174" name="Google Shape;174;p27"/>
          <p:cNvSpPr txBox="1">
            <a:spLocks noGrp="1"/>
          </p:cNvSpPr>
          <p:nvPr>
            <p:ph type="subTitle" idx="4294967295"/>
          </p:nvPr>
        </p:nvSpPr>
        <p:spPr>
          <a:xfrm>
            <a:off x="1783830" y="2055193"/>
            <a:ext cx="5737335" cy="1535661"/>
          </a:xfrm>
          <a:prstGeom prst="rect">
            <a:avLst/>
          </a:prstGeom>
        </p:spPr>
        <p:txBody>
          <a:bodyPr spcFirstLastPara="1" wrap="square" lIns="91425" tIns="91425" rIns="91425" bIns="91425" anchor="t" anchorCtr="0">
            <a:noAutofit/>
          </a:bodyPr>
          <a:lstStyle/>
          <a:p>
            <a:pPr marL="114300" indent="0">
              <a:buNone/>
            </a:pPr>
            <a:r>
              <a:rPr lang="en-US" dirty="0">
                <a:solidFill>
                  <a:schemeClr val="tx1"/>
                </a:solidFill>
                <a:latin typeface="Lato SemiBold" panose="020B0604020202020204" pitchFamily="34" charset="0"/>
                <a:ea typeface="Lato SemiBold" panose="020B0604020202020204" pitchFamily="34" charset="0"/>
                <a:cs typeface="Lato SemiBold" panose="020B0604020202020204" pitchFamily="34" charset="0"/>
              </a:rPr>
              <a:t>reports to NCMEC in 2020 alone. If Meta continues to design unsafe products in a way to be even more unsafe for children, then over 70% of these reports will be lost and child abusers undetected.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4" name="TextBox 3">
            <a:extLst>
              <a:ext uri="{FF2B5EF4-FFF2-40B4-BE49-F238E27FC236}">
                <a16:creationId xmlns:a16="http://schemas.microsoft.com/office/drawing/2014/main" id="{F8E2A6EB-07E1-D183-9FE7-3057C35A0DBE}"/>
              </a:ext>
            </a:extLst>
          </p:cNvPr>
          <p:cNvSpPr txBox="1"/>
          <p:nvPr/>
        </p:nvSpPr>
        <p:spPr>
          <a:xfrm>
            <a:off x="1154349" y="1172858"/>
            <a:ext cx="6835302" cy="2677656"/>
          </a:xfrm>
          <a:prstGeom prst="rect">
            <a:avLst/>
          </a:prstGeom>
          <a:noFill/>
        </p:spPr>
        <p:txBody>
          <a:bodyPr wrap="square">
            <a:spAutoFit/>
          </a:bodyPr>
          <a:lstStyle/>
          <a:p>
            <a:r>
              <a:rPr lang="en-US" sz="2400" i="0" dirty="0">
                <a:solidFill>
                  <a:schemeClr val="tx1"/>
                </a:solidFill>
                <a:effectLst/>
                <a:latin typeface="Lato ExtraBold" panose="020B0604020202020204" pitchFamily="34" charset="0"/>
                <a:ea typeface="Lato ExtraBold" panose="020B0604020202020204" pitchFamily="34" charset="0"/>
                <a:cs typeface="Lato ExtraBold" panose="020B0604020202020204" pitchFamily="34" charset="0"/>
              </a:rPr>
              <a:t>When matched with a database containing hashes of previously identified illegal images, PhotoDNA is an incredible tool to help detect, disrupt, and report the distribution of child exploitation material. PhotoDNA is not facial recognition software and cannot be used to identify a person or object in an image.</a:t>
            </a:r>
            <a:endParaRPr lang="en-US" sz="2400" dirty="0">
              <a:solidFill>
                <a:schemeClr val="tx1"/>
              </a:solidFill>
              <a:latin typeface="Lato ExtraBold" panose="020B0604020202020204" pitchFamily="34" charset="0"/>
              <a:ea typeface="Lato ExtraBold" panose="020B0604020202020204" pitchFamily="34" charset="0"/>
              <a:cs typeface="Lato ExtraBold" panose="020B0604020202020204" pitchFamily="34" charset="0"/>
            </a:endParaRPr>
          </a:p>
        </p:txBody>
      </p:sp>
    </p:spTree>
    <p:extLst>
      <p:ext uri="{BB962C8B-B14F-4D97-AF65-F5344CB8AC3E}">
        <p14:creationId xmlns:p14="http://schemas.microsoft.com/office/powerpoint/2010/main" val="71527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Picture 3">
            <a:extLst>
              <a:ext uri="{FF2B5EF4-FFF2-40B4-BE49-F238E27FC236}">
                <a16:creationId xmlns:a16="http://schemas.microsoft.com/office/drawing/2014/main" id="{CE0DCE6E-FACA-9FB2-5F54-EFD9DF2E91DD}"/>
              </a:ext>
            </a:extLst>
          </p:cNvPr>
          <p:cNvPicPr>
            <a:picLocks noChangeAspect="1"/>
          </p:cNvPicPr>
          <p:nvPr/>
        </p:nvPicPr>
        <p:blipFill>
          <a:blip r:embed="rId3"/>
          <a:stretch>
            <a:fillRect/>
          </a:stretch>
        </p:blipFill>
        <p:spPr>
          <a:xfrm>
            <a:off x="-312420" y="-117445"/>
            <a:ext cx="9768840" cy="6310242"/>
          </a:xfrm>
          <a:prstGeom prst="rect">
            <a:avLst/>
          </a:prstGeom>
        </p:spPr>
      </p:pic>
    </p:spTree>
    <p:extLst>
      <p:ext uri="{BB962C8B-B14F-4D97-AF65-F5344CB8AC3E}">
        <p14:creationId xmlns:p14="http://schemas.microsoft.com/office/powerpoint/2010/main" val="342057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2" name="Picture 1">
            <a:extLst>
              <a:ext uri="{FF2B5EF4-FFF2-40B4-BE49-F238E27FC236}">
                <a16:creationId xmlns:a16="http://schemas.microsoft.com/office/drawing/2014/main" id="{A5D947A3-3885-1E99-96B3-756E2DB7D00B}"/>
              </a:ext>
            </a:extLst>
          </p:cNvPr>
          <p:cNvPicPr>
            <a:picLocks noChangeAspect="1"/>
          </p:cNvPicPr>
          <p:nvPr/>
        </p:nvPicPr>
        <p:blipFill>
          <a:blip r:embed="rId3"/>
          <a:stretch>
            <a:fillRect/>
          </a:stretch>
        </p:blipFill>
        <p:spPr>
          <a:xfrm>
            <a:off x="1034374" y="1762648"/>
            <a:ext cx="7075251" cy="1352457"/>
          </a:xfrm>
          <a:prstGeom prst="rect">
            <a:avLst/>
          </a:prstGeom>
        </p:spPr>
      </p:pic>
    </p:spTree>
    <p:extLst>
      <p:ext uri="{BB962C8B-B14F-4D97-AF65-F5344CB8AC3E}">
        <p14:creationId xmlns:p14="http://schemas.microsoft.com/office/powerpoint/2010/main" val="1917937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Picture 2">
            <a:extLst>
              <a:ext uri="{FF2B5EF4-FFF2-40B4-BE49-F238E27FC236}">
                <a16:creationId xmlns:a16="http://schemas.microsoft.com/office/drawing/2014/main" id="{C7D6E5DB-7AFC-5FBB-B4C4-6C1DDB1D5314}"/>
              </a:ext>
            </a:extLst>
          </p:cNvPr>
          <p:cNvPicPr>
            <a:picLocks noChangeAspect="1"/>
          </p:cNvPicPr>
          <p:nvPr/>
        </p:nvPicPr>
        <p:blipFill>
          <a:blip r:embed="rId3"/>
          <a:stretch>
            <a:fillRect/>
          </a:stretch>
        </p:blipFill>
        <p:spPr>
          <a:xfrm>
            <a:off x="1309992" y="803343"/>
            <a:ext cx="6083030" cy="3421704"/>
          </a:xfrm>
          <a:prstGeom prst="rect">
            <a:avLst/>
          </a:prstGeom>
        </p:spPr>
      </p:pic>
    </p:spTree>
    <p:extLst>
      <p:ext uri="{BB962C8B-B14F-4D97-AF65-F5344CB8AC3E}">
        <p14:creationId xmlns:p14="http://schemas.microsoft.com/office/powerpoint/2010/main" val="1894029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CA79C3A2-31AC-ED80-BF6C-25FE81CF4223}"/>
              </a:ext>
            </a:extLst>
          </p:cNvPr>
          <p:cNvPicPr>
            <a:picLocks noChangeAspect="1"/>
          </p:cNvPicPr>
          <p:nvPr/>
        </p:nvPicPr>
        <p:blipFill>
          <a:blip r:embed="rId3"/>
          <a:stretch>
            <a:fillRect/>
          </a:stretch>
        </p:blipFill>
        <p:spPr>
          <a:xfrm>
            <a:off x="826889" y="1097568"/>
            <a:ext cx="7222501" cy="2742912"/>
          </a:xfrm>
          <a:prstGeom prst="rect">
            <a:avLst/>
          </a:prstGeom>
        </p:spPr>
      </p:pic>
    </p:spTree>
    <p:extLst>
      <p:ext uri="{BB962C8B-B14F-4D97-AF65-F5344CB8AC3E}">
        <p14:creationId xmlns:p14="http://schemas.microsoft.com/office/powerpoint/2010/main" val="213268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CBF9F73-A1C4-E38F-AEDE-77C4191B1CD5}"/>
              </a:ext>
            </a:extLst>
          </p:cNvPr>
          <p:cNvPicPr>
            <a:picLocks noChangeAspect="1"/>
          </p:cNvPicPr>
          <p:nvPr/>
        </p:nvPicPr>
        <p:blipFill>
          <a:blip r:embed="rId3"/>
          <a:stretch>
            <a:fillRect/>
          </a:stretch>
        </p:blipFill>
        <p:spPr>
          <a:xfrm>
            <a:off x="1961197" y="1386138"/>
            <a:ext cx="5221605" cy="2371223"/>
          </a:xfrm>
          <a:prstGeom prst="rect">
            <a:avLst/>
          </a:prstGeom>
        </p:spPr>
      </p:pic>
    </p:spTree>
    <p:extLst>
      <p:ext uri="{BB962C8B-B14F-4D97-AF65-F5344CB8AC3E}">
        <p14:creationId xmlns:p14="http://schemas.microsoft.com/office/powerpoint/2010/main" val="3144954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D643567-D3E3-8D1F-C699-BDAC73AE7756}"/>
              </a:ext>
            </a:extLst>
          </p:cNvPr>
          <p:cNvPicPr>
            <a:picLocks noChangeAspect="1"/>
          </p:cNvPicPr>
          <p:nvPr/>
        </p:nvPicPr>
        <p:blipFill>
          <a:blip r:embed="rId3"/>
          <a:stretch>
            <a:fillRect/>
          </a:stretch>
        </p:blipFill>
        <p:spPr>
          <a:xfrm>
            <a:off x="1272540" y="982090"/>
            <a:ext cx="3299460" cy="3299460"/>
          </a:xfrm>
          <a:prstGeom prst="rect">
            <a:avLst/>
          </a:prstGeom>
        </p:spPr>
      </p:pic>
      <p:sp>
        <p:nvSpPr>
          <p:cNvPr id="4" name="TextBox 3">
            <a:extLst>
              <a:ext uri="{FF2B5EF4-FFF2-40B4-BE49-F238E27FC236}">
                <a16:creationId xmlns:a16="http://schemas.microsoft.com/office/drawing/2014/main" id="{2B3A5D3C-90BD-0F78-206E-3707002BD3B0}"/>
              </a:ext>
            </a:extLst>
          </p:cNvPr>
          <p:cNvSpPr txBox="1"/>
          <p:nvPr/>
        </p:nvSpPr>
        <p:spPr>
          <a:xfrm>
            <a:off x="6819288" y="1833086"/>
            <a:ext cx="2324712" cy="1477328"/>
          </a:xfrm>
          <a:prstGeom prst="rect">
            <a:avLst/>
          </a:prstGeom>
          <a:noFill/>
        </p:spPr>
        <p:txBody>
          <a:bodyPr wrap="square" rtlCol="0">
            <a:spAutoFit/>
          </a:bodyPr>
          <a:lstStyle/>
          <a:p>
            <a:pPr algn="ctr"/>
            <a:r>
              <a:rPr lang="en-US" sz="1800" b="1" dirty="0">
                <a:solidFill>
                  <a:schemeClr val="bg1"/>
                </a:solidFill>
              </a:rPr>
              <a:t>But a</a:t>
            </a:r>
            <a:br>
              <a:rPr lang="en-US" sz="1800" b="1" dirty="0">
                <a:solidFill>
                  <a:schemeClr val="bg1"/>
                </a:solidFill>
              </a:rPr>
            </a:br>
            <a:r>
              <a:rPr lang="en-US" sz="1800" b="1" dirty="0">
                <a:solidFill>
                  <a:schemeClr val="bg1"/>
                </a:solidFill>
              </a:rPr>
              <a:t>MD5 Cryptographic Hash is not a PhotoDNA Perceptual Hash</a:t>
            </a:r>
            <a:endParaRPr lang="en-US" dirty="0">
              <a:solidFill>
                <a:schemeClr val="bg1"/>
              </a:solidFill>
            </a:endParaRPr>
          </a:p>
        </p:txBody>
      </p:sp>
    </p:spTree>
    <p:extLst>
      <p:ext uri="{BB962C8B-B14F-4D97-AF65-F5344CB8AC3E}">
        <p14:creationId xmlns:p14="http://schemas.microsoft.com/office/powerpoint/2010/main" val="3616637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199" y="513933"/>
            <a:ext cx="6595731" cy="77804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a:solidFill>
                  <a:schemeClr val="tx1"/>
                </a:solidFill>
                <a:latin typeface="Lato" panose="020F0502020204030203" pitchFamily="34" charset="0"/>
                <a:ea typeface="Lato" panose="020F0502020204030203" pitchFamily="34" charset="0"/>
                <a:cs typeface="Lato" panose="020F0502020204030203" pitchFamily="34" charset="0"/>
              </a:rPr>
              <a:t>Privacy v. Child Protection</a:t>
            </a:r>
            <a:endParaRPr sz="40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67" name="Google Shape;67;p14"/>
          <p:cNvSpPr txBox="1">
            <a:spLocks noGrp="1"/>
          </p:cNvSpPr>
          <p:nvPr>
            <p:ph type="body" idx="1"/>
          </p:nvPr>
        </p:nvSpPr>
        <p:spPr>
          <a:xfrm>
            <a:off x="457199" y="1297425"/>
            <a:ext cx="5730950" cy="3253310"/>
          </a:xfrm>
          <a:prstGeom prst="rect">
            <a:avLst/>
          </a:prstGeom>
        </p:spPr>
        <p:txBody>
          <a:bodyPr spcFirstLastPara="1" wrap="square" lIns="91425" tIns="91425" rIns="91425" bIns="91425" anchor="t" anchorCtr="0">
            <a:noAutofit/>
          </a:bodyPr>
          <a:lstStyle/>
          <a:p>
            <a:pPr marL="127000" indent="0" algn="l" rtl="0" fontAlgn="base">
              <a:buNone/>
            </a:pPr>
            <a:r>
              <a:rPr lang="en-US" b="0" dirty="0">
                <a:solidFill>
                  <a:srgbClr val="3A3A3A"/>
                </a:solidFill>
                <a:effectLst/>
                <a:latin typeface="Lato" panose="020F0502020204030203" pitchFamily="34" charset="0"/>
                <a:ea typeface="Lato" panose="020F0502020204030203" pitchFamily="34" charset="0"/>
                <a:cs typeface="Lato" panose="020F0502020204030203" pitchFamily="34" charset="0"/>
              </a:rPr>
              <a:t>“We have been made to believe there is a false choice here. Either you have privacy or you have security for kids, and I think that is a false choice.</a:t>
            </a:r>
            <a:br>
              <a:rPr lang="en-US" dirty="0">
                <a:latin typeface="Lato" panose="020F0502020204030203" pitchFamily="34" charset="0"/>
                <a:ea typeface="Lato" panose="020F0502020204030203" pitchFamily="34" charset="0"/>
                <a:cs typeface="Lato" panose="020F0502020204030203" pitchFamily="34" charset="0"/>
              </a:rPr>
            </a:br>
            <a:br>
              <a:rPr lang="en-US" dirty="0">
                <a:latin typeface="Lato" panose="020F0502020204030203" pitchFamily="34" charset="0"/>
                <a:ea typeface="Lato" panose="020F0502020204030203" pitchFamily="34" charset="0"/>
                <a:cs typeface="Lato" panose="020F0502020204030203" pitchFamily="34" charset="0"/>
              </a:rPr>
            </a:br>
            <a:r>
              <a:rPr lang="en-US" b="0" dirty="0">
                <a:solidFill>
                  <a:srgbClr val="3A3A3A"/>
                </a:solidFill>
                <a:effectLst/>
                <a:latin typeface="Lato" panose="020F0502020204030203" pitchFamily="34" charset="0"/>
                <a:ea typeface="Lato" panose="020F0502020204030203" pitchFamily="34" charset="0"/>
                <a:cs typeface="Lato" panose="020F0502020204030203" pitchFamily="34" charset="0"/>
              </a:rPr>
              <a:t>We routinely scan on our devices, on our email, on our cloud services for everything including spam and malware and viruses and ransomware and we do that willingly because it protects us. It protects our devices and, without that, without the ability even within end-to-end encryption, to scan for harmful content to our devices, we would be dead in the water.”</a:t>
            </a:r>
          </a:p>
          <a:p>
            <a:pPr marL="2413000" lvl="5" indent="0" algn="r" fontAlgn="base">
              <a:buNone/>
            </a:pPr>
            <a:r>
              <a:rPr lang="en-US" i="1" dirty="0">
                <a:solidFill>
                  <a:srgbClr val="3A3A3A"/>
                </a:solidFill>
                <a:latin typeface="Lato" panose="020F0502020204030203" pitchFamily="34" charset="0"/>
                <a:ea typeface="Lato" panose="020F0502020204030203" pitchFamily="34" charset="0"/>
                <a:cs typeface="Lato" panose="020F0502020204030203" pitchFamily="34" charset="0"/>
              </a:rPr>
              <a:t>	-Dr. Hany Farid</a:t>
            </a:r>
            <a:br>
              <a:rPr lang="en-US" dirty="0"/>
            </a:br>
            <a:br>
              <a:rPr lang="en-US" dirty="0"/>
            </a:br>
            <a:endParaRPr dirty="0"/>
          </a:p>
        </p:txBody>
      </p:sp>
    </p:spTree>
    <p:extLst>
      <p:ext uri="{BB962C8B-B14F-4D97-AF65-F5344CB8AC3E}">
        <p14:creationId xmlns:p14="http://schemas.microsoft.com/office/powerpoint/2010/main" val="2603107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026" name="Picture 2" descr="When is law enforcement allowed to search your phone? - Vox">
            <a:extLst>
              <a:ext uri="{FF2B5EF4-FFF2-40B4-BE49-F238E27FC236}">
                <a16:creationId xmlns:a16="http://schemas.microsoft.com/office/drawing/2014/main" id="{44C04F16-1A43-A678-319F-49C7C28BF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646" y="1059855"/>
            <a:ext cx="5778708" cy="302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8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7"/>
          <p:cNvSpPr txBox="1">
            <a:spLocks noGrp="1"/>
          </p:cNvSpPr>
          <p:nvPr>
            <p:ph type="subTitle" idx="4294967295"/>
          </p:nvPr>
        </p:nvSpPr>
        <p:spPr>
          <a:xfrm>
            <a:off x="891915" y="1302313"/>
            <a:ext cx="7082852" cy="2849196"/>
          </a:xfrm>
          <a:prstGeom prst="rect">
            <a:avLst/>
          </a:prstGeom>
        </p:spPr>
        <p:txBody>
          <a:bodyPr spcFirstLastPara="1" wrap="square" lIns="91425" tIns="91425" rIns="91425" bIns="91425" anchor="t" anchorCtr="0">
            <a:noAutofit/>
          </a:bodyPr>
          <a:lstStyle/>
          <a:p>
            <a:pPr marL="114300" indent="0" algn="ctr">
              <a:buNone/>
            </a:pPr>
            <a:r>
              <a:rPr lang="en-US" sz="3200" b="1" i="1" dirty="0">
                <a:solidFill>
                  <a:schemeClr val="tx1"/>
                </a:solidFill>
              </a:rPr>
              <a:t>Jones v. Smith, </a:t>
            </a:r>
            <a:r>
              <a:rPr lang="en-US" sz="3200" b="1" dirty="0">
                <a:solidFill>
                  <a:schemeClr val="tx1"/>
                </a:solidFill>
              </a:rPr>
              <a:t>18-CV-05644</a:t>
            </a:r>
            <a:br>
              <a:rPr lang="en-US" sz="3200" b="1" dirty="0">
                <a:solidFill>
                  <a:schemeClr val="tx1"/>
                </a:solidFill>
              </a:rPr>
            </a:br>
            <a:r>
              <a:rPr lang="en-US" sz="3200" b="1" dirty="0">
                <a:solidFill>
                  <a:schemeClr val="tx1"/>
                </a:solidFill>
              </a:rPr>
              <a:t>(S.D.NY. June 22, 2018)</a:t>
            </a:r>
          </a:p>
          <a:p>
            <a:pPr marL="114300" indent="0" algn="ctr">
              <a:buNone/>
            </a:pPr>
            <a:r>
              <a:rPr lang="en-US" sz="2800" b="1" dirty="0">
                <a:solidFill>
                  <a:schemeClr val="tx1"/>
                </a:solidFill>
              </a:rPr>
              <a:t>Judge issued an injunction for court ordered custodian to take possession of presumed contraband on a cellphone</a:t>
            </a:r>
            <a:endParaRPr lang="en-US" sz="2800" dirty="0">
              <a:solidFill>
                <a:schemeClr val="tx1"/>
              </a:solidFill>
            </a:endParaRPr>
          </a:p>
        </p:txBody>
      </p:sp>
    </p:spTree>
    <p:extLst>
      <p:ext uri="{BB962C8B-B14F-4D97-AF65-F5344CB8AC3E}">
        <p14:creationId xmlns:p14="http://schemas.microsoft.com/office/powerpoint/2010/main" val="381262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199" y="434575"/>
            <a:ext cx="6595731"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a:solidFill>
                  <a:schemeClr val="tx1"/>
                </a:solidFill>
                <a:latin typeface="+mj-lt"/>
              </a:rPr>
              <a:t>Child Pornography/CSAM</a:t>
            </a:r>
            <a:endParaRPr sz="4000" dirty="0">
              <a:latin typeface="+mj-lt"/>
            </a:endParaRPr>
          </a:p>
        </p:txBody>
      </p:sp>
      <p:sp>
        <p:nvSpPr>
          <p:cNvPr id="67" name="Google Shape;67;p14"/>
          <p:cNvSpPr txBox="1">
            <a:spLocks noGrp="1"/>
          </p:cNvSpPr>
          <p:nvPr>
            <p:ph type="body" idx="1"/>
          </p:nvPr>
        </p:nvSpPr>
        <p:spPr>
          <a:xfrm>
            <a:off x="457199" y="1297425"/>
            <a:ext cx="5730950" cy="3253310"/>
          </a:xfrm>
          <a:prstGeom prst="rect">
            <a:avLst/>
          </a:prstGeom>
        </p:spPr>
        <p:txBody>
          <a:bodyPr spcFirstLastPara="1" wrap="square" lIns="91425" tIns="91425" rIns="91425" bIns="91425" anchor="t" anchorCtr="0">
            <a:noAutofit/>
          </a:bodyPr>
          <a:lstStyle/>
          <a:p>
            <a:pPr marL="127000" indent="0" algn="l" rtl="0" fontAlgn="base">
              <a:buNone/>
            </a:pPr>
            <a:r>
              <a:rPr lang="en-US" sz="1600" b="1" i="0" u="none" strike="noStrike" dirty="0">
                <a:solidFill>
                  <a:schemeClr val="accent3"/>
                </a:solidFill>
                <a:effectLst/>
                <a:latin typeface="+mj-lt"/>
              </a:rPr>
              <a:t>Federal Law 18 U.S.C. 2256(8)</a:t>
            </a:r>
            <a:r>
              <a:rPr lang="en-US" sz="1600" b="0" i="0" u="none" strike="noStrike" dirty="0">
                <a:solidFill>
                  <a:schemeClr val="accent3"/>
                </a:solidFill>
                <a:effectLst/>
                <a:latin typeface="+mj-lt"/>
              </a:rPr>
              <a:t>:</a:t>
            </a:r>
            <a:r>
              <a:rPr lang="en-US" sz="1600" b="0" i="0" dirty="0">
                <a:effectLst/>
                <a:latin typeface="+mj-lt"/>
              </a:rPr>
              <a:t>​</a:t>
            </a:r>
            <a:r>
              <a:rPr lang="en-US" sz="1600" dirty="0">
                <a:latin typeface="+mj-lt"/>
              </a:rPr>
              <a:t> </a:t>
            </a:r>
            <a:r>
              <a:rPr lang="en-US" sz="1600" b="0" i="0" u="none" strike="noStrike" dirty="0">
                <a:effectLst/>
                <a:latin typeface="+mj-lt"/>
              </a:rPr>
              <a:t>Any visual depiction, including any photograph, film, video, picture or computer/computer-generated image or picture, whether made or produced by electronic, mechanical or other means, of sexually explicit conduct involving a minor.</a:t>
            </a:r>
          </a:p>
          <a:p>
            <a:pPr marL="127000" indent="0" algn="l" rtl="0" fontAlgn="base">
              <a:buNone/>
            </a:pPr>
            <a:r>
              <a:rPr lang="en-US" sz="1600" b="0" i="0" u="none" strike="noStrike" dirty="0">
                <a:effectLst/>
                <a:latin typeface="+mj-lt"/>
              </a:rPr>
              <a:t>“Sexually explicit conduct” includes vaginal and anal intercourse, oral sex, masturbation, bestiality, “sadistic or masochistic abuse,” and the “lascivious exhibition of the genitals or pubic area.”</a:t>
            </a:r>
            <a:endParaRPr lang="en-US" sz="1600" dirty="0">
              <a:latin typeface="+mj-lt"/>
            </a:endParaRPr>
          </a:p>
          <a:p>
            <a:pPr marL="0" lvl="0" indent="0" algn="l" rtl="0">
              <a:spcBef>
                <a:spcPts val="600"/>
              </a:spcBef>
              <a:spcAft>
                <a:spcPts val="0"/>
              </a:spcAft>
              <a:buClr>
                <a:schemeClr val="dk1"/>
              </a:buClr>
              <a:buSzPts val="1100"/>
              <a:buFont typeface="Arial"/>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199" y="434575"/>
            <a:ext cx="6595731"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a:latin typeface="+mj-lt"/>
              </a:rPr>
              <a:t>The Six-Prong </a:t>
            </a:r>
            <a:r>
              <a:rPr lang="en-US" sz="4000" i="1" dirty="0">
                <a:latin typeface="+mj-lt"/>
              </a:rPr>
              <a:t>Dost </a:t>
            </a:r>
            <a:r>
              <a:rPr lang="en-US" sz="4000" dirty="0">
                <a:latin typeface="+mj-lt"/>
              </a:rPr>
              <a:t>Test</a:t>
            </a:r>
            <a:endParaRPr sz="4000" dirty="0">
              <a:latin typeface="+mj-lt"/>
            </a:endParaRPr>
          </a:p>
        </p:txBody>
      </p:sp>
      <p:sp>
        <p:nvSpPr>
          <p:cNvPr id="67" name="Google Shape;67;p14"/>
          <p:cNvSpPr txBox="1">
            <a:spLocks noGrp="1"/>
          </p:cNvSpPr>
          <p:nvPr>
            <p:ph type="body" idx="1"/>
          </p:nvPr>
        </p:nvSpPr>
        <p:spPr>
          <a:xfrm>
            <a:off x="457198" y="1297425"/>
            <a:ext cx="6243951" cy="32533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mj-lt"/>
              </a:rPr>
              <a:t>“Lascivious exhibition” is not defined by statute, but most of the federal courts that have addressed the issue applied a well-established six-prong legal standard from </a:t>
            </a:r>
            <a:r>
              <a:rPr lang="en-US" sz="1600" i="1" dirty="0">
                <a:latin typeface="+mj-lt"/>
              </a:rPr>
              <a:t>U.S. v. Dost</a:t>
            </a:r>
            <a:r>
              <a:rPr lang="en-US" sz="1600" dirty="0">
                <a:latin typeface="+mj-lt"/>
              </a:rPr>
              <a:t>,</a:t>
            </a:r>
            <a:br>
              <a:rPr lang="en-US" sz="1600" dirty="0">
                <a:latin typeface="+mj-lt"/>
              </a:rPr>
            </a:br>
            <a:r>
              <a:rPr lang="en-US" sz="1600" dirty="0">
                <a:latin typeface="+mj-lt"/>
              </a:rPr>
              <a:t>636 F. Supp 828 (S.D.C.A. 1986)</a:t>
            </a:r>
          </a:p>
          <a:p>
            <a:pPr marL="0" lvl="0" indent="0" algn="l" rtl="0">
              <a:spcBef>
                <a:spcPts val="0"/>
              </a:spcBef>
              <a:spcAft>
                <a:spcPts val="0"/>
              </a:spcAft>
              <a:buNone/>
            </a:pPr>
            <a:endParaRPr lang="en-US" sz="1600" dirty="0">
              <a:latin typeface="+mj-lt"/>
            </a:endParaRPr>
          </a:p>
          <a:p>
            <a:pPr marL="342900" lvl="0" indent="-342900" algn="l" rtl="0">
              <a:spcBef>
                <a:spcPts val="0"/>
              </a:spcBef>
              <a:spcAft>
                <a:spcPts val="0"/>
              </a:spcAft>
              <a:buClr>
                <a:schemeClr val="bg2"/>
              </a:buClr>
              <a:buFont typeface="+mj-lt"/>
              <a:buAutoNum type="arabicPeriod"/>
            </a:pPr>
            <a:r>
              <a:rPr lang="en-US" sz="1600" dirty="0">
                <a:latin typeface="+mj-lt"/>
              </a:rPr>
              <a:t>Focal point of the visual depiction is on the child’s genitalia or pubic area; ​</a:t>
            </a:r>
          </a:p>
          <a:p>
            <a:pPr marL="342900" lvl="0" indent="-342900" algn="l" rtl="0">
              <a:spcBef>
                <a:spcPts val="0"/>
              </a:spcBef>
              <a:spcAft>
                <a:spcPts val="0"/>
              </a:spcAft>
              <a:buClr>
                <a:schemeClr val="bg2"/>
              </a:buClr>
              <a:buFont typeface="+mj-lt"/>
              <a:buAutoNum type="arabicPeriod"/>
            </a:pPr>
            <a:r>
              <a:rPr lang="en-US" sz="1600" dirty="0">
                <a:latin typeface="+mj-lt"/>
              </a:rPr>
              <a:t>Setting of the visual depiction is sexually suggestive;​</a:t>
            </a:r>
          </a:p>
          <a:p>
            <a:pPr marL="342900" lvl="0" indent="-342900" algn="l" rtl="0">
              <a:spcBef>
                <a:spcPts val="0"/>
              </a:spcBef>
              <a:spcAft>
                <a:spcPts val="0"/>
              </a:spcAft>
              <a:buClr>
                <a:schemeClr val="bg2"/>
              </a:buClr>
              <a:buFont typeface="+mj-lt"/>
              <a:buAutoNum type="arabicPeriod"/>
            </a:pPr>
            <a:r>
              <a:rPr lang="en-US" sz="1600" dirty="0">
                <a:latin typeface="+mj-lt"/>
              </a:rPr>
              <a:t>Child is depicted in an unnatural pose, or in inappropriate attire;​</a:t>
            </a:r>
          </a:p>
          <a:p>
            <a:pPr marL="342900" lvl="0" indent="-342900" algn="l" rtl="0">
              <a:spcBef>
                <a:spcPts val="0"/>
              </a:spcBef>
              <a:spcAft>
                <a:spcPts val="0"/>
              </a:spcAft>
              <a:buClr>
                <a:schemeClr val="bg2"/>
              </a:buClr>
              <a:buFont typeface="+mj-lt"/>
              <a:buAutoNum type="arabicPeriod"/>
            </a:pPr>
            <a:r>
              <a:rPr lang="en-US" sz="1600" dirty="0">
                <a:latin typeface="+mj-lt"/>
              </a:rPr>
              <a:t>Child is fully or partially clothed, or nude; ​</a:t>
            </a:r>
          </a:p>
          <a:p>
            <a:pPr marL="342900" lvl="0" indent="-342900" algn="l" rtl="0">
              <a:spcBef>
                <a:spcPts val="0"/>
              </a:spcBef>
              <a:spcAft>
                <a:spcPts val="0"/>
              </a:spcAft>
              <a:buClr>
                <a:schemeClr val="bg2"/>
              </a:buClr>
              <a:buFont typeface="+mj-lt"/>
              <a:buAutoNum type="arabicPeriod"/>
            </a:pPr>
            <a:r>
              <a:rPr lang="en-US" sz="1600" dirty="0">
                <a:latin typeface="+mj-lt"/>
              </a:rPr>
              <a:t>Suggests sexual coyness or a willingness to engage in sexual activity; ​</a:t>
            </a:r>
          </a:p>
          <a:p>
            <a:pPr marL="342900" lvl="0" indent="-342900" algn="l" rtl="0">
              <a:spcBef>
                <a:spcPts val="0"/>
              </a:spcBef>
              <a:spcAft>
                <a:spcPts val="0"/>
              </a:spcAft>
              <a:buClr>
                <a:schemeClr val="bg2"/>
              </a:buClr>
              <a:buFont typeface="+mj-lt"/>
              <a:buAutoNum type="arabicPeriod"/>
            </a:pPr>
            <a:r>
              <a:rPr lang="en-US" sz="1600" dirty="0">
                <a:latin typeface="+mj-lt"/>
              </a:rPr>
              <a:t>Intended or designed to elicit a sexual response in the viewer</a:t>
            </a:r>
            <a:r>
              <a:rPr lang="en-US" dirty="0">
                <a:latin typeface="+mj-lt"/>
              </a:rPr>
              <a:t>.​</a:t>
            </a:r>
          </a:p>
          <a:p>
            <a:pPr marL="0" lvl="0" indent="0" algn="l" rtl="0">
              <a:spcBef>
                <a:spcPts val="60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99019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Lolli: The Exhibit Nobody Wants To Talk About">
            <a:hlinkClick r:id="" action="ppaction://media"/>
            <a:extLst>
              <a:ext uri="{FF2B5EF4-FFF2-40B4-BE49-F238E27FC236}">
                <a16:creationId xmlns:a16="http://schemas.microsoft.com/office/drawing/2014/main" id="{06ADF36A-CF6F-AF9E-2728-4055296A3531}"/>
              </a:ext>
            </a:extLst>
          </p:cNvPr>
          <p:cNvPicPr>
            <a:picLocks noRot="1" noChangeAspect="1"/>
          </p:cNvPicPr>
          <p:nvPr>
            <a:videoFile r:link="rId1"/>
          </p:nvPr>
        </p:nvPicPr>
        <p:blipFill>
          <a:blip r:embed="rId3"/>
          <a:stretch>
            <a:fillRect/>
          </a:stretch>
        </p:blipFill>
        <p:spPr>
          <a:xfrm>
            <a:off x="1287242" y="715862"/>
            <a:ext cx="6569516" cy="3711776"/>
          </a:xfrm>
          <a:prstGeom prst="rect">
            <a:avLst/>
          </a:prstGeom>
        </p:spPr>
      </p:pic>
    </p:spTree>
    <p:extLst>
      <p:ext uri="{BB962C8B-B14F-4D97-AF65-F5344CB8AC3E}">
        <p14:creationId xmlns:p14="http://schemas.microsoft.com/office/powerpoint/2010/main" val="3755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106"/>
        <p:cNvGrpSpPr/>
        <p:nvPr/>
      </p:nvGrpSpPr>
      <p:grpSpPr>
        <a:xfrm>
          <a:off x="0" y="0"/>
          <a:ext cx="0" cy="0"/>
          <a:chOff x="0" y="0"/>
          <a:chExt cx="0" cy="0"/>
        </a:xfrm>
      </p:grpSpPr>
      <p:sp>
        <p:nvSpPr>
          <p:cNvPr id="3" name="TextBox 2">
            <a:extLst>
              <a:ext uri="{FF2B5EF4-FFF2-40B4-BE49-F238E27FC236}">
                <a16:creationId xmlns:a16="http://schemas.microsoft.com/office/drawing/2014/main" id="{92A24E14-3E0F-EB91-870F-26C0C0D6E2B6}"/>
              </a:ext>
            </a:extLst>
          </p:cNvPr>
          <p:cNvSpPr txBox="1"/>
          <p:nvPr/>
        </p:nvSpPr>
        <p:spPr>
          <a:xfrm>
            <a:off x="1087938" y="1942266"/>
            <a:ext cx="3844482" cy="1015663"/>
          </a:xfrm>
          <a:prstGeom prst="rect">
            <a:avLst/>
          </a:prstGeom>
          <a:noFill/>
        </p:spPr>
        <p:txBody>
          <a:bodyPr wrap="square" rtlCol="0">
            <a:spAutoFit/>
          </a:bodyPr>
          <a:lstStyle/>
          <a:p>
            <a:r>
              <a:rPr lang="en-US" sz="6000" dirty="0">
                <a:latin typeface="Adobe Garamond Pro Bold" panose="02020702060506020403" pitchFamily="18" charset="0"/>
              </a:rPr>
              <a:t>Marsh Law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2" name="TextBox 1">
            <a:extLst>
              <a:ext uri="{FF2B5EF4-FFF2-40B4-BE49-F238E27FC236}">
                <a16:creationId xmlns:a16="http://schemas.microsoft.com/office/drawing/2014/main" id="{D2F24C24-9B70-A6EF-72F7-63D2AF72B6D9}"/>
              </a:ext>
            </a:extLst>
          </p:cNvPr>
          <p:cNvSpPr txBox="1"/>
          <p:nvPr/>
        </p:nvSpPr>
        <p:spPr>
          <a:xfrm>
            <a:off x="3551274" y="2006009"/>
            <a:ext cx="184731" cy="307777"/>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45AC8739-16B7-33BF-85E4-418C23FD312A}"/>
              </a:ext>
            </a:extLst>
          </p:cNvPr>
          <p:cNvPicPr>
            <a:picLocks noChangeAspect="1"/>
          </p:cNvPicPr>
          <p:nvPr/>
        </p:nvPicPr>
        <p:blipFill>
          <a:blip r:embed="rId4"/>
          <a:stretch>
            <a:fillRect/>
          </a:stretch>
        </p:blipFill>
        <p:spPr>
          <a:xfrm>
            <a:off x="1390795" y="942755"/>
            <a:ext cx="6362409" cy="30683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58"/>
        <p:cNvGrpSpPr/>
        <p:nvPr/>
      </p:nvGrpSpPr>
      <p:grpSpPr>
        <a:xfrm>
          <a:off x="0" y="0"/>
          <a:ext cx="0" cy="0"/>
          <a:chOff x="0" y="0"/>
          <a:chExt cx="0" cy="0"/>
        </a:xfrm>
      </p:grpSpPr>
      <p:sp>
        <p:nvSpPr>
          <p:cNvPr id="2" name="TextBox 1">
            <a:extLst>
              <a:ext uri="{FF2B5EF4-FFF2-40B4-BE49-F238E27FC236}">
                <a16:creationId xmlns:a16="http://schemas.microsoft.com/office/drawing/2014/main" id="{D2F24C24-9B70-A6EF-72F7-63D2AF72B6D9}"/>
              </a:ext>
            </a:extLst>
          </p:cNvPr>
          <p:cNvSpPr txBox="1"/>
          <p:nvPr/>
        </p:nvSpPr>
        <p:spPr>
          <a:xfrm>
            <a:off x="3551274" y="2006009"/>
            <a:ext cx="184731" cy="307777"/>
          </a:xfrm>
          <a:prstGeom prst="rect">
            <a:avLst/>
          </a:prstGeom>
          <a:noFill/>
        </p:spPr>
        <p:txBody>
          <a:bodyPr wrap="none" rtlCol="0">
            <a:spAutoFit/>
          </a:bodyPr>
          <a:lstStyle/>
          <a:p>
            <a:endParaRPr lang="en-US" dirty="0"/>
          </a:p>
        </p:txBody>
      </p:sp>
      <p:pic>
        <p:nvPicPr>
          <p:cNvPr id="4" name="Online Media 3" title="The Unwanted Film Festival">
            <a:hlinkClick r:id="" action="ppaction://media"/>
            <a:extLst>
              <a:ext uri="{FF2B5EF4-FFF2-40B4-BE49-F238E27FC236}">
                <a16:creationId xmlns:a16="http://schemas.microsoft.com/office/drawing/2014/main" id="{9240BD63-1785-EBB5-9D80-BD4D2FBA84D7}"/>
              </a:ext>
            </a:extLst>
          </p:cNvPr>
          <p:cNvPicPr>
            <a:picLocks noRot="1" noChangeAspect="1"/>
          </p:cNvPicPr>
          <p:nvPr>
            <a:videoFile r:link="rId1"/>
          </p:nvPr>
        </p:nvPicPr>
        <p:blipFill>
          <a:blip r:embed="rId5"/>
          <a:stretch>
            <a:fillRect/>
          </a:stretch>
        </p:blipFill>
        <p:spPr>
          <a:xfrm>
            <a:off x="861726" y="851389"/>
            <a:ext cx="5748557" cy="3247934"/>
          </a:xfrm>
          <a:prstGeom prst="rect">
            <a:avLst/>
          </a:prstGeom>
        </p:spPr>
      </p:pic>
    </p:spTree>
    <p:extLst>
      <p:ext uri="{BB962C8B-B14F-4D97-AF65-F5344CB8AC3E}">
        <p14:creationId xmlns:p14="http://schemas.microsoft.com/office/powerpoint/2010/main" val="23409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58"/>
        <p:cNvGrpSpPr/>
        <p:nvPr/>
      </p:nvGrpSpPr>
      <p:grpSpPr>
        <a:xfrm>
          <a:off x="0" y="0"/>
          <a:ext cx="0" cy="0"/>
          <a:chOff x="0" y="0"/>
          <a:chExt cx="0" cy="0"/>
        </a:xfrm>
      </p:grpSpPr>
      <p:sp>
        <p:nvSpPr>
          <p:cNvPr id="2" name="TextBox 1">
            <a:extLst>
              <a:ext uri="{FF2B5EF4-FFF2-40B4-BE49-F238E27FC236}">
                <a16:creationId xmlns:a16="http://schemas.microsoft.com/office/drawing/2014/main" id="{D2F24C24-9B70-A6EF-72F7-63D2AF72B6D9}"/>
              </a:ext>
            </a:extLst>
          </p:cNvPr>
          <p:cNvSpPr txBox="1"/>
          <p:nvPr/>
        </p:nvSpPr>
        <p:spPr>
          <a:xfrm>
            <a:off x="3551274" y="2006009"/>
            <a:ext cx="184731" cy="307777"/>
          </a:xfrm>
          <a:prstGeom prst="rect">
            <a:avLst/>
          </a:prstGeom>
          <a:noFill/>
        </p:spPr>
        <p:txBody>
          <a:bodyPr wrap="none" rtlCol="0">
            <a:spAutoFit/>
          </a:bodyPr>
          <a:lstStyle/>
          <a:p>
            <a:endParaRPr lang="en-US" dirty="0"/>
          </a:p>
        </p:txBody>
      </p:sp>
      <p:pic>
        <p:nvPicPr>
          <p:cNvPr id="4" name="Online Media 3" title="The Unwanted Film Festival">
            <a:hlinkClick r:id="" action="ppaction://media"/>
            <a:extLst>
              <a:ext uri="{FF2B5EF4-FFF2-40B4-BE49-F238E27FC236}">
                <a16:creationId xmlns:a16="http://schemas.microsoft.com/office/drawing/2014/main" id="{D78DB350-7A22-4583-DA92-677399CA5023}"/>
              </a:ext>
            </a:extLst>
          </p:cNvPr>
          <p:cNvPicPr>
            <a:picLocks noRot="1" noChangeAspect="1"/>
          </p:cNvPicPr>
          <p:nvPr>
            <a:videoFile r:link="rId1"/>
          </p:nvPr>
        </p:nvPicPr>
        <p:blipFill>
          <a:blip r:embed="rId5"/>
          <a:stretch>
            <a:fillRect/>
          </a:stretch>
        </p:blipFill>
        <p:spPr>
          <a:xfrm>
            <a:off x="501995" y="239893"/>
            <a:ext cx="2634998" cy="4663713"/>
          </a:xfrm>
          <a:prstGeom prst="rect">
            <a:avLst/>
          </a:prstGeom>
        </p:spPr>
      </p:pic>
      <p:sp>
        <p:nvSpPr>
          <p:cNvPr id="5" name="TextBox 4">
            <a:extLst>
              <a:ext uri="{FF2B5EF4-FFF2-40B4-BE49-F238E27FC236}">
                <a16:creationId xmlns:a16="http://schemas.microsoft.com/office/drawing/2014/main" id="{717CA9C3-3FAF-2E2E-52C7-61BAA38D57B8}"/>
              </a:ext>
            </a:extLst>
          </p:cNvPr>
          <p:cNvSpPr txBox="1"/>
          <p:nvPr/>
        </p:nvSpPr>
        <p:spPr>
          <a:xfrm>
            <a:off x="3877857" y="300350"/>
            <a:ext cx="4698815" cy="4570482"/>
          </a:xfrm>
          <a:prstGeom prst="rect">
            <a:avLst/>
          </a:prstGeom>
          <a:solidFill>
            <a:schemeClr val="accent6"/>
          </a:solidFill>
        </p:spPr>
        <p:txBody>
          <a:bodyPr wrap="square" rtlCol="0">
            <a:spAutoFit/>
          </a:bodyPr>
          <a:lstStyle/>
          <a:p>
            <a:pPr marL="227013" indent="-227013" algn="l">
              <a:spcAft>
                <a:spcPts val="600"/>
              </a:spcAft>
              <a:buFont typeface="Arial" panose="020B0604020202020204" pitchFamily="34" charset="0"/>
              <a:buChar char="•"/>
            </a:pP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Girls remain the primary victims of CSAM, with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91% of reports depicting girls, and 7% showing the abuse of boys</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 2% of reported content includes both male and female victims.</a:t>
            </a:r>
          </a:p>
          <a:p>
            <a:pPr marL="227013" indent="-227013" algn="l">
              <a:spcAft>
                <a:spcPts val="600"/>
              </a:spcAft>
              <a:buFont typeface="Arial" panose="020B0604020202020204" pitchFamily="34" charset="0"/>
              <a:buChar char="•"/>
            </a:pP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9 in 10 victims</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 depicted were between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3 </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and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12 </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years old with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1%</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 of victims in the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infant category (0-2 years)</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 including babies as young as 4 months old.</a:t>
            </a:r>
          </a:p>
          <a:p>
            <a:pPr marL="227013" indent="-227013" algn="l">
              <a:spcAft>
                <a:spcPts val="600"/>
              </a:spcAft>
              <a:buFont typeface="Arial" panose="020B0604020202020204" pitchFamily="34" charset="0"/>
              <a:buChar char="•"/>
            </a:pP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For most victims depicted in the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3-13 years </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category, a contributing factor is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self-generated content.</a:t>
            </a:r>
            <a:endPar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227013" indent="-227013" algn="l">
              <a:spcAft>
                <a:spcPts val="600"/>
              </a:spcAft>
              <a:buFont typeface="Arial" panose="020B0604020202020204" pitchFamily="34" charset="0"/>
              <a:buChar char="•"/>
            </a:pP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84%</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 of CSAM reports were of never seen before material, depicting new and known child victims of sexual abuse.</a:t>
            </a:r>
          </a:p>
          <a:p>
            <a:pPr marL="227013" indent="-227013" algn="l">
              <a:spcAft>
                <a:spcPts val="600"/>
              </a:spcAft>
              <a:buFont typeface="Arial" panose="020B0604020202020204" pitchFamily="34" charset="0"/>
              <a:buChar char="•"/>
            </a:pP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68%</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 of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529.095</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 reports exchanged in ICCAM were classified as illegal, compared to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48%</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 in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2021</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a:t>
            </a:r>
          </a:p>
          <a:p>
            <a:pPr marL="227013" indent="-227013" algn="l">
              <a:spcAft>
                <a:spcPts val="600"/>
              </a:spcAft>
              <a:buFont typeface="Arial" panose="020B0604020202020204" pitchFamily="34" charset="0"/>
              <a:buChar char="•"/>
            </a:pP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As in previous years, INHOPE hotlines continue to report that CSAM is mostly found on websites, files, and image hosts, with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image hosts,</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 making up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38%</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 compared to 25% in 2021.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File hosting platforms </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dropped from 26% of CSAM in 2021 to </a:t>
            </a: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6%</a:t>
            </a:r>
            <a:r>
              <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rPr>
              <a:t>.</a:t>
            </a:r>
            <a:endParaRPr lang="en-US" dirty="0"/>
          </a:p>
        </p:txBody>
      </p:sp>
    </p:spTree>
    <p:extLst>
      <p:ext uri="{BB962C8B-B14F-4D97-AF65-F5344CB8AC3E}">
        <p14:creationId xmlns:p14="http://schemas.microsoft.com/office/powerpoint/2010/main" val="13974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2" name="TextBox 1">
            <a:extLst>
              <a:ext uri="{FF2B5EF4-FFF2-40B4-BE49-F238E27FC236}">
                <a16:creationId xmlns:a16="http://schemas.microsoft.com/office/drawing/2014/main" id="{D2F24C24-9B70-A6EF-72F7-63D2AF72B6D9}"/>
              </a:ext>
            </a:extLst>
          </p:cNvPr>
          <p:cNvSpPr txBox="1"/>
          <p:nvPr/>
        </p:nvSpPr>
        <p:spPr>
          <a:xfrm>
            <a:off x="3551274" y="2006009"/>
            <a:ext cx="184731" cy="307777"/>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4ED4941B-62A8-A888-5501-8C87FCF7E151}"/>
              </a:ext>
            </a:extLst>
          </p:cNvPr>
          <p:cNvPicPr>
            <a:picLocks noChangeAspect="1"/>
          </p:cNvPicPr>
          <p:nvPr/>
        </p:nvPicPr>
        <p:blipFill>
          <a:blip r:embed="rId4"/>
          <a:stretch>
            <a:fillRect/>
          </a:stretch>
        </p:blipFill>
        <p:spPr>
          <a:xfrm>
            <a:off x="308153" y="622109"/>
            <a:ext cx="8835847" cy="3899281"/>
          </a:xfrm>
          <a:prstGeom prst="rect">
            <a:avLst/>
          </a:prstGeom>
        </p:spPr>
      </p:pic>
    </p:spTree>
    <p:extLst>
      <p:ext uri="{BB962C8B-B14F-4D97-AF65-F5344CB8AC3E}">
        <p14:creationId xmlns:p14="http://schemas.microsoft.com/office/powerpoint/2010/main" val="223807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94854" y="1234440"/>
            <a:ext cx="8482445" cy="3366360"/>
          </a:xfrm>
          <a:prstGeom prst="rect">
            <a:avLst/>
          </a:prstGeom>
        </p:spPr>
        <p:txBody>
          <a:bodyPr spcFirstLastPara="1" wrap="square" lIns="91425" tIns="91425" rIns="91425" bIns="91425" anchor="t" anchorCtr="0">
            <a:normAutofit fontScale="92500" lnSpcReduction="10000"/>
          </a:bodyPr>
          <a:lstStyle/>
          <a:p>
            <a:pPr marL="127000" indent="0">
              <a:buNone/>
            </a:pPr>
            <a:r>
              <a:rPr lang="en-US" dirty="0">
                <a:solidFill>
                  <a:schemeClr val="bg2"/>
                </a:solidFill>
                <a:latin typeface="Lato" panose="020F0502020204030203" pitchFamily="34" charset="0"/>
                <a:ea typeface="Lato" panose="020F0502020204030203" pitchFamily="34" charset="0"/>
                <a:cs typeface="Lato" panose="020F0502020204030203" pitchFamily="34" charset="0"/>
              </a:rPr>
              <a:t>It is the policy of the United States—</a:t>
            </a:r>
          </a:p>
          <a:p>
            <a:pPr>
              <a:buClr>
                <a:schemeClr val="bg2"/>
              </a:buClr>
              <a:buFont typeface="Arial" panose="020B0604020202020204" pitchFamily="34" charset="0"/>
              <a:buChar char="•"/>
            </a:pPr>
            <a:r>
              <a:rPr lang="en-US" dirty="0">
                <a:solidFill>
                  <a:schemeClr val="bg2"/>
                </a:solidFill>
                <a:latin typeface="Lato" panose="020F0502020204030203" pitchFamily="34" charset="0"/>
                <a:ea typeface="Lato" panose="020F0502020204030203" pitchFamily="34" charset="0"/>
                <a:cs typeface="Lato" panose="020F0502020204030203" pitchFamily="34" charset="0"/>
              </a:rPr>
              <a:t>to promote the continued development of the Internet and other interactive computer services and other interactive media;</a:t>
            </a:r>
          </a:p>
          <a:p>
            <a:pPr>
              <a:buClr>
                <a:schemeClr val="bg2"/>
              </a:buClr>
              <a:buFont typeface="Arial" panose="020B0604020202020204" pitchFamily="34" charset="0"/>
              <a:buChar char="•"/>
            </a:pPr>
            <a:r>
              <a:rPr lang="en-US" dirty="0">
                <a:solidFill>
                  <a:schemeClr val="bg2"/>
                </a:solidFill>
                <a:latin typeface="Lato" panose="020F0502020204030203" pitchFamily="34" charset="0"/>
                <a:ea typeface="Lato" panose="020F0502020204030203" pitchFamily="34" charset="0"/>
                <a:cs typeface="Lato" panose="020F0502020204030203" pitchFamily="34" charset="0"/>
              </a:rPr>
              <a:t>to preserve the vibrant and competitive free market that presently exists for the Internet and other interactive computer services, unfettered by Federal and State regulation;</a:t>
            </a:r>
          </a:p>
          <a:p>
            <a:pPr>
              <a:buClr>
                <a:schemeClr val="bg2"/>
              </a:buClr>
              <a:buFont typeface="Arial" panose="020B0604020202020204" pitchFamily="34" charset="0"/>
              <a:buChar char="•"/>
            </a:pPr>
            <a:r>
              <a:rPr lang="en-US" dirty="0">
                <a:solidFill>
                  <a:schemeClr val="bg2"/>
                </a:solidFill>
                <a:latin typeface="Lato" panose="020F0502020204030203" pitchFamily="34" charset="0"/>
                <a:ea typeface="Lato" panose="020F0502020204030203" pitchFamily="34" charset="0"/>
                <a:cs typeface="Lato" panose="020F0502020204030203" pitchFamily="34" charset="0"/>
              </a:rPr>
              <a:t>to encourage the development of technologies which maximize user control over what information is received by individuals, families, and schools who use the Internet and other interactive computer services;</a:t>
            </a:r>
          </a:p>
          <a:p>
            <a:pPr>
              <a:buClr>
                <a:schemeClr val="bg2"/>
              </a:buClr>
              <a:buFont typeface="Arial" panose="020B0604020202020204" pitchFamily="34" charset="0"/>
              <a:buChar char="•"/>
            </a:pPr>
            <a:r>
              <a:rPr lang="en-US" dirty="0">
                <a:solidFill>
                  <a:schemeClr val="bg2"/>
                </a:solidFill>
                <a:latin typeface="Lato" panose="020F0502020204030203" pitchFamily="34" charset="0"/>
                <a:ea typeface="Lato" panose="020F0502020204030203" pitchFamily="34" charset="0"/>
                <a:cs typeface="Lato" panose="020F0502020204030203" pitchFamily="34" charset="0"/>
              </a:rPr>
              <a:t>to remove disincentives for the development and utilization of blocking and filtering technologies that empower parents to restrict their children’s access to objectionable or inappropriate online material; and</a:t>
            </a:r>
          </a:p>
          <a:p>
            <a:pPr>
              <a:buClr>
                <a:schemeClr val="bg2"/>
              </a:buClr>
              <a:buFont typeface="Arial" panose="020B0604020202020204" pitchFamily="34" charset="0"/>
              <a:buChar char="•"/>
            </a:pPr>
            <a:r>
              <a:rPr lang="en-US" dirty="0">
                <a:solidFill>
                  <a:schemeClr val="bg2"/>
                </a:solidFill>
                <a:latin typeface="Lato" panose="020F0502020204030203" pitchFamily="34" charset="0"/>
                <a:ea typeface="Lato" panose="020F0502020204030203" pitchFamily="34" charset="0"/>
                <a:cs typeface="Lato" panose="020F0502020204030203" pitchFamily="34" charset="0"/>
              </a:rPr>
              <a:t>to ensure vigorous enforcement of Federal criminal laws to deter and punish trafficking in obscenity, stalking, and harassment by means of computer.</a:t>
            </a:r>
          </a:p>
          <a:p>
            <a:pPr marL="127000" indent="0">
              <a:buNone/>
            </a:pPr>
            <a:endParaRPr lang="en-US" sz="1600" dirty="0">
              <a:ea typeface="+mn-lt"/>
              <a:cs typeface="+mn-lt"/>
            </a:endParaRPr>
          </a:p>
        </p:txBody>
      </p:sp>
      <p:sp>
        <p:nvSpPr>
          <p:cNvPr id="113" name="Google Shape;113;p20"/>
          <p:cNvSpPr txBox="1">
            <a:spLocks noGrp="1"/>
          </p:cNvSpPr>
          <p:nvPr>
            <p:ph type="title"/>
          </p:nvPr>
        </p:nvSpPr>
        <p:spPr>
          <a:xfrm>
            <a:off x="591258" y="221545"/>
            <a:ext cx="8052924" cy="857400"/>
          </a:xfrm>
          <a:prstGeom prst="rect">
            <a:avLst/>
          </a:prstGeom>
        </p:spPr>
        <p:txBody>
          <a:bodyPr spcFirstLastPara="1" wrap="square" lIns="91425" tIns="91425" rIns="91425" bIns="91425" anchor="b" anchorCtr="0">
            <a:noAutofit/>
          </a:bodyPr>
          <a:lstStyle/>
          <a:p>
            <a:r>
              <a:rPr lang="en-US" sz="3600" b="1" dirty="0">
                <a:ea typeface="+mn-lt"/>
                <a:cs typeface="+mn-lt"/>
              </a:rPr>
              <a:t>Communications Decency Act of 1996</a:t>
            </a:r>
            <a:endParaRPr lang="en-US" sz="3600" dirty="0">
              <a:ea typeface="+mn-lt"/>
              <a:cs typeface="+mn-lt"/>
            </a:endParaRPr>
          </a:p>
        </p:txBody>
      </p:sp>
    </p:spTree>
    <p:extLst>
      <p:ext uri="{BB962C8B-B14F-4D97-AF65-F5344CB8AC3E}">
        <p14:creationId xmlns:p14="http://schemas.microsoft.com/office/powerpoint/2010/main" val="607293104"/>
      </p:ext>
    </p:extLst>
  </p:cSld>
  <p:clrMapOvr>
    <a:masterClrMapping/>
  </p:clrMapOvr>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E7EAEC"/>
      </a:lt2>
      <a:accent1>
        <a:srgbClr val="6ED87E"/>
      </a:accent1>
      <a:accent2>
        <a:srgbClr val="18C7B2"/>
      </a:accent2>
      <a:accent3>
        <a:srgbClr val="33ADEB"/>
      </a:accent3>
      <a:accent4>
        <a:srgbClr val="DF77D2"/>
      </a:accent4>
      <a:accent5>
        <a:srgbClr val="A143B3"/>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00BEE98AA084C4A9BA9837DF6E0AB67" ma:contentTypeVersion="21" ma:contentTypeDescription="Create a new document." ma:contentTypeScope="" ma:versionID="bf536f66a6db895c4e6c6e1ca70aa131">
  <xsd:schema xmlns:xsd="http://www.w3.org/2001/XMLSchema" xmlns:xs="http://www.w3.org/2001/XMLSchema" xmlns:p="http://schemas.microsoft.com/office/2006/metadata/properties" xmlns:ns1="http://schemas.microsoft.com/sharepoint/v3" xmlns:ns2="14cc2a92-50a6-49ad-9195-d3187482dc74" xmlns:ns3="e1df6375-5ad7-4300-ba58-f688eba5072e" targetNamespace="http://schemas.microsoft.com/office/2006/metadata/properties" ma:root="true" ma:fieldsID="68acea9edd3f128fd1c801c121b3aa8a" ns1:_="" ns2:_="" ns3:_="">
    <xsd:import namespace="http://schemas.microsoft.com/sharepoint/v3"/>
    <xsd:import namespace="14cc2a92-50a6-49ad-9195-d3187482dc74"/>
    <xsd:import namespace="e1df6375-5ad7-4300-ba58-f688eba5072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2:TaxCatchAll" minOccurs="0"/>
                <xsd:element ref="ns3:lcf76f155ced4ddcb4097134ff3c332f"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cc2a92-50a6-49ad-9195-d3187482dc7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2593e90-914b-4157-9dfe-1be0e596c890}" ma:internalName="TaxCatchAll" ma:showField="CatchAllData" ma:web="14cc2a92-50a6-49ad-9195-d3187482dc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df6375-5ad7-4300-ba58-f688eba5072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6ef78cb0-045f-4faf-8d04-cf87b3a2b0c6"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e1df6375-5ad7-4300-ba58-f688eba5072e">
      <Terms xmlns="http://schemas.microsoft.com/office/infopath/2007/PartnerControls"/>
    </lcf76f155ced4ddcb4097134ff3c332f>
    <TaxCatchAll xmlns="14cc2a92-50a6-49ad-9195-d3187482dc74" xsi:nil="true"/>
    <_dlc_DocId xmlns="14cc2a92-50a6-49ad-9195-d3187482dc74">2JFWEUVVVQDH-1331778006-29301</_dlc_DocId>
    <_dlc_DocIdUrl xmlns="14cc2a92-50a6-49ad-9195-d3187482dc74">
      <Url>https://marshlawpllc.sharepoint.com/sites/Extranet/_layouts/15/DocIdRedir.aspx?ID=2JFWEUVVVQDH-1331778006-29301</Url>
      <Description>2JFWEUVVVQDH-1331778006-29301</Description>
    </_dlc_DocIdUrl>
    <SharedWithUsers xmlns="14cc2a92-50a6-49ad-9195-d3187482dc74">
      <UserInfo>
        <DisplayName>Margaret E. Mabie</DisplayName>
        <AccountId>38</AccountId>
        <AccountType/>
      </UserInfo>
      <UserInfo>
        <DisplayName>Cassandra Sorrentino</DisplayName>
        <AccountId>249</AccountId>
        <AccountType/>
      </UserInfo>
    </SharedWithUsers>
  </documentManagement>
</p:properties>
</file>

<file path=customXml/itemProps1.xml><?xml version="1.0" encoding="utf-8"?>
<ds:datastoreItem xmlns:ds="http://schemas.openxmlformats.org/officeDocument/2006/customXml" ds:itemID="{7142B3A5-ACB5-482A-97D8-E4A619CB9058}">
  <ds:schemaRefs>
    <ds:schemaRef ds:uri="http://schemas.microsoft.com/sharepoint/v3/contenttype/forms"/>
  </ds:schemaRefs>
</ds:datastoreItem>
</file>

<file path=customXml/itemProps2.xml><?xml version="1.0" encoding="utf-8"?>
<ds:datastoreItem xmlns:ds="http://schemas.openxmlformats.org/officeDocument/2006/customXml" ds:itemID="{7437E7C1-8F78-436C-B101-DD2958A75793}">
  <ds:schemaRefs>
    <ds:schemaRef ds:uri="http://schemas.microsoft.com/sharepoint/events"/>
  </ds:schemaRefs>
</ds:datastoreItem>
</file>

<file path=customXml/itemProps3.xml><?xml version="1.0" encoding="utf-8"?>
<ds:datastoreItem xmlns:ds="http://schemas.openxmlformats.org/officeDocument/2006/customXml" ds:itemID="{51000AEE-7EF0-45F9-8399-355F3FB29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cc2a92-50a6-49ad-9195-d3187482dc74"/>
    <ds:schemaRef ds:uri="e1df6375-5ad7-4300-ba58-f688eba507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BC3B577-42EF-4CEE-809F-B19ECFC1BE1A}">
  <ds:schemaRefs>
    <ds:schemaRef ds:uri="http://purl.org/dc/elements/1.1/"/>
    <ds:schemaRef ds:uri="15f3eb20-a8c2-4200-9b42-18cf5407fb24"/>
    <ds:schemaRef ds:uri="http://schemas.microsoft.com/sharepoint/v3"/>
    <ds:schemaRef ds:uri="http://purl.org/dc/terms/"/>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7152468c-234f-4c93-96be-31a8b5736fc5"/>
    <ds:schemaRef ds:uri="http://schemas.microsoft.com/office/2006/metadata/properties"/>
    <ds:schemaRef ds:uri="http://purl.org/dc/dcmitype/"/>
    <ds:schemaRef ds:uri="e1df6375-5ad7-4300-ba58-f688eba5072e"/>
    <ds:schemaRef ds:uri="14cc2a92-50a6-49ad-9195-d3187482dc74"/>
  </ds:schemaRefs>
</ds:datastoreItem>
</file>

<file path=docProps/app.xml><?xml version="1.0" encoding="utf-8"?>
<Properties xmlns="http://schemas.openxmlformats.org/officeDocument/2006/extended-properties" xmlns:vt="http://schemas.openxmlformats.org/officeDocument/2006/docPropsVTypes">
  <TotalTime>405</TotalTime>
  <Words>2315</Words>
  <Application>Microsoft Office PowerPoint</Application>
  <PresentationFormat>On-screen Show (16:9)</PresentationFormat>
  <Paragraphs>145</Paragraphs>
  <Slides>40</Slides>
  <Notes>39</Notes>
  <HiddenSlides>0</HiddenSlides>
  <MMClips>4</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Eglamour template</vt:lpstr>
      <vt:lpstr> James Marsh  Maggie Mabie</vt:lpstr>
      <vt:lpstr>“I am horrified by the thought that other children will probably be abused because of my pictures. Will someone show my pictures to other kids…then tell them what to do. Will they see me and think it’s okay for them to do the same thing?”</vt:lpstr>
      <vt:lpstr>PowerPoint Presentation</vt:lpstr>
      <vt:lpstr>PowerPoint Presentation</vt:lpstr>
      <vt:lpstr>PowerPoint Presentation</vt:lpstr>
      <vt:lpstr>PowerPoint Presentation</vt:lpstr>
      <vt:lpstr>PowerPoint Presentation</vt:lpstr>
      <vt:lpstr>PowerPoint Presentation</vt:lpstr>
      <vt:lpstr>Communications Decency Act of 1996</vt:lpstr>
      <vt:lpstr>Communications Decency Act of 1996</vt:lpstr>
      <vt:lpstr>Communications Decency Act of 1996</vt:lpstr>
      <vt:lpstr>18 USC 1591</vt:lpstr>
      <vt:lpstr>18 USC 1591</vt:lpstr>
      <vt:lpstr>18 USC 1595</vt:lpstr>
      <vt:lpstr>Case Law</vt:lpstr>
      <vt:lpstr>Case Law Cont’d</vt:lpstr>
      <vt:lpstr>18 USC 2255 Predicates</vt:lpstr>
      <vt:lpstr>Earn It Act 2022 –  S.3538</vt:lpstr>
      <vt:lpstr>Earn It Act 2023</vt:lpstr>
      <vt:lpstr>PowerPoint Presentation</vt:lpstr>
      <vt:lpstr>PowerPoint Presentation</vt:lpstr>
      <vt:lpstr>PowerPoint Presentation</vt:lpstr>
      <vt:lpstr>PowerPoint Presentation</vt:lpstr>
      <vt:lpstr>Case Law</vt:lpstr>
      <vt:lpstr>PowerPoint Presentation</vt:lpstr>
      <vt:lpstr>PowerPoint Presentation</vt:lpstr>
      <vt:lpstr>PowerPoint Presentation</vt:lpstr>
      <vt:lpstr>20 MILLION</vt:lpstr>
      <vt:lpstr>PowerPoint Presentation</vt:lpstr>
      <vt:lpstr>PowerPoint Presentation</vt:lpstr>
      <vt:lpstr>PowerPoint Presentation</vt:lpstr>
      <vt:lpstr>PowerPoint Presentation</vt:lpstr>
      <vt:lpstr>PowerPoint Presentation</vt:lpstr>
      <vt:lpstr>PowerPoint Presentation</vt:lpstr>
      <vt:lpstr>Privacy v. Child Protection</vt:lpstr>
      <vt:lpstr>PowerPoint Presentation</vt:lpstr>
      <vt:lpstr>PowerPoint Presentation</vt:lpstr>
      <vt:lpstr>Child Pornography/CSAM</vt:lpstr>
      <vt:lpstr>The Six-Prong Dost Test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Marsh and Maggie Mabie</dc:title>
  <cp:lastModifiedBy>James R. Marsh</cp:lastModifiedBy>
  <cp:revision>264</cp:revision>
  <dcterms:modified xsi:type="dcterms:W3CDTF">2023-05-04T13:57:38Z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48a1d2-17a5-4cdc-a30f-d68f03871ef5_Enabled">
    <vt:lpwstr>true</vt:lpwstr>
  </property>
  <property fmtid="{D5CDD505-2E9C-101B-9397-08002B2CF9AE}" pid="3" name="MSIP_Label_3948a1d2-17a5-4cdc-a30f-d68f03871ef5_SetDate">
    <vt:lpwstr>2022-09-02T04:27:35Z</vt:lpwstr>
  </property>
  <property fmtid="{D5CDD505-2E9C-101B-9397-08002B2CF9AE}" pid="4" name="MSIP_Label_3948a1d2-17a5-4cdc-a30f-d68f03871ef5_Method">
    <vt:lpwstr>Standard</vt:lpwstr>
  </property>
  <property fmtid="{D5CDD505-2E9C-101B-9397-08002B2CF9AE}" pid="5" name="MSIP_Label_3948a1d2-17a5-4cdc-a30f-d68f03871ef5_Name">
    <vt:lpwstr>Public</vt:lpwstr>
  </property>
  <property fmtid="{D5CDD505-2E9C-101B-9397-08002B2CF9AE}" pid="6" name="MSIP_Label_3948a1d2-17a5-4cdc-a30f-d68f03871ef5_SiteId">
    <vt:lpwstr>eb4f6f01-36e1-42e6-ad35-255c3cd3c188</vt:lpwstr>
  </property>
  <property fmtid="{D5CDD505-2E9C-101B-9397-08002B2CF9AE}" pid="7" name="MSIP_Label_3948a1d2-17a5-4cdc-a30f-d68f03871ef5_ActionId">
    <vt:lpwstr>7d3c931a-2cab-424b-9bcd-c8cbd4f1c769</vt:lpwstr>
  </property>
  <property fmtid="{D5CDD505-2E9C-101B-9397-08002B2CF9AE}" pid="8" name="MSIP_Label_3948a1d2-17a5-4cdc-a30f-d68f03871ef5_ContentBits">
    <vt:lpwstr>0</vt:lpwstr>
  </property>
  <property fmtid="{D5CDD505-2E9C-101B-9397-08002B2CF9AE}" pid="9" name="ContentTypeId">
    <vt:lpwstr>0x010100400BEE98AA084C4A9BA9837DF6E0AB67</vt:lpwstr>
  </property>
  <property fmtid="{D5CDD505-2E9C-101B-9397-08002B2CF9AE}" pid="10" name="MediaServiceImageTags">
    <vt:lpwstr/>
  </property>
  <property fmtid="{D5CDD505-2E9C-101B-9397-08002B2CF9AE}" pid="11" name="_dlc_DocIdItemGuid">
    <vt:lpwstr>94fd252f-71e0-480c-bfbf-60dd81c173a4</vt:lpwstr>
  </property>
</Properties>
</file>