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Alegreya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nva Sans" panose="020B0503030501040103" pitchFamily="34" charset="0"/>
      <p:regular r:id="rId28"/>
    </p:embeddedFont>
    <p:embeddedFont>
      <p:font typeface="Canva Sans Bold" panose="020B0803030501040103" pitchFamily="34" charset="0"/>
      <p:regular r:id="rId29"/>
      <p:bold r:id="rId30"/>
    </p:embeddedFont>
    <p:embeddedFont>
      <p:font typeface="Canva Sans Italics" panose="020B0503030501040103" pitchFamily="34" charset="0"/>
      <p:regular r:id="rId31"/>
      <p:italic r:id="rId32"/>
    </p:embeddedFont>
    <p:embeddedFont>
      <p:font typeface="HK Grotesk Bold" pitchFamily="2" charset="77"/>
      <p:regular r:id="rId33"/>
      <p:bold r:id="rId34"/>
    </p:embeddedFont>
    <p:embeddedFont>
      <p:font typeface="HK Grotesk Bold Italics" pitchFamily="2" charset="77"/>
      <p:regular r:id="rId35"/>
      <p:bold r:id="rId36"/>
      <p:italic r:id="rId37"/>
      <p:boldItalic r:id="rId38"/>
    </p:embeddedFont>
    <p:embeddedFont>
      <p:font typeface="HK Grotesk Pro Bold" pitchFamily="2" charset="77"/>
      <p:regular r:id="rId39"/>
      <p:bold r:id="rId40"/>
    </p:embeddedFont>
    <p:embeddedFont>
      <p:font typeface="HK Grotesk Pro Bold Italics" pitchFamily="2" charset="77"/>
      <p:regular r:id="rId41"/>
      <p:bold r:id="rId42"/>
      <p:italic r:id="rId43"/>
      <p:boldItalic r:id="rId44"/>
    </p:embeddedFont>
    <p:embeddedFont>
      <p:font typeface="HK Grotesk Pro Italics" pitchFamily="2" charset="77"/>
      <p:regular r:id="rId45"/>
      <p:italic r:id="rId46"/>
    </p:embeddedFont>
    <p:embeddedFont>
      <p:font typeface="Open Sans Bold" panose="020B0806030504020204" pitchFamily="34" charset="0"/>
      <p:regular r:id="rId47"/>
      <p:bold r:id="rId48"/>
    </p:embeddedFont>
    <p:embeddedFont>
      <p:font typeface="Open Sans Bold Italics" panose="020B0806030504020204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46" autoAdjust="0"/>
  </p:normalViewPr>
  <p:slideViewPr>
    <p:cSldViewPr>
      <p:cViewPr varScale="1">
        <p:scale>
          <a:sx n="72" d="100"/>
          <a:sy n="72" d="100"/>
        </p:scale>
        <p:origin x="76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4338" y="948617"/>
            <a:ext cx="16939325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6"/>
              </a:lnSpc>
            </a:pPr>
            <a:r>
              <a:rPr lang="en-US" sz="7138" dirty="0">
                <a:solidFill>
                  <a:srgbClr val="000000"/>
                </a:solidFill>
                <a:latin typeface="Alegreya"/>
              </a:rPr>
              <a:t>The Language and Process of Litigation</a:t>
            </a:r>
          </a:p>
          <a:p>
            <a:pPr algn="ctr">
              <a:lnSpc>
                <a:spcPts val="6000"/>
              </a:lnSpc>
            </a:pPr>
            <a:r>
              <a:rPr lang="en-US" sz="5000" dirty="0">
                <a:solidFill>
                  <a:srgbClr val="000000"/>
                </a:solidFill>
                <a:latin typeface="Alegreya"/>
              </a:rPr>
              <a:t>What the Experiences of Survivors can Teach Litigators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56303" y="3169438"/>
            <a:ext cx="3775394" cy="39481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8787" r="8787"/>
          <a:stretch>
            <a:fillRect/>
          </a:stretch>
        </p:blipFill>
        <p:spPr>
          <a:xfrm>
            <a:off x="14649485" y="9155977"/>
            <a:ext cx="3638515" cy="110358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868081" y="7565237"/>
            <a:ext cx="4551839" cy="181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000000"/>
                </a:solidFill>
                <a:latin typeface="Alegreya"/>
              </a:rPr>
              <a:t>Kathryn Robb, Esq.</a:t>
            </a:r>
          </a:p>
          <a:p>
            <a:pPr algn="ctr">
              <a:lnSpc>
                <a:spcPts val="4439"/>
              </a:lnSpc>
            </a:pPr>
            <a:r>
              <a:rPr lang="en-US" sz="3699">
                <a:solidFill>
                  <a:srgbClr val="000000"/>
                </a:solidFill>
                <a:latin typeface="Alegreya"/>
              </a:rPr>
              <a:t>Executive Director </a:t>
            </a:r>
          </a:p>
          <a:p>
            <a:pPr algn="ctr">
              <a:lnSpc>
                <a:spcPts val="4439"/>
              </a:lnSpc>
            </a:pPr>
            <a:r>
              <a:rPr lang="en-US" sz="3699">
                <a:solidFill>
                  <a:srgbClr val="000000"/>
                </a:solidFill>
                <a:latin typeface="Alegreya"/>
              </a:rPr>
              <a:t>CHILD USAdvocacy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15786" y="0"/>
            <a:ext cx="15056427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51" t="71" b="71"/>
          <a:stretch>
            <a:fillRect/>
          </a:stretch>
        </p:blipFill>
        <p:spPr>
          <a:xfrm>
            <a:off x="3613299" y="0"/>
            <a:ext cx="11061401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09342" y="120650"/>
            <a:ext cx="11669316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Canva Sans Bold"/>
              </a:rPr>
              <a:t>THE RULES OF CIVIL PROCEDURE &amp; LITIGATION IN THE EYES OF SURVIVORS</a:t>
            </a:r>
          </a:p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Canva Sans Bold"/>
              </a:rPr>
              <a:t>It Is a Foreign Language in a Scary Land with Delays and Denials</a:t>
            </a: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350310" y="1028700"/>
          <a:ext cx="17587380" cy="9247336"/>
        </p:xfrm>
        <a:graphic>
          <a:graphicData uri="http://schemas.openxmlformats.org/drawingml/2006/table">
            <a:tbl>
              <a:tblPr/>
              <a:tblGrid>
                <a:gridCol w="4396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6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6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6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65475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YOU COMMUNICATE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CLIENT HEARS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POSSIBLE TRIGGER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NOTES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1902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“The Defendant will 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be Served”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 Italics"/>
                        </a:rPr>
                        <a:t>(FRCP 4)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 Italics"/>
                      </a:endParaRP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 Italics"/>
                      </a:endParaRP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 Italics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S/he will know I’m standing up to them.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I’m scared/worried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“Was this a mistake?”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Who will know? 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Nervousness &amp; anxiety around finally standing up to Perpetrator</a:t>
                      </a:r>
                      <a:endParaRPr lang="en-US" sz="1100"/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Concern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Fear of retaliation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Let your client know</a:t>
                      </a:r>
                      <a:endParaRPr lang="en-US" sz="1100"/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When, where, and how.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Some perpetrators may retaliate if the family – family members 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may blame, shame, etc.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3188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“Case has been Removed to Federal Court”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 Italics"/>
                        </a:rPr>
                        <a:t>(28 §1441)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 Italics"/>
                      </a:endParaRP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 Italics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My perpetrator “took it away.” “Eliminated it” It’s gone.</a:t>
                      </a:r>
                      <a:endParaRPr lang="en-US" sz="1100"/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1100"/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Loss of voice, power, and </a:t>
                      </a:r>
                      <a:endParaRPr lang="en-US" sz="1100"/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control, panic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The term “Federal” is likely to alarm survivors as it </a:t>
                      </a:r>
                      <a:endParaRPr lang="en-US" sz="1100"/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sounds more serious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6208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“The Defendant </a:t>
                      </a:r>
                      <a:endParaRPr lang="en-US" sz="1100"/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Answered the Complaint”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 Italics"/>
                        </a:rPr>
                        <a:t>(FRCP 8)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 Italics"/>
                      </a:endParaRP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Answers will be loaded with denials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“Rejection “</a:t>
                      </a:r>
                      <a:endParaRPr lang="en-US" sz="1100"/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“You are a Liar”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“You are crazy”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"You are exaggerating"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"It was consensual"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Not Believed</a:t>
                      </a:r>
                      <a:endParaRPr lang="en-US" sz="1100"/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Not Valued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Share that denials are commonplace in Answers.</a:t>
                      </a:r>
                      <a:endParaRPr lang="en-US" sz="1100"/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Denials are typical and unimportant.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0563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"The Defendant filed a Motion to Dismiss”</a:t>
                      </a:r>
                      <a:endParaRPr lang="en-US" sz="1100"/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 Italics"/>
                        </a:rPr>
                        <a:t>(FRCP 12B)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 Italics"/>
                      </a:endParaRP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 Italics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“Ordered to Leave”</a:t>
                      </a:r>
                      <a:endParaRPr lang="en-US" sz="1100"/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“Unworthy of serious consideration”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“Unworthy”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“Rejection”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Not Believed</a:t>
                      </a:r>
                      <a:endParaRPr lang="en-US" sz="1100"/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Insignificant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Share that this is typical Go through the timing.</a:t>
                      </a:r>
                      <a:endParaRPr lang="en-US" sz="1100"/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30 days, etc. 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 Italics"/>
                        </a:rPr>
                        <a:t>(except for non-waived)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 Italics"/>
                      </a:endParaRPr>
                    </a:p>
                  </a:txBody>
                  <a:tcPr marL="9525" marR="9525" marT="9525" marB="95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50310" y="929494"/>
          <a:ext cx="17587380" cy="8328805"/>
        </p:xfrm>
        <a:graphic>
          <a:graphicData uri="http://schemas.openxmlformats.org/drawingml/2006/table">
            <a:tbl>
              <a:tblPr/>
              <a:tblGrid>
                <a:gridCol w="4396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6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6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6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266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YOU COMMUNICATE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CLIENT HEARS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POSSIBLE TRIGGER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NOTES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7987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“The Defendant has Noticed your Deposition”</a:t>
                      </a:r>
                      <a:endParaRPr lang="en-US" sz="1100"/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OR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“They are requesting 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an IME”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 Italics"/>
                        </a:rPr>
                        <a:t>(FRCP 26)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 Italics"/>
                      </a:endParaRP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(Even in prep)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“The Defendant will hurt me again”</a:t>
                      </a:r>
                      <a:endParaRPr lang="en-US" sz="1100"/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“Feel put under a microscope”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“All my scars &amp; pain exposed, and analyzed”  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Not Believed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Consented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Not Valued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Not Credible 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Stress response may be triggered</a:t>
                      </a:r>
                      <a:endParaRPr lang="en-US" sz="1100"/>
                    </a:p>
                    <a:p>
                      <a:pPr marL="431801" lvl="1" indent="-215900">
                        <a:lnSpc>
                          <a:spcPts val="2400"/>
                        </a:lnSpc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Distracted</a:t>
                      </a:r>
                    </a:p>
                    <a:p>
                      <a:pPr marL="431801" lvl="1" indent="-215900">
                        <a:lnSpc>
                          <a:spcPts val="2400"/>
                        </a:lnSpc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Memory</a:t>
                      </a:r>
                    </a:p>
                    <a:p>
                      <a:pPr marL="431801" lvl="1" indent="-215900">
                        <a:lnSpc>
                          <a:spcPts val="2400"/>
                        </a:lnSpc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Disassociation</a:t>
                      </a:r>
                    </a:p>
                    <a:p>
                      <a:pPr marL="431801" lvl="1" indent="-215900">
                        <a:lnSpc>
                          <a:spcPts val="2400"/>
                        </a:lnSpc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Fear</a:t>
                      </a:r>
                    </a:p>
                    <a:p>
                      <a:pPr marL="431801" lvl="1" indent="-215900">
                        <a:lnSpc>
                          <a:spcPts val="2400"/>
                        </a:lnSpc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Anxiety/panic</a:t>
                      </a:r>
                    </a:p>
                    <a:p>
                      <a:pPr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7225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“We should consider Settlement.” 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“We should mediate”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“You don’t believe me”</a:t>
                      </a:r>
                      <a:endParaRPr lang="en-US" sz="1100"/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“The case is weak”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“You think I have exaggerated” 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“You don’t trust me”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“Others won’t know”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Not believed</a:t>
                      </a:r>
                      <a:endParaRPr lang="en-US" sz="1100"/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Insignificant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Relief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Overwhelmed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Angry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1" lvl="1" indent="-215900" algn="l">
                        <a:lnSpc>
                          <a:spcPts val="24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Reinforce that you believe your client.</a:t>
                      </a:r>
                      <a:endParaRPr lang="en-US" sz="1100"/>
                    </a:p>
                    <a:p>
                      <a:pPr marL="431801" lvl="1" indent="-215900">
                        <a:lnSpc>
                          <a:spcPts val="2400"/>
                        </a:lnSpc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Victim statements → mediator help survivors feel heard/heal</a:t>
                      </a:r>
                    </a:p>
                    <a:p>
                      <a:pPr marL="431801" lvl="1" indent="-215900">
                        <a:lnSpc>
                          <a:spcPts val="2400"/>
                        </a:lnSpc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Sadness as it is never really resolved.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093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Trial 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“Will the perpetrator be there?”</a:t>
                      </a:r>
                      <a:endParaRPr lang="en-US" sz="1100"/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“Will the judge believe me?”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“Will the jury believe me?”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2000">
                        <a:solidFill>
                          <a:srgbClr val="000000"/>
                        </a:solidFill>
                        <a:latin typeface="Open Sans Bold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Most survivors share that just being around the perpetrator or institutional leaders that failed them may trigger sadness, fear &amp; anxiety</a:t>
                      </a:r>
                      <a:endParaRPr lang="en-US" sz="1100"/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1100"/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/>
                        </a:rPr>
                        <a:t>Survivors will need support mechanism in place – family, friends, therapist, (calming objects, jewelry, or photos)</a:t>
                      </a:r>
                      <a:endParaRPr lang="en-US" sz="1100"/>
                    </a:p>
                    <a:p>
                      <a:pPr algn="ctr">
                        <a:lnSpc>
                          <a:spcPts val="2400"/>
                        </a:lnSpc>
                      </a:pPr>
                      <a:endParaRPr lang="en-US" sz="1100"/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883" r="1090" b="46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99171" y="1488513"/>
            <a:ext cx="7844433" cy="722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571">
                <a:solidFill>
                  <a:srgbClr val="000000"/>
                </a:solidFill>
                <a:latin typeface="Canva Sans Bold"/>
              </a:rPr>
              <a:t>Survivor Focus</a:t>
            </a:r>
          </a:p>
          <a:p>
            <a:pPr algn="ctr">
              <a:lnSpc>
                <a:spcPts val="6400"/>
              </a:lnSpc>
            </a:pPr>
            <a:endParaRPr lang="en-US" sz="4571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6400"/>
              </a:lnSpc>
            </a:pPr>
            <a:endParaRPr lang="en-US" sz="4571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6400"/>
              </a:lnSpc>
            </a:pPr>
            <a:endParaRPr lang="en-US" sz="4571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6400"/>
              </a:lnSpc>
            </a:pPr>
            <a:r>
              <a:rPr lang="en-US" sz="4571">
                <a:solidFill>
                  <a:srgbClr val="000000"/>
                </a:solidFill>
                <a:latin typeface="Canva Sans Bold"/>
              </a:rPr>
              <a:t> Shifting the lens from </a:t>
            </a:r>
          </a:p>
          <a:p>
            <a:pPr algn="ctr">
              <a:lnSpc>
                <a:spcPts val="6400"/>
              </a:lnSpc>
            </a:pPr>
            <a:r>
              <a:rPr lang="en-US" sz="4571">
                <a:solidFill>
                  <a:srgbClr val="000000"/>
                </a:solidFill>
                <a:latin typeface="Canva Sans Bold"/>
              </a:rPr>
              <a:t>a deficient-based client </a:t>
            </a:r>
          </a:p>
          <a:p>
            <a:pPr algn="ctr">
              <a:lnSpc>
                <a:spcPts val="6400"/>
              </a:lnSpc>
            </a:pPr>
            <a:r>
              <a:rPr lang="en-US" sz="4571">
                <a:solidFill>
                  <a:srgbClr val="000000"/>
                </a:solidFill>
                <a:latin typeface="Canva Sans Bold"/>
              </a:rPr>
              <a:t>to an</a:t>
            </a:r>
          </a:p>
          <a:p>
            <a:pPr algn="ctr">
              <a:lnSpc>
                <a:spcPts val="6400"/>
              </a:lnSpc>
            </a:pPr>
            <a:r>
              <a:rPr lang="en-US" sz="4571">
                <a:solidFill>
                  <a:srgbClr val="000000"/>
                </a:solidFill>
                <a:latin typeface="Canva Sans Bold"/>
              </a:rPr>
              <a:t>empowerment-based client</a:t>
            </a:r>
          </a:p>
          <a:p>
            <a:pPr algn="ctr">
              <a:lnSpc>
                <a:spcPts val="6044"/>
              </a:lnSpc>
            </a:pPr>
            <a:r>
              <a:rPr lang="en-US" sz="4317">
                <a:solidFill>
                  <a:srgbClr val="000000"/>
                </a:solidFill>
                <a:latin typeface="Canva Sans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028700" y="1689249"/>
          <a:ext cx="16230600" cy="8367776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858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61919"/>
                          </a:solidFill>
                          <a:latin typeface="Canva Sans Bold"/>
                        </a:rPr>
                        <a:t>INJURING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61919"/>
                          </a:solidFill>
                          <a:latin typeface="Canva Sans Bold"/>
                        </a:rPr>
                        <a:t>EMPOWERING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3482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 Bold"/>
                        </a:rPr>
                        <a:t>Isolation</a:t>
                      </a:r>
                      <a:endParaRPr lang="en-US" sz="1100"/>
                    </a:p>
                    <a:p>
                      <a:pPr algn="ctr">
                        <a:lnSpc>
                          <a:spcPts val="3079"/>
                        </a:lnSpc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"/>
                        </a:rPr>
                        <a:t>(Little communication or follow-up)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 Bold"/>
                        </a:rPr>
                        <a:t>Participation and Agency in the Process</a:t>
                      </a:r>
                      <a:endParaRPr lang="en-US" sz="1100"/>
                    </a:p>
                    <a:p>
                      <a:pPr algn="ctr">
                        <a:lnSpc>
                          <a:spcPts val="3079"/>
                        </a:lnSpc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"/>
                        </a:rPr>
                        <a:t>(Communicate clearly and often)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3482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 Bold"/>
                        </a:rPr>
                        <a:t>Stigma Language</a:t>
                      </a:r>
                      <a:r>
                        <a:rPr lang="en-US" sz="2199">
                          <a:solidFill>
                            <a:srgbClr val="000000"/>
                          </a:solidFill>
                          <a:latin typeface="Canva Sans"/>
                        </a:rPr>
                        <a:t> </a:t>
                      </a:r>
                      <a:endParaRPr lang="en-US" sz="1100"/>
                    </a:p>
                    <a:p>
                      <a:pPr algn="ctr">
                        <a:lnSpc>
                          <a:spcPts val="3079"/>
                        </a:lnSpc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"/>
                        </a:rPr>
                        <a:t>(Incest, molestation, victim)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"/>
                        </a:rPr>
                        <a:t> </a:t>
                      </a:r>
                      <a:r>
                        <a:rPr lang="en-US" sz="2199">
                          <a:solidFill>
                            <a:srgbClr val="000000"/>
                          </a:solidFill>
                          <a:latin typeface="Canva Sans Bold"/>
                        </a:rPr>
                        <a:t>Respect Language</a:t>
                      </a:r>
                      <a:endParaRPr lang="en-US" sz="1100"/>
                    </a:p>
                    <a:p>
                      <a:pPr algn="ctr">
                        <a:lnSpc>
                          <a:spcPts val="3079"/>
                        </a:lnSpc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"/>
                        </a:rPr>
                        <a:t>(survivor, family abuse, sexual assault)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6020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"/>
                        </a:rPr>
                        <a:t>Sexual Abuse Client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"/>
                        </a:rPr>
                        <a:t>Plaintiff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10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 Bold"/>
                        </a:rPr>
                        <a:t>Contributory Language</a:t>
                      </a:r>
                      <a:r>
                        <a:rPr lang="en-US" sz="2199">
                          <a:solidFill>
                            <a:srgbClr val="000000"/>
                          </a:solidFill>
                          <a:latin typeface="Canva Sans"/>
                        </a:rPr>
                        <a:t> </a:t>
                      </a:r>
                      <a:endParaRPr lang="en-US" sz="1100"/>
                    </a:p>
                    <a:p>
                      <a:pPr algn="ctr">
                        <a:lnSpc>
                          <a:spcPts val="3079"/>
                        </a:lnSpc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"/>
                        </a:rPr>
                        <a:t>("Did you ever say no?" "Did you ever fight back?" "Why didn't you tell someone?" "What's the age difference between you two?" "Why did you do that?")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 Bold"/>
                        </a:rPr>
                        <a:t>Faultless Language</a:t>
                      </a:r>
                      <a:endParaRPr lang="en-US" sz="1100"/>
                    </a:p>
                    <a:p>
                      <a:pPr algn="ctr">
                        <a:lnSpc>
                          <a:spcPts val="3079"/>
                        </a:lnSpc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"/>
                        </a:rPr>
                        <a:t>"Can you tell me what happened to you?" "I am sorry they did this to you."  "It's not your fault" </a:t>
                      </a:r>
                    </a:p>
                    <a:p>
                      <a:pPr algn="ctr">
                        <a:lnSpc>
                          <a:spcPts val="3079"/>
                        </a:lnSpc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"/>
                        </a:rPr>
                        <a:t>"You were just a child"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810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 Bold"/>
                        </a:rPr>
                        <a:t>Told</a:t>
                      </a:r>
                      <a:endParaRPr lang="en-US" sz="1100"/>
                    </a:p>
                    <a:p>
                      <a:pPr algn="ctr">
                        <a:lnSpc>
                          <a:spcPts val="3079"/>
                        </a:lnSpc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"/>
                        </a:rPr>
                        <a:t>"We should do this" "We are filing ____."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 Bold"/>
                        </a:rPr>
                        <a:t>Asked</a:t>
                      </a:r>
                      <a:endParaRPr lang="en-US" sz="1100"/>
                    </a:p>
                    <a:p>
                      <a:pPr algn="ctr">
                        <a:lnSpc>
                          <a:spcPts val="3079"/>
                        </a:lnSpc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"/>
                        </a:rPr>
                        <a:t>"Here are the options" "What do you think?"</a:t>
                      </a:r>
                    </a:p>
                    <a:p>
                      <a:pPr algn="ctr">
                        <a:lnSpc>
                          <a:spcPts val="3079"/>
                        </a:lnSpc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nva Sans"/>
                        </a:rPr>
                        <a:t>Your thoughts matter most, but this is what I recommend."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514350" y="370165"/>
            <a:ext cx="17259300" cy="1019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5"/>
              </a:lnSpc>
              <a:spcBef>
                <a:spcPct val="0"/>
              </a:spcBef>
            </a:pPr>
            <a:r>
              <a:rPr lang="en-US" sz="2996">
                <a:solidFill>
                  <a:srgbClr val="000000"/>
                </a:solidFill>
                <a:latin typeface="Canva Sans Bold"/>
              </a:rPr>
              <a:t>What does it mean to make the shift from injured to </a:t>
            </a:r>
          </a:p>
          <a:p>
            <a:pPr algn="ctr">
              <a:lnSpc>
                <a:spcPts val="4195"/>
              </a:lnSpc>
              <a:spcBef>
                <a:spcPct val="0"/>
              </a:spcBef>
            </a:pPr>
            <a:r>
              <a:rPr lang="en-US" sz="2996">
                <a:solidFill>
                  <a:srgbClr val="000000"/>
                </a:solidFill>
                <a:latin typeface="Canva Sans Bold"/>
              </a:rPr>
              <a:t>empowered lawyer-client relationship?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94" b="168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73224" y="2576530"/>
            <a:ext cx="15941552" cy="7169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9730" lvl="1" indent="-389865">
              <a:lnSpc>
                <a:spcPts val="5056"/>
              </a:lnSpc>
              <a:buFont typeface="Arial"/>
              <a:buChar char="•"/>
            </a:pPr>
            <a:r>
              <a:rPr lang="en-US" sz="3611" dirty="0">
                <a:solidFill>
                  <a:srgbClr val="000000"/>
                </a:solidFill>
                <a:highlight>
                  <a:srgbClr val="C0C0C0"/>
                </a:highlight>
                <a:latin typeface="HK Grotesk Bold"/>
              </a:rPr>
              <a:t>Not too bright/not too dark (ask)</a:t>
            </a:r>
          </a:p>
          <a:p>
            <a:pPr marL="779730" lvl="1" indent="-389865">
              <a:lnSpc>
                <a:spcPts val="5056"/>
              </a:lnSpc>
              <a:buFont typeface="Arial"/>
              <a:buChar char="•"/>
            </a:pPr>
            <a:r>
              <a:rPr lang="en-US" sz="3611" dirty="0">
                <a:solidFill>
                  <a:srgbClr val="000000"/>
                </a:solidFill>
                <a:highlight>
                  <a:srgbClr val="C0C0C0"/>
                </a:highlight>
                <a:latin typeface="HK Grotesk Bold"/>
              </a:rPr>
              <a:t>Private: clients need to feel safe</a:t>
            </a:r>
          </a:p>
          <a:p>
            <a:pPr marL="779730" lvl="1" indent="-389865">
              <a:lnSpc>
                <a:spcPts val="5056"/>
              </a:lnSpc>
              <a:buFont typeface="Arial"/>
              <a:buChar char="•"/>
            </a:pPr>
            <a:r>
              <a:rPr lang="en-US" sz="3611" dirty="0">
                <a:solidFill>
                  <a:srgbClr val="000000"/>
                </a:solidFill>
                <a:highlight>
                  <a:srgbClr val="C0C0C0"/>
                </a:highlight>
                <a:latin typeface="HK Grotesk Bold"/>
              </a:rPr>
              <a:t>Door open -- closed spaces may trigger some clients (ask what they prefer) </a:t>
            </a:r>
          </a:p>
          <a:p>
            <a:pPr marL="779730" lvl="1" indent="-389865">
              <a:lnSpc>
                <a:spcPts val="5056"/>
              </a:lnSpc>
              <a:buFont typeface="Arial"/>
              <a:buChar char="•"/>
            </a:pPr>
            <a:r>
              <a:rPr lang="en-US" sz="3611" dirty="0">
                <a:solidFill>
                  <a:srgbClr val="000000"/>
                </a:solidFill>
                <a:highlight>
                  <a:srgbClr val="C0C0C0"/>
                </a:highlight>
                <a:latin typeface="HK Grotesk Bold"/>
              </a:rPr>
              <a:t>Client and lawyer at equal height</a:t>
            </a:r>
          </a:p>
          <a:p>
            <a:pPr marL="779730" lvl="1" indent="-389865">
              <a:lnSpc>
                <a:spcPts val="5056"/>
              </a:lnSpc>
              <a:buFont typeface="Arial"/>
              <a:buChar char="•"/>
            </a:pPr>
            <a:r>
              <a:rPr lang="en-US" sz="3611" dirty="0">
                <a:solidFill>
                  <a:srgbClr val="000000"/>
                </a:solidFill>
                <a:highlight>
                  <a:srgbClr val="C0C0C0"/>
                </a:highlight>
                <a:latin typeface="HK Grotesk Bold"/>
              </a:rPr>
              <a:t>Fidget toys (stress-reducers)</a:t>
            </a:r>
          </a:p>
          <a:p>
            <a:pPr marL="779730" lvl="1" indent="-389865">
              <a:lnSpc>
                <a:spcPts val="5056"/>
              </a:lnSpc>
              <a:buFont typeface="Arial"/>
              <a:buChar char="•"/>
            </a:pPr>
            <a:r>
              <a:rPr lang="en-US" sz="3611" dirty="0">
                <a:solidFill>
                  <a:srgbClr val="000000"/>
                </a:solidFill>
                <a:highlight>
                  <a:srgbClr val="C0C0C0"/>
                </a:highlight>
                <a:latin typeface="HK Grotesk Bold"/>
              </a:rPr>
              <a:t>Comfort items (blankets, pillows)</a:t>
            </a:r>
          </a:p>
          <a:p>
            <a:pPr marL="779730" lvl="1" indent="-389865">
              <a:lnSpc>
                <a:spcPts val="5056"/>
              </a:lnSpc>
              <a:buFont typeface="Arial"/>
              <a:buChar char="•"/>
            </a:pPr>
            <a:r>
              <a:rPr lang="en-US" sz="3611" dirty="0">
                <a:solidFill>
                  <a:srgbClr val="000000"/>
                </a:solidFill>
                <a:highlight>
                  <a:srgbClr val="C0C0C0"/>
                </a:highlight>
                <a:latin typeface="HK Grotesk Bold"/>
              </a:rPr>
              <a:t>White noise machine (soothing, adds to a sense of privacy)</a:t>
            </a:r>
          </a:p>
          <a:p>
            <a:pPr marL="779730" lvl="1" indent="-389865">
              <a:lnSpc>
                <a:spcPts val="5056"/>
              </a:lnSpc>
              <a:buFont typeface="Arial"/>
              <a:buChar char="•"/>
            </a:pPr>
            <a:r>
              <a:rPr lang="en-US" sz="3611" dirty="0">
                <a:solidFill>
                  <a:srgbClr val="000000"/>
                </a:solidFill>
                <a:highlight>
                  <a:srgbClr val="C0C0C0"/>
                </a:highlight>
                <a:latin typeface="HK Grotesk Bold"/>
              </a:rPr>
              <a:t>Ask before note-taking and recording</a:t>
            </a:r>
          </a:p>
          <a:p>
            <a:pPr marL="779730" lvl="1" indent="-389865">
              <a:lnSpc>
                <a:spcPts val="5056"/>
              </a:lnSpc>
              <a:buFont typeface="Arial"/>
              <a:buChar char="•"/>
            </a:pPr>
            <a:r>
              <a:rPr lang="en-US" sz="3611" dirty="0">
                <a:solidFill>
                  <a:srgbClr val="000000"/>
                </a:solidFill>
                <a:highlight>
                  <a:srgbClr val="C0C0C0"/>
                </a:highlight>
                <a:latin typeface="HK Grotesk Bold"/>
              </a:rPr>
              <a:t>Ask before having another attorney/associate/paralegal present</a:t>
            </a:r>
          </a:p>
          <a:p>
            <a:pPr marL="779730" lvl="1" indent="-389865">
              <a:lnSpc>
                <a:spcPts val="5056"/>
              </a:lnSpc>
              <a:buFont typeface="Arial"/>
              <a:buChar char="•"/>
            </a:pPr>
            <a:r>
              <a:rPr lang="en-US" sz="3611" dirty="0">
                <a:solidFill>
                  <a:srgbClr val="000000"/>
                </a:solidFill>
                <a:highlight>
                  <a:srgbClr val="C0C0C0"/>
                </a:highlight>
                <a:latin typeface="HK Grotesk Bold"/>
              </a:rPr>
              <a:t>Try to limit distractions/interruptions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837661" y="659130"/>
            <a:ext cx="2612678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highlight>
                  <a:srgbClr val="C0C0C0"/>
                </a:highlight>
                <a:latin typeface="Canva Sans Bold"/>
              </a:rPr>
              <a:t>The Office</a:t>
            </a:r>
            <a:r>
              <a:rPr lang="en-US" sz="3899" dirty="0">
                <a:solidFill>
                  <a:srgbClr val="000000"/>
                </a:solidFill>
                <a:highlight>
                  <a:srgbClr val="C0C0C0"/>
                </a:highlight>
                <a:latin typeface="Canva Sans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041" r="70614"/>
          <a:stretch>
            <a:fillRect/>
          </a:stretch>
        </p:blipFill>
        <p:spPr>
          <a:xfrm>
            <a:off x="0" y="0"/>
            <a:ext cx="6908079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251750" y="310345"/>
            <a:ext cx="5977887" cy="230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1"/>
              </a:lnSpc>
            </a:pPr>
            <a:r>
              <a:rPr lang="en-US" sz="7289">
                <a:solidFill>
                  <a:srgbClr val="000000"/>
                </a:solidFill>
                <a:latin typeface="HK Grotesk Bold"/>
              </a:rPr>
              <a:t>Key Takeaways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47955" y="2956594"/>
            <a:ext cx="9787313" cy="685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2"/>
              </a:lnSpc>
            </a:pPr>
            <a:r>
              <a:rPr lang="en-US" sz="3018">
                <a:solidFill>
                  <a:srgbClr val="000000"/>
                </a:solidFill>
                <a:latin typeface="HK Grotesk Pro Bold"/>
              </a:rPr>
              <a:t>Empathy </a:t>
            </a:r>
            <a:r>
              <a:rPr lang="en-US" sz="3018">
                <a:solidFill>
                  <a:srgbClr val="000000"/>
                </a:solidFill>
                <a:latin typeface="HK Grotesk Pro Italics"/>
              </a:rPr>
              <a:t>(not pity or sympathy)</a:t>
            </a:r>
          </a:p>
          <a:p>
            <a:pPr algn="l">
              <a:lnSpc>
                <a:spcPts val="3622"/>
              </a:lnSpc>
            </a:pPr>
            <a:r>
              <a:rPr lang="en-US" sz="3018">
                <a:solidFill>
                  <a:srgbClr val="000000"/>
                </a:solidFill>
                <a:latin typeface="HK Grotesk Pro Bold"/>
              </a:rPr>
              <a:t>Active Listening </a:t>
            </a:r>
            <a:r>
              <a:rPr lang="en-US" sz="3018">
                <a:solidFill>
                  <a:srgbClr val="000000"/>
                </a:solidFill>
                <a:latin typeface="HK Grotesk Pro Italics"/>
              </a:rPr>
              <a:t>(attentiveness, nodding, holding eye contact, asking for clarification, and summarizing)</a:t>
            </a:r>
          </a:p>
          <a:p>
            <a:pPr algn="l">
              <a:lnSpc>
                <a:spcPts val="3622"/>
              </a:lnSpc>
            </a:pPr>
            <a:r>
              <a:rPr lang="en-US" sz="3018">
                <a:solidFill>
                  <a:srgbClr val="000000"/>
                </a:solidFill>
                <a:latin typeface="HK Grotesk Pro Bold"/>
              </a:rPr>
              <a:t>Nonjudgmental Language </a:t>
            </a:r>
            <a:r>
              <a:rPr lang="en-US" sz="3018">
                <a:solidFill>
                  <a:srgbClr val="000000"/>
                </a:solidFill>
                <a:latin typeface="HK Grotesk Pro Italics"/>
              </a:rPr>
              <a:t>(Not “The truth is somewhere in the middle…”)</a:t>
            </a:r>
          </a:p>
          <a:p>
            <a:pPr algn="l">
              <a:lnSpc>
                <a:spcPts val="3622"/>
              </a:lnSpc>
            </a:pPr>
            <a:r>
              <a:rPr lang="en-US" sz="3018">
                <a:solidFill>
                  <a:srgbClr val="000000"/>
                </a:solidFill>
                <a:latin typeface="HK Grotesk Pro Bold Italics"/>
              </a:rPr>
              <a:t>Know the Trigger responses </a:t>
            </a:r>
          </a:p>
          <a:p>
            <a:pPr algn="l">
              <a:lnSpc>
                <a:spcPts val="3622"/>
              </a:lnSpc>
            </a:pPr>
            <a:r>
              <a:rPr lang="en-US" sz="3018">
                <a:solidFill>
                  <a:srgbClr val="000000"/>
                </a:solidFill>
                <a:latin typeface="HK Grotesk Pro Bold"/>
              </a:rPr>
              <a:t>Transparency </a:t>
            </a:r>
            <a:r>
              <a:rPr lang="en-US" sz="3018">
                <a:solidFill>
                  <a:srgbClr val="000000"/>
                </a:solidFill>
                <a:latin typeface="HK Grotesk Pro Italics"/>
              </a:rPr>
              <a:t>(no secrets or withholding)</a:t>
            </a:r>
          </a:p>
          <a:p>
            <a:pPr algn="l">
              <a:lnSpc>
                <a:spcPts val="3622"/>
              </a:lnSpc>
            </a:pPr>
            <a:r>
              <a:rPr lang="en-US" sz="3018">
                <a:solidFill>
                  <a:srgbClr val="000000"/>
                </a:solidFill>
                <a:latin typeface="HK Grotesk Pro Bold"/>
              </a:rPr>
              <a:t>Empower the Client </a:t>
            </a:r>
            <a:r>
              <a:rPr lang="en-US" sz="3018">
                <a:solidFill>
                  <a:srgbClr val="000000"/>
                </a:solidFill>
                <a:latin typeface="HK Grotesk Pro Italics"/>
              </a:rPr>
              <a:t>(give them control - review events, </a:t>
            </a:r>
          </a:p>
          <a:p>
            <a:pPr algn="l">
              <a:lnSpc>
                <a:spcPts val="3622"/>
              </a:lnSpc>
            </a:pPr>
            <a:r>
              <a:rPr lang="en-US" sz="3018">
                <a:solidFill>
                  <a:srgbClr val="000000"/>
                </a:solidFill>
                <a:latin typeface="HK Grotesk Pro Italics"/>
              </a:rPr>
              <a:t>strategies, and updates with clients – this gives them voice and agency) </a:t>
            </a:r>
          </a:p>
          <a:p>
            <a:pPr algn="l">
              <a:lnSpc>
                <a:spcPts val="3622"/>
              </a:lnSpc>
            </a:pPr>
            <a:r>
              <a:rPr lang="en-US" sz="3018">
                <a:solidFill>
                  <a:srgbClr val="000000"/>
                </a:solidFill>
                <a:latin typeface="HK Grotesk Pro Italics"/>
              </a:rPr>
              <a:t>Ask them how much they want to know.</a:t>
            </a:r>
          </a:p>
          <a:p>
            <a:pPr algn="l">
              <a:lnSpc>
                <a:spcPts val="3622"/>
              </a:lnSpc>
            </a:pPr>
            <a:r>
              <a:rPr lang="en-US" sz="3018">
                <a:solidFill>
                  <a:srgbClr val="000000"/>
                </a:solidFill>
                <a:latin typeface="HK Grotesk Pro Bold"/>
              </a:rPr>
              <a:t>General Meaning </a:t>
            </a:r>
            <a:r>
              <a:rPr lang="en-US" sz="3018">
                <a:solidFill>
                  <a:srgbClr val="000000"/>
                </a:solidFill>
                <a:latin typeface="HK Grotesk Pro Italics"/>
              </a:rPr>
              <a:t>(Consider the layperson’s meaning of words) </a:t>
            </a:r>
          </a:p>
          <a:p>
            <a:pPr algn="l">
              <a:lnSpc>
                <a:spcPts val="3622"/>
              </a:lnSpc>
            </a:pPr>
            <a:r>
              <a:rPr lang="en-US" sz="3018">
                <a:solidFill>
                  <a:srgbClr val="000000"/>
                </a:solidFill>
                <a:latin typeface="HK Grotesk Pro Bold"/>
              </a:rPr>
              <a:t>Timing</a:t>
            </a:r>
            <a:r>
              <a:rPr lang="en-US" sz="3018">
                <a:solidFill>
                  <a:srgbClr val="000000"/>
                </a:solidFill>
                <a:latin typeface="HK Grotesk Pro Italics"/>
              </a:rPr>
              <a:t>–Be as clear on timing as possible –The Triple D –</a:t>
            </a:r>
          </a:p>
          <a:p>
            <a:pPr algn="l">
              <a:lnSpc>
                <a:spcPts val="3622"/>
              </a:lnSpc>
            </a:pPr>
            <a:r>
              <a:rPr lang="en-US" sz="3018">
                <a:solidFill>
                  <a:srgbClr val="000000"/>
                </a:solidFill>
                <a:latin typeface="HK Grotesk Pro Italics"/>
              </a:rPr>
              <a:t>“Defendants </a:t>
            </a:r>
            <a:r>
              <a:rPr lang="en-US" sz="3018">
                <a:solidFill>
                  <a:srgbClr val="000000"/>
                </a:solidFill>
                <a:latin typeface="HK Grotesk Pro Bold Italics"/>
              </a:rPr>
              <a:t>Delay</a:t>
            </a:r>
            <a:r>
              <a:rPr lang="en-US" sz="3018">
                <a:solidFill>
                  <a:srgbClr val="000000"/>
                </a:solidFill>
                <a:latin typeface="HK Grotesk Pro Italics"/>
              </a:rPr>
              <a:t>, Deny, and Distract”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03" r="403" b="8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60944" y="2517759"/>
            <a:ext cx="8362801" cy="194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highlight>
                  <a:srgbClr val="808080"/>
                </a:highlight>
                <a:latin typeface="Canva Sans Bold"/>
              </a:rPr>
              <a:t>Survivors "don't care how much </a:t>
            </a:r>
          </a:p>
          <a:p>
            <a:pPr algn="ctr"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highlight>
                  <a:srgbClr val="808080"/>
                </a:highlight>
                <a:latin typeface="Canva Sans Bold"/>
              </a:rPr>
              <a:t>you know until they know how much </a:t>
            </a:r>
          </a:p>
          <a:p>
            <a:pPr algn="ctr"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highlight>
                  <a:srgbClr val="808080"/>
                </a:highlight>
                <a:latin typeface="Canva Sans Bold"/>
              </a:rPr>
              <a:t>you care"*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689003" y="9355946"/>
            <a:ext cx="8362801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Canva Sans Italics"/>
              </a:rPr>
              <a:t>*Coach Pat Summit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81" r="2881"/>
          <a:stretch>
            <a:fillRect/>
          </a:stretch>
        </p:blipFill>
        <p:spPr>
          <a:xfrm>
            <a:off x="1162989" y="884021"/>
            <a:ext cx="16096311" cy="67116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29867" y="8253785"/>
            <a:ext cx="13028265" cy="121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nva Sans Bold"/>
              </a:rPr>
              <a:t>And Survivors Can Heal Through Justice and Accountability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nva Sans Bold"/>
              </a:rPr>
              <a:t>In the Civil System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99304" y="457762"/>
            <a:ext cx="10889391" cy="937147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129301" y="2508597"/>
            <a:ext cx="4029399" cy="190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Canva Sans Bold"/>
              </a:rPr>
              <a:t>Empirical Evidence</a:t>
            </a:r>
          </a:p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Canva Sans"/>
              </a:rPr>
              <a:t>(CHILD USA's Social Science Dept. &amp; evidence-based research)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544655" y="5706251"/>
            <a:ext cx="4200583" cy="206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 Bold"/>
              </a:rPr>
              <a:t>Anecdotal Evidence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Canva Sans"/>
              </a:rPr>
              <a:t>(Years of experience talking to hundreds of survivors)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47810" y="5706251"/>
            <a:ext cx="3749002" cy="206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 Bold"/>
              </a:rPr>
              <a:t>Personal Experience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Canva Sans"/>
              </a:rPr>
              <a:t>(Who is moving through the litigation process)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65923"/>
            <a:ext cx="4505455" cy="236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6"/>
              </a:lnSpc>
            </a:pPr>
            <a:r>
              <a:rPr lang="en-US" sz="4526" dirty="0">
                <a:solidFill>
                  <a:srgbClr val="000000"/>
                </a:solidFill>
                <a:latin typeface="Canva Sans Bold"/>
              </a:rPr>
              <a:t>Where do I get my information from?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78386" y="4142294"/>
            <a:ext cx="15094740" cy="314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30"/>
              </a:lnSpc>
            </a:pPr>
            <a:r>
              <a:rPr lang="en-US" sz="18307">
                <a:solidFill>
                  <a:srgbClr val="000000"/>
                </a:solidFill>
                <a:latin typeface="Canva Sans Bold"/>
              </a:rPr>
              <a:t>THANK YOU!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78386" y="3034450"/>
            <a:ext cx="14881717" cy="292053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67" b="1367"/>
          <a:stretch>
            <a:fillRect/>
          </a:stretch>
        </p:blipFill>
        <p:spPr>
          <a:xfrm>
            <a:off x="9598464" y="550638"/>
            <a:ext cx="6264486" cy="9139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3363" y="550638"/>
            <a:ext cx="6414688" cy="913980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1742809"/>
            <a:ext cx="8115300" cy="672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</a:pPr>
            <a:r>
              <a:rPr lang="en-US" sz="4164">
                <a:solidFill>
                  <a:srgbClr val="000000"/>
                </a:solidFill>
                <a:latin typeface="Canva Sans Bold"/>
              </a:rPr>
              <a:t>Kathryn Robb, Esq</a:t>
            </a:r>
            <a:r>
              <a:rPr lang="en-US" sz="4164">
                <a:solidFill>
                  <a:srgbClr val="000000"/>
                </a:solidFill>
                <a:latin typeface="Canva Sans"/>
              </a:rPr>
              <a:t>.</a:t>
            </a:r>
          </a:p>
          <a:p>
            <a:pPr algn="ctr">
              <a:lnSpc>
                <a:spcPts val="5830"/>
              </a:lnSpc>
            </a:pPr>
            <a:r>
              <a:rPr lang="en-US" sz="4164">
                <a:solidFill>
                  <a:srgbClr val="000000"/>
                </a:solidFill>
                <a:latin typeface="Canva Sans"/>
              </a:rPr>
              <a:t>Executive Director</a:t>
            </a:r>
          </a:p>
          <a:p>
            <a:pPr algn="ctr">
              <a:lnSpc>
                <a:spcPts val="5830"/>
              </a:lnSpc>
            </a:pPr>
            <a:r>
              <a:rPr lang="en-US" sz="4164">
                <a:solidFill>
                  <a:srgbClr val="000000"/>
                </a:solidFill>
                <a:latin typeface="Canva Sans"/>
              </a:rPr>
              <a:t>CHILD USAdvocacy</a:t>
            </a:r>
          </a:p>
          <a:p>
            <a:pPr algn="ctr">
              <a:lnSpc>
                <a:spcPts val="5830"/>
              </a:lnSpc>
            </a:pPr>
            <a:endParaRPr lang="en-US" sz="4164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5830"/>
              </a:lnSpc>
            </a:pPr>
            <a:r>
              <a:rPr lang="en-US" sz="4164">
                <a:solidFill>
                  <a:srgbClr val="000000"/>
                </a:solidFill>
                <a:latin typeface="Canva Sans"/>
              </a:rPr>
              <a:t>KRobb@childusadvocacy.org</a:t>
            </a:r>
          </a:p>
          <a:p>
            <a:pPr algn="ctr">
              <a:lnSpc>
                <a:spcPts val="5830"/>
              </a:lnSpc>
            </a:pPr>
            <a:endParaRPr lang="en-US" sz="4164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4630"/>
              </a:lnSpc>
            </a:pPr>
            <a:r>
              <a:rPr lang="en-US" sz="3307">
                <a:solidFill>
                  <a:srgbClr val="000000"/>
                </a:solidFill>
                <a:latin typeface="Canva Sans Italics"/>
              </a:rPr>
              <a:t>Lawyer</a:t>
            </a:r>
          </a:p>
          <a:p>
            <a:pPr algn="ctr">
              <a:lnSpc>
                <a:spcPts val="4630"/>
              </a:lnSpc>
            </a:pPr>
            <a:r>
              <a:rPr lang="en-US" sz="3307">
                <a:solidFill>
                  <a:srgbClr val="000000"/>
                </a:solidFill>
                <a:latin typeface="Canva Sans Italics"/>
              </a:rPr>
              <a:t>Expert</a:t>
            </a:r>
          </a:p>
          <a:p>
            <a:pPr algn="ctr">
              <a:lnSpc>
                <a:spcPts val="4630"/>
              </a:lnSpc>
            </a:pPr>
            <a:r>
              <a:rPr lang="en-US" sz="3307">
                <a:solidFill>
                  <a:srgbClr val="000000"/>
                </a:solidFill>
                <a:latin typeface="Canva Sans Italics"/>
              </a:rPr>
              <a:t>Advocate</a:t>
            </a:r>
          </a:p>
          <a:p>
            <a:pPr algn="ctr">
              <a:lnSpc>
                <a:spcPts val="4630"/>
              </a:lnSpc>
            </a:pPr>
            <a:r>
              <a:rPr lang="en-US" sz="3307">
                <a:solidFill>
                  <a:srgbClr val="000000"/>
                </a:solidFill>
                <a:latin typeface="Canva Sans Italics"/>
              </a:rPr>
              <a:t>Survivor</a:t>
            </a:r>
            <a:r>
              <a:rPr lang="en-US" sz="3307">
                <a:solidFill>
                  <a:srgbClr val="000000"/>
                </a:solidFill>
                <a:latin typeface="Canva Sans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76935" y="549037"/>
            <a:ext cx="12334130" cy="91889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118" b="1145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777976" y="7427975"/>
            <a:ext cx="10510024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0000"/>
                </a:solidFill>
                <a:latin typeface="Canva Sans Bold"/>
              </a:rPr>
              <a:t>Litigation is "hurry up and wait"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315199"/>
              </p:ext>
            </p:extLst>
          </p:nvPr>
        </p:nvGraphicFramePr>
        <p:xfrm>
          <a:off x="2075106" y="1449017"/>
          <a:ext cx="14137788" cy="8381504"/>
        </p:xfrm>
        <a:graphic>
          <a:graphicData uri="http://schemas.openxmlformats.org/drawingml/2006/table">
            <a:tbl>
              <a:tblPr/>
              <a:tblGrid>
                <a:gridCol w="7068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8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220">
                <a:tc>
                  <a:txBody>
                    <a:bodyPr/>
                    <a:lstStyle/>
                    <a:p>
                      <a:pPr algn="ctr">
                        <a:lnSpc>
                          <a:spcPts val="3727"/>
                        </a:lnSpc>
                        <a:defRPr/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2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7"/>
                        </a:lnSpc>
                        <a:defRPr/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2223">
                <a:tc>
                  <a:txBody>
                    <a:bodyPr/>
                    <a:lstStyle/>
                    <a:p>
                      <a:pPr algn="ctr">
                        <a:lnSpc>
                          <a:spcPts val="2607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SURVIVORS GET TO STAND UP TO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607"/>
                        </a:lnSpc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THEIR PERPETRATOR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7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DEFENDANTS WILL DENY, DELAY 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607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DISTRACT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6137">
                <a:tc>
                  <a:txBody>
                    <a:bodyPr/>
                    <a:lstStyle/>
                    <a:p>
                      <a:pPr algn="ctr">
                        <a:lnSpc>
                          <a:spcPts val="2607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SURVIVORS HAVE CONTROL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7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DEFENDANTS HAVE A RIGHT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607"/>
                        </a:lnSpc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FULL DISCOVERY - YOUR LIFE WILL ESSENTIALLY BE AN OPEN BOOK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2223">
                <a:tc>
                  <a:txBody>
                    <a:bodyPr/>
                    <a:lstStyle/>
                    <a:p>
                      <a:pPr algn="ctr">
                        <a:lnSpc>
                          <a:spcPts val="2607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SURVIVOR'S VOICE IS FINALLY HEARD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7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SURVIVOR'S CREDIBILITY WILL BE ATTACKED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0809">
                <a:tc>
                  <a:txBody>
                    <a:bodyPr/>
                    <a:lstStyle/>
                    <a:p>
                      <a:pPr algn="ctr">
                        <a:lnSpc>
                          <a:spcPts val="2607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SURVIVORS FEEL EMPOWERED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7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SURVIVORS MAY FEEL RE-TRAUMATIZED ALONG THE LITIGATION PATH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2446">
                <a:tc>
                  <a:txBody>
                    <a:bodyPr/>
                    <a:lstStyle/>
                    <a:p>
                      <a:pPr algn="ctr">
                        <a:lnSpc>
                          <a:spcPts val="2607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SURVIVORS FINALLY TELL THEIR STORY 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7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 IS A FOREIGN LAND WITH A COMPLICATED AND CONFUSING LANGUAGE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2446">
                <a:tc>
                  <a:txBody>
                    <a:bodyPr/>
                    <a:lstStyle/>
                    <a:p>
                      <a:pPr algn="ctr">
                        <a:lnSpc>
                          <a:spcPts val="2607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SURVIVORS FEEL RELIEF BECAUSE THE 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607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TRUTH IS FINALLY OUT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7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 IS A "HURRY UP AND WAIT" PROCESS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5665470" y="705167"/>
            <a:ext cx="695706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HK Grotesk Bold"/>
              </a:rPr>
              <a:t>WHAT SURVIVORS SHOULD KNOW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964" r="1036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355017" y="952500"/>
            <a:ext cx="4765675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HK Grotesk Bold"/>
              </a:rPr>
              <a:t>TRAUMA-INFORMED 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HK Grotesk Bold"/>
              </a:rPr>
              <a:t>LEGAL PRACTICE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40511" y="8934767"/>
            <a:ext cx="1337361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K Grotesk Bold Italics"/>
              </a:rPr>
              <a:t>What the Experiences of Survivors can Teach Litigators</a:t>
            </a:r>
            <a:r>
              <a:rPr lang="en-US" sz="3399">
                <a:solidFill>
                  <a:srgbClr val="FFFFFF"/>
                </a:solidFill>
                <a:latin typeface="HK Grotesk Bold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945" b="2190"/>
          <a:stretch>
            <a:fillRect/>
          </a:stretch>
        </p:blipFill>
        <p:spPr>
          <a:xfrm>
            <a:off x="0" y="80463"/>
            <a:ext cx="18288000" cy="1020653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16301" y="3423666"/>
            <a:ext cx="7808515" cy="3353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Canva Sans Bold"/>
              </a:rPr>
              <a:t>When </a:t>
            </a:r>
          </a:p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Canva Sans Bold"/>
              </a:rPr>
              <a:t>"What happened to you?" </a:t>
            </a:r>
          </a:p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Canva Sans Bold"/>
              </a:rPr>
              <a:t>feels like </a:t>
            </a:r>
          </a:p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Canva Sans Bold"/>
              </a:rPr>
              <a:t>"What's wrong with you?"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935" r="196" b="380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06281" y="614362"/>
            <a:ext cx="8243292" cy="752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Canva Sans Bold"/>
              </a:rPr>
              <a:t>Signs of Stress in CSA Clients</a:t>
            </a:r>
            <a:r>
              <a:rPr lang="en-US" sz="4499">
                <a:solidFill>
                  <a:srgbClr val="000000"/>
                </a:solidFill>
                <a:latin typeface="Canva Sans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3904" y="1997365"/>
            <a:ext cx="11346555" cy="9108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3539">
                <a:solidFill>
                  <a:srgbClr val="000000"/>
                </a:solidFill>
                <a:latin typeface="Canva Sans Bold"/>
              </a:rPr>
              <a:t>Disassociation</a:t>
            </a:r>
            <a:r>
              <a:rPr lang="en-US" sz="3539">
                <a:solidFill>
                  <a:srgbClr val="000000"/>
                </a:solidFill>
                <a:latin typeface="Canva Sans"/>
              </a:rPr>
              <a:t> -&gt; </a:t>
            </a:r>
            <a:r>
              <a:rPr lang="en-US" sz="3539">
                <a:solidFill>
                  <a:srgbClr val="F61919"/>
                </a:solidFill>
                <a:latin typeface="Canva Sans"/>
              </a:rPr>
              <a:t>(Freeze)</a:t>
            </a:r>
            <a:r>
              <a:rPr lang="en-US" sz="3539">
                <a:solidFill>
                  <a:srgbClr val="000000"/>
                </a:solidFill>
                <a:latin typeface="Canva Sans"/>
              </a:rPr>
              <a:t> loss of attention &amp; concentration, non-responsiveness, flat affect, difficulty answering questions, quietness.</a:t>
            </a:r>
          </a:p>
          <a:p>
            <a:pPr>
              <a:lnSpc>
                <a:spcPts val="4955"/>
              </a:lnSpc>
            </a:pPr>
            <a:r>
              <a:rPr lang="en-US" sz="3539">
                <a:solidFill>
                  <a:srgbClr val="000000"/>
                </a:solidFill>
                <a:latin typeface="Canva Sans"/>
              </a:rPr>
              <a:t> </a:t>
            </a:r>
          </a:p>
          <a:p>
            <a:pPr>
              <a:lnSpc>
                <a:spcPts val="4955"/>
              </a:lnSpc>
            </a:pPr>
            <a:r>
              <a:rPr lang="en-US" sz="3539">
                <a:solidFill>
                  <a:srgbClr val="000000"/>
                </a:solidFill>
                <a:latin typeface="Canva Sans Bold"/>
              </a:rPr>
              <a:t>Hyper-arousal</a:t>
            </a:r>
            <a:r>
              <a:rPr lang="en-US" sz="3539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539">
                <a:solidFill>
                  <a:srgbClr val="F61919"/>
                </a:solidFill>
                <a:latin typeface="Canva Sans"/>
              </a:rPr>
              <a:t>(Fight)</a:t>
            </a:r>
            <a:r>
              <a:rPr lang="en-US" sz="3539">
                <a:solidFill>
                  <a:srgbClr val="000000"/>
                </a:solidFill>
                <a:latin typeface="Canva Sans"/>
              </a:rPr>
              <a:t>-&gt; irritability, jumpy, aggression, heightened startle reaction &amp; inability to concentrate. </a:t>
            </a:r>
          </a:p>
          <a:p>
            <a:pPr>
              <a:lnSpc>
                <a:spcPts val="4955"/>
              </a:lnSpc>
            </a:pPr>
            <a:endParaRPr lang="en-US" sz="3539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4955"/>
              </a:lnSpc>
            </a:pPr>
            <a:r>
              <a:rPr lang="en-US" sz="3539">
                <a:solidFill>
                  <a:srgbClr val="000000"/>
                </a:solidFill>
                <a:latin typeface="Canva Sans Bold"/>
              </a:rPr>
              <a:t>Avoidance</a:t>
            </a:r>
            <a:r>
              <a:rPr lang="en-US" sz="3539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539">
                <a:solidFill>
                  <a:srgbClr val="F61919"/>
                </a:solidFill>
                <a:latin typeface="Canva Sans"/>
              </a:rPr>
              <a:t>(Flight)</a:t>
            </a:r>
            <a:r>
              <a:rPr lang="en-US" sz="3539">
                <a:solidFill>
                  <a:srgbClr val="000000"/>
                </a:solidFill>
                <a:latin typeface="Canva Sans"/>
              </a:rPr>
              <a:t> - Inability to share facts, flat affect, a reminder of events too difficult. Not returning calls/emails. Abruptly leaving the room, zoom or call.</a:t>
            </a:r>
          </a:p>
          <a:p>
            <a:pPr algn="ctr">
              <a:lnSpc>
                <a:spcPts val="6355"/>
              </a:lnSpc>
            </a:pPr>
            <a:endParaRPr lang="en-US" sz="3539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6355"/>
              </a:lnSpc>
            </a:pPr>
            <a:endParaRPr lang="en-US" sz="3539">
              <a:solidFill>
                <a:srgbClr val="000000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596" b="39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1482" y="942975"/>
            <a:ext cx="8321873" cy="811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highlight>
                  <a:srgbClr val="C0C0C0"/>
                </a:highlight>
                <a:latin typeface="Canva Sans Bold"/>
              </a:rPr>
              <a:t>"The Rider is Off the Horse"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726409" y="6519545"/>
            <a:ext cx="13375779" cy="359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highlight>
                  <a:srgbClr val="C0C0C0"/>
                </a:highlight>
                <a:latin typeface="Canva Sans"/>
              </a:rPr>
              <a:t>When the stress response has been triggered, the "survival brain" kicks in </a:t>
            </a:r>
          </a:p>
          <a:p>
            <a:pPr algn="ct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highlight>
                  <a:srgbClr val="C0C0C0"/>
                </a:highlight>
                <a:latin typeface="Canva Sans"/>
              </a:rPr>
              <a:t>and turns off the prefrontal cortex—the center of reasoning and impulse control. </a:t>
            </a:r>
          </a:p>
          <a:p>
            <a:pPr algn="ctr">
              <a:lnSpc>
                <a:spcPts val="4620"/>
              </a:lnSpc>
            </a:pPr>
            <a:endParaRPr lang="en-US" sz="2700" dirty="0">
              <a:solidFill>
                <a:srgbClr val="000000"/>
              </a:solidFill>
              <a:highlight>
                <a:srgbClr val="C0C0C0"/>
              </a:highlight>
              <a:latin typeface="Canva Sans"/>
            </a:endParaRPr>
          </a:p>
          <a:p>
            <a:pPr algn="ct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highlight>
                  <a:srgbClr val="C0C0C0"/>
                </a:highlight>
                <a:latin typeface="Canva Sans"/>
              </a:rPr>
              <a:t>Dr. Joyce Dorado, professor of Psychiatry School of Medicine at UCSF </a:t>
            </a:r>
          </a:p>
          <a:p>
            <a:pPr algn="ctr">
              <a:lnSpc>
                <a:spcPts val="3920"/>
              </a:lnSpc>
            </a:pPr>
            <a:r>
              <a:rPr lang="en-US" sz="2800" dirty="0">
                <a:solidFill>
                  <a:srgbClr val="000000"/>
                </a:solidFill>
                <a:highlight>
                  <a:srgbClr val="C0C0C0"/>
                </a:highlight>
                <a:latin typeface="Canva Sans"/>
              </a:rPr>
              <a:t>uses the saying that the “rider is off the horse." </a:t>
            </a:r>
          </a:p>
          <a:p>
            <a:pPr algn="ctr">
              <a:lnSpc>
                <a:spcPts val="4620"/>
              </a:lnSpc>
            </a:pPr>
            <a:endParaRPr lang="en-US" sz="2800" dirty="0">
              <a:solidFill>
                <a:srgbClr val="000000"/>
              </a:solidFill>
              <a:highlight>
                <a:srgbClr val="C0C0C0"/>
              </a:highlight>
              <a:latin typeface="Canva Sans"/>
            </a:endParaRPr>
          </a:p>
          <a:p>
            <a:pPr algn="ct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highlight>
                  <a:srgbClr val="C0C0C0"/>
                </a:highlight>
                <a:latin typeface="Canva Sans"/>
              </a:rPr>
              <a:t>You must get the rider (your client) back on the horse before moving on.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1296</Words>
  <Application>Microsoft Macintosh PowerPoint</Application>
  <PresentationFormat>Custom</PresentationFormat>
  <Paragraphs>243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Alegreya</vt:lpstr>
      <vt:lpstr>HK Grotesk Pro Bold</vt:lpstr>
      <vt:lpstr>HK Grotesk Pro Italics</vt:lpstr>
      <vt:lpstr>Canva Sans Bold</vt:lpstr>
      <vt:lpstr>HK Grotesk Pro Bold Italics</vt:lpstr>
      <vt:lpstr>Canva Sans</vt:lpstr>
      <vt:lpstr>Calibri</vt:lpstr>
      <vt:lpstr>HK Grotesk Bold Italics</vt:lpstr>
      <vt:lpstr>Open Sans Bold Italics</vt:lpstr>
      <vt:lpstr>Canva Sans Italics</vt:lpstr>
      <vt:lpstr>Times New Roman</vt:lpstr>
      <vt:lpstr>Arial</vt:lpstr>
      <vt:lpstr>HK Grotesk Bold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Kathryn CLE Presentation 3.5.23</dc:title>
  <cp:lastModifiedBy>Miranda Jones-Davidis</cp:lastModifiedBy>
  <cp:revision>3</cp:revision>
  <dcterms:created xsi:type="dcterms:W3CDTF">2006-08-16T00:00:00Z</dcterms:created>
  <dcterms:modified xsi:type="dcterms:W3CDTF">2023-04-28T19:52:56Z</dcterms:modified>
  <dc:identifier>DAFhUCsS10I</dc:identifier>
</cp:coreProperties>
</file>