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69" r:id="rId5"/>
    <p:sldId id="300" r:id="rId6"/>
    <p:sldId id="319" r:id="rId7"/>
    <p:sldId id="344" r:id="rId8"/>
    <p:sldId id="340" r:id="rId9"/>
    <p:sldId id="322" r:id="rId10"/>
    <p:sldId id="338" r:id="rId11"/>
    <p:sldId id="332" r:id="rId12"/>
    <p:sldId id="333" r:id="rId13"/>
    <p:sldId id="330" r:id="rId14"/>
    <p:sldId id="342" r:id="rId15"/>
    <p:sldId id="334" r:id="rId16"/>
    <p:sldId id="339" r:id="rId17"/>
    <p:sldId id="302" r:id="rId18"/>
    <p:sldId id="335" r:id="rId19"/>
    <p:sldId id="343" r:id="rId20"/>
    <p:sldId id="331" r:id="rId21"/>
    <p:sldId id="263"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E929A29-5A34-481C-8148-88909611A039}">
          <p14:sldIdLst>
            <p14:sldId id="269"/>
            <p14:sldId id="300"/>
            <p14:sldId id="319"/>
            <p14:sldId id="344"/>
            <p14:sldId id="340"/>
            <p14:sldId id="322"/>
            <p14:sldId id="338"/>
            <p14:sldId id="332"/>
            <p14:sldId id="333"/>
            <p14:sldId id="330"/>
            <p14:sldId id="342"/>
            <p14:sldId id="334"/>
            <p14:sldId id="339"/>
            <p14:sldId id="302"/>
            <p14:sldId id="335"/>
            <p14:sldId id="343"/>
            <p14:sldId id="331"/>
            <p14:sldId id="263"/>
          </p14:sldIdLst>
        </p14:section>
        <p14:section name="Untitled Section" id="{77204F50-72D4-44FC-A8A3-BF029F102BAF}">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DBE"/>
    <a:srgbClr val="8DD6F7"/>
    <a:srgbClr val="FF7C80"/>
    <a:srgbClr val="FF9999"/>
    <a:srgbClr val="23B1DD"/>
    <a:srgbClr val="CC0099"/>
    <a:srgbClr val="E84AB7"/>
    <a:srgbClr val="EF5C43"/>
    <a:srgbClr val="CC00FF"/>
    <a:srgbClr val="E6E1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32" autoAdjust="0"/>
    <p:restoredTop sz="94660"/>
  </p:normalViewPr>
  <p:slideViewPr>
    <p:cSldViewPr snapToGrid="0">
      <p:cViewPr varScale="1">
        <p:scale>
          <a:sx n="84" d="100"/>
          <a:sy n="84" d="100"/>
        </p:scale>
        <p:origin x="634" y="31"/>
      </p:cViewPr>
      <p:guideLst/>
    </p:cSldViewPr>
  </p:slideViewPr>
  <p:notesTextViewPr>
    <p:cViewPr>
      <p:scale>
        <a:sx n="1" d="1"/>
        <a:sy n="1" d="1"/>
      </p:scale>
      <p:origin x="0" y="0"/>
    </p:cViewPr>
  </p:notesTextViewPr>
  <p:sorterViewPr>
    <p:cViewPr>
      <p:scale>
        <a:sx n="100" d="100"/>
        <a:sy n="100" d="100"/>
      </p:scale>
      <p:origin x="0" y="-7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BBDF58-5E71-445C-A62E-6C3F5C896B4F}" type="datetimeFigureOut">
              <a:rPr lang="en-US" smtClean="0"/>
              <a:t>10/26/2023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D667F5C-704C-4D82-8D94-9D89F8057848}" type="slidenum">
              <a:rPr lang="en-US" smtClean="0"/>
              <a:t>‹#›</a:t>
            </a:fld>
            <a:endParaRPr lang="en-US"/>
          </a:p>
        </p:txBody>
      </p:sp>
    </p:spTree>
    <p:extLst>
      <p:ext uri="{BB962C8B-B14F-4D97-AF65-F5344CB8AC3E}">
        <p14:creationId xmlns:p14="http://schemas.microsoft.com/office/powerpoint/2010/main" val="27760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1663974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US"/>
              <a:t>https://www.espn.com/espn/story/_/id/9469252/hidden-demographics-youth-sports-espn-magazine</a:t>
            </a:r>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3003348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lang="cs-CZ"/>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fld id="{B7268E1E-0E44-426D-905E-8AD9B19D2182}" type="datetimeFigureOut">
              <a:rPr lang="cs-CZ" smtClean="0"/>
              <a:t>26.10.2023</a:t>
            </a:fld>
            <a:endParaRPr lang="cs-CZ"/>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lang="cs-CZ"/>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pPr lvl="0"/>
            <a:endParaRPr lang="en-US" dirty="0"/>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lang="cs-CZ"/>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fld id="{871B2431-D351-4C6E-A3CF-9DFAC0E3E050}" type="slidenum">
              <a:rPr lang="cs-CZ" smtClean="0"/>
              <a:t>18</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15477-BA41-AA65-DD1B-211D1E043D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325915-4A6B-204F-C97D-08AAD76968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44B19D-5355-91CE-51F4-A6EF5240F409}"/>
              </a:ext>
            </a:extLst>
          </p:cNvPr>
          <p:cNvSpPr>
            <a:spLocks noGrp="1"/>
          </p:cNvSpPr>
          <p:nvPr>
            <p:ph type="dt" sz="half" idx="10"/>
          </p:nvPr>
        </p:nvSpPr>
        <p:spPr/>
        <p:txBody>
          <a:bodyPr/>
          <a:lstStyle/>
          <a:p>
            <a:fld id="{1524D8B8-CD1F-423E-9225-BA25010D1FA7}" type="datetimeFigureOut">
              <a:rPr lang="en-US" smtClean="0"/>
              <a:t>10/26/2023</a:t>
            </a:fld>
            <a:endParaRPr lang="en-US"/>
          </a:p>
        </p:txBody>
      </p:sp>
      <p:sp>
        <p:nvSpPr>
          <p:cNvPr id="5" name="Footer Placeholder 4">
            <a:extLst>
              <a:ext uri="{FF2B5EF4-FFF2-40B4-BE49-F238E27FC236}">
                <a16:creationId xmlns:a16="http://schemas.microsoft.com/office/drawing/2014/main" id="{2B1B8A6C-0749-F701-0187-47380BE68A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76133F-3240-88D9-4D88-5900C84E9305}"/>
              </a:ext>
            </a:extLst>
          </p:cNvPr>
          <p:cNvSpPr>
            <a:spLocks noGrp="1"/>
          </p:cNvSpPr>
          <p:nvPr>
            <p:ph type="sldNum" sz="quarter" idx="12"/>
          </p:nvPr>
        </p:nvSpPr>
        <p:spPr/>
        <p:txBody>
          <a:bodyPr/>
          <a:lstStyle/>
          <a:p>
            <a:fld id="{48ECB3FB-9D6B-420A-B48E-B1BD25DD253E}" type="slidenum">
              <a:rPr lang="en-US" smtClean="0"/>
              <a:t>‹#›</a:t>
            </a:fld>
            <a:endParaRPr lang="en-US"/>
          </a:p>
        </p:txBody>
      </p:sp>
    </p:spTree>
    <p:extLst>
      <p:ext uri="{BB962C8B-B14F-4D97-AF65-F5344CB8AC3E}">
        <p14:creationId xmlns:p14="http://schemas.microsoft.com/office/powerpoint/2010/main" val="2503327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F495B-4241-A39C-CC82-6AE282B963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A5953-BD31-7E39-F9AA-3AEC2D206E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12B36-1DBD-B674-C32C-242D142FBA6E}"/>
              </a:ext>
            </a:extLst>
          </p:cNvPr>
          <p:cNvSpPr>
            <a:spLocks noGrp="1"/>
          </p:cNvSpPr>
          <p:nvPr>
            <p:ph type="dt" sz="half" idx="10"/>
          </p:nvPr>
        </p:nvSpPr>
        <p:spPr/>
        <p:txBody>
          <a:bodyPr/>
          <a:lstStyle/>
          <a:p>
            <a:fld id="{1524D8B8-CD1F-423E-9225-BA25010D1FA7}" type="datetimeFigureOut">
              <a:rPr lang="en-US" smtClean="0"/>
              <a:t>10/26/2023</a:t>
            </a:fld>
            <a:endParaRPr lang="en-US"/>
          </a:p>
        </p:txBody>
      </p:sp>
      <p:sp>
        <p:nvSpPr>
          <p:cNvPr id="5" name="Footer Placeholder 4">
            <a:extLst>
              <a:ext uri="{FF2B5EF4-FFF2-40B4-BE49-F238E27FC236}">
                <a16:creationId xmlns:a16="http://schemas.microsoft.com/office/drawing/2014/main" id="{9F92F4B2-4561-FF59-66AC-08D885379B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4A54F3-A76F-11A1-8F05-08ED7843309E}"/>
              </a:ext>
            </a:extLst>
          </p:cNvPr>
          <p:cNvSpPr>
            <a:spLocks noGrp="1"/>
          </p:cNvSpPr>
          <p:nvPr>
            <p:ph type="sldNum" sz="quarter" idx="12"/>
          </p:nvPr>
        </p:nvSpPr>
        <p:spPr/>
        <p:txBody>
          <a:bodyPr/>
          <a:lstStyle/>
          <a:p>
            <a:fld id="{48ECB3FB-9D6B-420A-B48E-B1BD25DD253E}" type="slidenum">
              <a:rPr lang="en-US" smtClean="0"/>
              <a:t>‹#›</a:t>
            </a:fld>
            <a:endParaRPr lang="en-US"/>
          </a:p>
        </p:txBody>
      </p:sp>
    </p:spTree>
    <p:extLst>
      <p:ext uri="{BB962C8B-B14F-4D97-AF65-F5344CB8AC3E}">
        <p14:creationId xmlns:p14="http://schemas.microsoft.com/office/powerpoint/2010/main" val="2191889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512957-F108-2B1C-9B5B-7C60A0DE02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113B56-0989-66DF-A8BE-AABF946000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7FC8F4-6469-B024-6A68-1F9AB5C595F1}"/>
              </a:ext>
            </a:extLst>
          </p:cNvPr>
          <p:cNvSpPr>
            <a:spLocks noGrp="1"/>
          </p:cNvSpPr>
          <p:nvPr>
            <p:ph type="dt" sz="half" idx="10"/>
          </p:nvPr>
        </p:nvSpPr>
        <p:spPr/>
        <p:txBody>
          <a:bodyPr/>
          <a:lstStyle/>
          <a:p>
            <a:fld id="{1524D8B8-CD1F-423E-9225-BA25010D1FA7}" type="datetimeFigureOut">
              <a:rPr lang="en-US" smtClean="0"/>
              <a:t>10/26/2023</a:t>
            </a:fld>
            <a:endParaRPr lang="en-US"/>
          </a:p>
        </p:txBody>
      </p:sp>
      <p:sp>
        <p:nvSpPr>
          <p:cNvPr id="5" name="Footer Placeholder 4">
            <a:extLst>
              <a:ext uri="{FF2B5EF4-FFF2-40B4-BE49-F238E27FC236}">
                <a16:creationId xmlns:a16="http://schemas.microsoft.com/office/drawing/2014/main" id="{D30BAA8D-1965-EF55-99D5-9E07193D46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73D56C-EAAC-38F4-7ECE-16C42F94EA99}"/>
              </a:ext>
            </a:extLst>
          </p:cNvPr>
          <p:cNvSpPr>
            <a:spLocks noGrp="1"/>
          </p:cNvSpPr>
          <p:nvPr>
            <p:ph type="sldNum" sz="quarter" idx="12"/>
          </p:nvPr>
        </p:nvSpPr>
        <p:spPr/>
        <p:txBody>
          <a:bodyPr/>
          <a:lstStyle/>
          <a:p>
            <a:fld id="{48ECB3FB-9D6B-420A-B48E-B1BD25DD253E}" type="slidenum">
              <a:rPr lang="en-US" smtClean="0"/>
              <a:t>‹#›</a:t>
            </a:fld>
            <a:endParaRPr lang="en-US"/>
          </a:p>
        </p:txBody>
      </p:sp>
    </p:spTree>
    <p:extLst>
      <p:ext uri="{BB962C8B-B14F-4D97-AF65-F5344CB8AC3E}">
        <p14:creationId xmlns:p14="http://schemas.microsoft.com/office/powerpoint/2010/main" val="728891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53761-B6C0-3A42-50CC-03E675027E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512042-92D3-C768-A28F-7096AE422A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02DC96-D0D0-EAB1-26F7-B63DB6328D03}"/>
              </a:ext>
            </a:extLst>
          </p:cNvPr>
          <p:cNvSpPr>
            <a:spLocks noGrp="1"/>
          </p:cNvSpPr>
          <p:nvPr>
            <p:ph type="dt" sz="half" idx="10"/>
          </p:nvPr>
        </p:nvSpPr>
        <p:spPr/>
        <p:txBody>
          <a:bodyPr/>
          <a:lstStyle/>
          <a:p>
            <a:fld id="{1524D8B8-CD1F-423E-9225-BA25010D1FA7}" type="datetimeFigureOut">
              <a:rPr lang="en-US" smtClean="0"/>
              <a:t>10/26/2023</a:t>
            </a:fld>
            <a:endParaRPr lang="en-US"/>
          </a:p>
        </p:txBody>
      </p:sp>
      <p:sp>
        <p:nvSpPr>
          <p:cNvPr id="5" name="Footer Placeholder 4">
            <a:extLst>
              <a:ext uri="{FF2B5EF4-FFF2-40B4-BE49-F238E27FC236}">
                <a16:creationId xmlns:a16="http://schemas.microsoft.com/office/drawing/2014/main" id="{ED29FCD5-4705-3879-1FBE-62D5B81047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41554-5A2F-3A6D-CB49-FFB9E2632593}"/>
              </a:ext>
            </a:extLst>
          </p:cNvPr>
          <p:cNvSpPr>
            <a:spLocks noGrp="1"/>
          </p:cNvSpPr>
          <p:nvPr>
            <p:ph type="sldNum" sz="quarter" idx="12"/>
          </p:nvPr>
        </p:nvSpPr>
        <p:spPr/>
        <p:txBody>
          <a:bodyPr/>
          <a:lstStyle/>
          <a:p>
            <a:fld id="{48ECB3FB-9D6B-420A-B48E-B1BD25DD253E}" type="slidenum">
              <a:rPr lang="en-US" smtClean="0"/>
              <a:t>‹#›</a:t>
            </a:fld>
            <a:endParaRPr lang="en-US"/>
          </a:p>
        </p:txBody>
      </p:sp>
    </p:spTree>
    <p:extLst>
      <p:ext uri="{BB962C8B-B14F-4D97-AF65-F5344CB8AC3E}">
        <p14:creationId xmlns:p14="http://schemas.microsoft.com/office/powerpoint/2010/main" val="3213332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1F534-D98E-74B4-90C5-8989FF2F07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832ED9-0DB3-019D-FBEC-71E5B28E1A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1FBD65-F35E-E3E5-B990-367742596724}"/>
              </a:ext>
            </a:extLst>
          </p:cNvPr>
          <p:cNvSpPr>
            <a:spLocks noGrp="1"/>
          </p:cNvSpPr>
          <p:nvPr>
            <p:ph type="dt" sz="half" idx="10"/>
          </p:nvPr>
        </p:nvSpPr>
        <p:spPr/>
        <p:txBody>
          <a:bodyPr/>
          <a:lstStyle/>
          <a:p>
            <a:fld id="{1524D8B8-CD1F-423E-9225-BA25010D1FA7}" type="datetimeFigureOut">
              <a:rPr lang="en-US" smtClean="0"/>
              <a:t>10/26/2023</a:t>
            </a:fld>
            <a:endParaRPr lang="en-US"/>
          </a:p>
        </p:txBody>
      </p:sp>
      <p:sp>
        <p:nvSpPr>
          <p:cNvPr id="5" name="Footer Placeholder 4">
            <a:extLst>
              <a:ext uri="{FF2B5EF4-FFF2-40B4-BE49-F238E27FC236}">
                <a16:creationId xmlns:a16="http://schemas.microsoft.com/office/drawing/2014/main" id="{8D0F6D4D-C988-7D8D-89BA-D60A48EE39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3F0DD8-ECC3-9D9D-B063-8598FE9436DE}"/>
              </a:ext>
            </a:extLst>
          </p:cNvPr>
          <p:cNvSpPr>
            <a:spLocks noGrp="1"/>
          </p:cNvSpPr>
          <p:nvPr>
            <p:ph type="sldNum" sz="quarter" idx="12"/>
          </p:nvPr>
        </p:nvSpPr>
        <p:spPr/>
        <p:txBody>
          <a:bodyPr/>
          <a:lstStyle/>
          <a:p>
            <a:fld id="{48ECB3FB-9D6B-420A-B48E-B1BD25DD253E}" type="slidenum">
              <a:rPr lang="en-US" smtClean="0"/>
              <a:t>‹#›</a:t>
            </a:fld>
            <a:endParaRPr lang="en-US"/>
          </a:p>
        </p:txBody>
      </p:sp>
    </p:spTree>
    <p:extLst>
      <p:ext uri="{BB962C8B-B14F-4D97-AF65-F5344CB8AC3E}">
        <p14:creationId xmlns:p14="http://schemas.microsoft.com/office/powerpoint/2010/main" val="4044264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3E130-C972-733D-9F7D-825AD076C1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53C33-7BD1-0480-CFA8-E0A7F613C3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F0A3BF-5AF8-D71B-AC58-C688FD36FC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55F7C8-F590-EF19-A8ED-9D22B504BCC5}"/>
              </a:ext>
            </a:extLst>
          </p:cNvPr>
          <p:cNvSpPr>
            <a:spLocks noGrp="1"/>
          </p:cNvSpPr>
          <p:nvPr>
            <p:ph type="dt" sz="half" idx="10"/>
          </p:nvPr>
        </p:nvSpPr>
        <p:spPr/>
        <p:txBody>
          <a:bodyPr/>
          <a:lstStyle/>
          <a:p>
            <a:fld id="{1524D8B8-CD1F-423E-9225-BA25010D1FA7}" type="datetimeFigureOut">
              <a:rPr lang="en-US" smtClean="0"/>
              <a:t>10/26/2023</a:t>
            </a:fld>
            <a:endParaRPr lang="en-US"/>
          </a:p>
        </p:txBody>
      </p:sp>
      <p:sp>
        <p:nvSpPr>
          <p:cNvPr id="6" name="Footer Placeholder 5">
            <a:extLst>
              <a:ext uri="{FF2B5EF4-FFF2-40B4-BE49-F238E27FC236}">
                <a16:creationId xmlns:a16="http://schemas.microsoft.com/office/drawing/2014/main" id="{9436AD1B-DF72-DFF1-6145-9C6026A538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AE71D6-0585-0EF3-2A26-21C90459EAB7}"/>
              </a:ext>
            </a:extLst>
          </p:cNvPr>
          <p:cNvSpPr>
            <a:spLocks noGrp="1"/>
          </p:cNvSpPr>
          <p:nvPr>
            <p:ph type="sldNum" sz="quarter" idx="12"/>
          </p:nvPr>
        </p:nvSpPr>
        <p:spPr/>
        <p:txBody>
          <a:bodyPr/>
          <a:lstStyle/>
          <a:p>
            <a:fld id="{48ECB3FB-9D6B-420A-B48E-B1BD25DD253E}" type="slidenum">
              <a:rPr lang="en-US" smtClean="0"/>
              <a:t>‹#›</a:t>
            </a:fld>
            <a:endParaRPr lang="en-US"/>
          </a:p>
        </p:txBody>
      </p:sp>
    </p:spTree>
    <p:extLst>
      <p:ext uri="{BB962C8B-B14F-4D97-AF65-F5344CB8AC3E}">
        <p14:creationId xmlns:p14="http://schemas.microsoft.com/office/powerpoint/2010/main" val="654153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1E8BC-E8DD-93CD-A8F9-7B1BF4EACB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959C1B-842A-FB15-F8BB-A99CA09047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212C57-6914-709B-39D5-76AEEFA400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51828E-7B5C-1956-089F-FE51846E9E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EE9667-16BD-0E65-E6A8-DB71982FAE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F69471-E4B6-7C20-5421-ABBA53D15D28}"/>
              </a:ext>
            </a:extLst>
          </p:cNvPr>
          <p:cNvSpPr>
            <a:spLocks noGrp="1"/>
          </p:cNvSpPr>
          <p:nvPr>
            <p:ph type="dt" sz="half" idx="10"/>
          </p:nvPr>
        </p:nvSpPr>
        <p:spPr/>
        <p:txBody>
          <a:bodyPr/>
          <a:lstStyle/>
          <a:p>
            <a:fld id="{1524D8B8-CD1F-423E-9225-BA25010D1FA7}" type="datetimeFigureOut">
              <a:rPr lang="en-US" smtClean="0"/>
              <a:t>10/26/2023</a:t>
            </a:fld>
            <a:endParaRPr lang="en-US"/>
          </a:p>
        </p:txBody>
      </p:sp>
      <p:sp>
        <p:nvSpPr>
          <p:cNvPr id="8" name="Footer Placeholder 7">
            <a:extLst>
              <a:ext uri="{FF2B5EF4-FFF2-40B4-BE49-F238E27FC236}">
                <a16:creationId xmlns:a16="http://schemas.microsoft.com/office/drawing/2014/main" id="{F2CB0CCC-4D90-E010-77ED-4BD9F940E8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98E68C-3C73-C25D-90E1-3E37BF27686A}"/>
              </a:ext>
            </a:extLst>
          </p:cNvPr>
          <p:cNvSpPr>
            <a:spLocks noGrp="1"/>
          </p:cNvSpPr>
          <p:nvPr>
            <p:ph type="sldNum" sz="quarter" idx="12"/>
          </p:nvPr>
        </p:nvSpPr>
        <p:spPr/>
        <p:txBody>
          <a:bodyPr/>
          <a:lstStyle/>
          <a:p>
            <a:fld id="{48ECB3FB-9D6B-420A-B48E-B1BD25DD253E}" type="slidenum">
              <a:rPr lang="en-US" smtClean="0"/>
              <a:t>‹#›</a:t>
            </a:fld>
            <a:endParaRPr lang="en-US"/>
          </a:p>
        </p:txBody>
      </p:sp>
    </p:spTree>
    <p:extLst>
      <p:ext uri="{BB962C8B-B14F-4D97-AF65-F5344CB8AC3E}">
        <p14:creationId xmlns:p14="http://schemas.microsoft.com/office/powerpoint/2010/main" val="3211194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FBE8B-4583-2544-6553-487CB3D7AE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515883-C1A7-A0FE-B917-1AE9FF692B70}"/>
              </a:ext>
            </a:extLst>
          </p:cNvPr>
          <p:cNvSpPr>
            <a:spLocks noGrp="1"/>
          </p:cNvSpPr>
          <p:nvPr>
            <p:ph type="dt" sz="half" idx="10"/>
          </p:nvPr>
        </p:nvSpPr>
        <p:spPr/>
        <p:txBody>
          <a:bodyPr/>
          <a:lstStyle/>
          <a:p>
            <a:fld id="{1524D8B8-CD1F-423E-9225-BA25010D1FA7}" type="datetimeFigureOut">
              <a:rPr lang="en-US" smtClean="0"/>
              <a:t>10/26/2023</a:t>
            </a:fld>
            <a:endParaRPr lang="en-US"/>
          </a:p>
        </p:txBody>
      </p:sp>
      <p:sp>
        <p:nvSpPr>
          <p:cNvPr id="4" name="Footer Placeholder 3">
            <a:extLst>
              <a:ext uri="{FF2B5EF4-FFF2-40B4-BE49-F238E27FC236}">
                <a16:creationId xmlns:a16="http://schemas.microsoft.com/office/drawing/2014/main" id="{BB8D7C4B-95F9-5969-ED11-2BAFAED22D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E74076-98E5-3F3D-52D8-8ADCF2052E74}"/>
              </a:ext>
            </a:extLst>
          </p:cNvPr>
          <p:cNvSpPr>
            <a:spLocks noGrp="1"/>
          </p:cNvSpPr>
          <p:nvPr>
            <p:ph type="sldNum" sz="quarter" idx="12"/>
          </p:nvPr>
        </p:nvSpPr>
        <p:spPr/>
        <p:txBody>
          <a:bodyPr/>
          <a:lstStyle/>
          <a:p>
            <a:fld id="{48ECB3FB-9D6B-420A-B48E-B1BD25DD253E}" type="slidenum">
              <a:rPr lang="en-US" smtClean="0"/>
              <a:t>‹#›</a:t>
            </a:fld>
            <a:endParaRPr lang="en-US"/>
          </a:p>
        </p:txBody>
      </p:sp>
    </p:spTree>
    <p:extLst>
      <p:ext uri="{BB962C8B-B14F-4D97-AF65-F5344CB8AC3E}">
        <p14:creationId xmlns:p14="http://schemas.microsoft.com/office/powerpoint/2010/main" val="670891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DDD728-9599-E6B2-1BA6-331A6B670C7E}"/>
              </a:ext>
            </a:extLst>
          </p:cNvPr>
          <p:cNvSpPr>
            <a:spLocks noGrp="1"/>
          </p:cNvSpPr>
          <p:nvPr>
            <p:ph type="dt" sz="half" idx="10"/>
          </p:nvPr>
        </p:nvSpPr>
        <p:spPr/>
        <p:txBody>
          <a:bodyPr/>
          <a:lstStyle/>
          <a:p>
            <a:fld id="{1524D8B8-CD1F-423E-9225-BA25010D1FA7}" type="datetimeFigureOut">
              <a:rPr lang="en-US" smtClean="0"/>
              <a:t>10/26/2023</a:t>
            </a:fld>
            <a:endParaRPr lang="en-US"/>
          </a:p>
        </p:txBody>
      </p:sp>
      <p:sp>
        <p:nvSpPr>
          <p:cNvPr id="3" name="Footer Placeholder 2">
            <a:extLst>
              <a:ext uri="{FF2B5EF4-FFF2-40B4-BE49-F238E27FC236}">
                <a16:creationId xmlns:a16="http://schemas.microsoft.com/office/drawing/2014/main" id="{440DC5B4-31B3-E84A-ECCB-DBD0BE9625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39BAD0-D03D-DF6C-2A5F-042F3B3EFD5D}"/>
              </a:ext>
            </a:extLst>
          </p:cNvPr>
          <p:cNvSpPr>
            <a:spLocks noGrp="1"/>
          </p:cNvSpPr>
          <p:nvPr>
            <p:ph type="sldNum" sz="quarter" idx="12"/>
          </p:nvPr>
        </p:nvSpPr>
        <p:spPr/>
        <p:txBody>
          <a:bodyPr/>
          <a:lstStyle/>
          <a:p>
            <a:fld id="{48ECB3FB-9D6B-420A-B48E-B1BD25DD253E}" type="slidenum">
              <a:rPr lang="en-US" smtClean="0"/>
              <a:t>‹#›</a:t>
            </a:fld>
            <a:endParaRPr lang="en-US"/>
          </a:p>
        </p:txBody>
      </p:sp>
    </p:spTree>
    <p:extLst>
      <p:ext uri="{BB962C8B-B14F-4D97-AF65-F5344CB8AC3E}">
        <p14:creationId xmlns:p14="http://schemas.microsoft.com/office/powerpoint/2010/main" val="3091557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3E2F5-2576-138B-B797-BC60E421A6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60E535-C4A6-300E-C734-EABB87465D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FB45C2-0917-20D4-0761-3C3DAF0837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0345DB-956E-EF87-3FC2-34A608BCAE4D}"/>
              </a:ext>
            </a:extLst>
          </p:cNvPr>
          <p:cNvSpPr>
            <a:spLocks noGrp="1"/>
          </p:cNvSpPr>
          <p:nvPr>
            <p:ph type="dt" sz="half" idx="10"/>
          </p:nvPr>
        </p:nvSpPr>
        <p:spPr/>
        <p:txBody>
          <a:bodyPr/>
          <a:lstStyle/>
          <a:p>
            <a:fld id="{1524D8B8-CD1F-423E-9225-BA25010D1FA7}" type="datetimeFigureOut">
              <a:rPr lang="en-US" smtClean="0"/>
              <a:t>10/26/2023</a:t>
            </a:fld>
            <a:endParaRPr lang="en-US"/>
          </a:p>
        </p:txBody>
      </p:sp>
      <p:sp>
        <p:nvSpPr>
          <p:cNvPr id="6" name="Footer Placeholder 5">
            <a:extLst>
              <a:ext uri="{FF2B5EF4-FFF2-40B4-BE49-F238E27FC236}">
                <a16:creationId xmlns:a16="http://schemas.microsoft.com/office/drawing/2014/main" id="{E2E9181D-0CF9-63B8-5A6B-AAFE8CA6D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841E36-3FB8-72AD-25F7-C539158885DF}"/>
              </a:ext>
            </a:extLst>
          </p:cNvPr>
          <p:cNvSpPr>
            <a:spLocks noGrp="1"/>
          </p:cNvSpPr>
          <p:nvPr>
            <p:ph type="sldNum" sz="quarter" idx="12"/>
          </p:nvPr>
        </p:nvSpPr>
        <p:spPr/>
        <p:txBody>
          <a:bodyPr/>
          <a:lstStyle/>
          <a:p>
            <a:fld id="{48ECB3FB-9D6B-420A-B48E-B1BD25DD253E}" type="slidenum">
              <a:rPr lang="en-US" smtClean="0"/>
              <a:t>‹#›</a:t>
            </a:fld>
            <a:endParaRPr lang="en-US"/>
          </a:p>
        </p:txBody>
      </p:sp>
    </p:spTree>
    <p:extLst>
      <p:ext uri="{BB962C8B-B14F-4D97-AF65-F5344CB8AC3E}">
        <p14:creationId xmlns:p14="http://schemas.microsoft.com/office/powerpoint/2010/main" val="141826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75644-17B7-6C32-8808-8DA5104193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8EC7A-F0BF-2DBD-80BD-4D083F7936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228321-3C84-7633-62B5-EB0B8A0BA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D41CCA-EACB-CC74-CB8A-152C673590DF}"/>
              </a:ext>
            </a:extLst>
          </p:cNvPr>
          <p:cNvSpPr>
            <a:spLocks noGrp="1"/>
          </p:cNvSpPr>
          <p:nvPr>
            <p:ph type="dt" sz="half" idx="10"/>
          </p:nvPr>
        </p:nvSpPr>
        <p:spPr/>
        <p:txBody>
          <a:bodyPr/>
          <a:lstStyle/>
          <a:p>
            <a:fld id="{1524D8B8-CD1F-423E-9225-BA25010D1FA7}" type="datetimeFigureOut">
              <a:rPr lang="en-US" smtClean="0"/>
              <a:t>10/26/2023</a:t>
            </a:fld>
            <a:endParaRPr lang="en-US"/>
          </a:p>
        </p:txBody>
      </p:sp>
      <p:sp>
        <p:nvSpPr>
          <p:cNvPr id="6" name="Footer Placeholder 5">
            <a:extLst>
              <a:ext uri="{FF2B5EF4-FFF2-40B4-BE49-F238E27FC236}">
                <a16:creationId xmlns:a16="http://schemas.microsoft.com/office/drawing/2014/main" id="{8F348EF4-2E55-39A9-8EEC-F4A53C3C30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842533-108D-3099-B90D-D1611399798A}"/>
              </a:ext>
            </a:extLst>
          </p:cNvPr>
          <p:cNvSpPr>
            <a:spLocks noGrp="1"/>
          </p:cNvSpPr>
          <p:nvPr>
            <p:ph type="sldNum" sz="quarter" idx="12"/>
          </p:nvPr>
        </p:nvSpPr>
        <p:spPr/>
        <p:txBody>
          <a:bodyPr/>
          <a:lstStyle/>
          <a:p>
            <a:fld id="{48ECB3FB-9D6B-420A-B48E-B1BD25DD253E}" type="slidenum">
              <a:rPr lang="en-US" smtClean="0"/>
              <a:t>‹#›</a:t>
            </a:fld>
            <a:endParaRPr lang="en-US"/>
          </a:p>
        </p:txBody>
      </p:sp>
    </p:spTree>
    <p:extLst>
      <p:ext uri="{BB962C8B-B14F-4D97-AF65-F5344CB8AC3E}">
        <p14:creationId xmlns:p14="http://schemas.microsoft.com/office/powerpoint/2010/main" val="604311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F72AAD-E9B8-5CFE-2A66-2E7A04E0D3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39B37B-D32B-C62F-03BA-C4B40D4BA7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41EBC0-1E1F-FBEA-6353-E614EC6A12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24D8B8-CD1F-423E-9225-BA25010D1FA7}" type="datetimeFigureOut">
              <a:rPr lang="en-US" smtClean="0"/>
              <a:t>10/26/2023</a:t>
            </a:fld>
            <a:endParaRPr lang="en-US"/>
          </a:p>
        </p:txBody>
      </p:sp>
      <p:sp>
        <p:nvSpPr>
          <p:cNvPr id="5" name="Footer Placeholder 4">
            <a:extLst>
              <a:ext uri="{FF2B5EF4-FFF2-40B4-BE49-F238E27FC236}">
                <a16:creationId xmlns:a16="http://schemas.microsoft.com/office/drawing/2014/main" id="{2F9B560E-2586-832E-CA6E-16337AF910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2DEB75-FAEA-185E-0134-7421FA41A1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ECB3FB-9D6B-420A-B48E-B1BD25DD253E}" type="slidenum">
              <a:rPr lang="en-US" smtClean="0"/>
              <a:t>‹#›</a:t>
            </a:fld>
            <a:endParaRPr lang="en-US"/>
          </a:p>
        </p:txBody>
      </p:sp>
    </p:spTree>
    <p:extLst>
      <p:ext uri="{BB962C8B-B14F-4D97-AF65-F5344CB8AC3E}">
        <p14:creationId xmlns:p14="http://schemas.microsoft.com/office/powerpoint/2010/main" val="3381963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buffalonews.com/news/local/buffalo-diocese-agrees-to-improve-child-sexual-abuse-protections-to-settle-ags-lawsuit/article_9f228af2-5478-11ed-965d-4360a9eecdb4.html"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www.baptistdistinctives.org/"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3">
            <a:alphaModFix/>
          </a:blip>
          <a:srcRect l="42627" t="4241" r="47531" b="4070"/>
          <a:stretch/>
        </p:blipFill>
        <p:spPr>
          <a:xfrm rot="5400000">
            <a:off x="5441709" y="-5427523"/>
            <a:ext cx="1308579" cy="12192003"/>
          </a:xfrm>
          <a:prstGeom prst="rect">
            <a:avLst/>
          </a:prstGeom>
        </p:spPr>
      </p:pic>
      <p:sp>
        <p:nvSpPr>
          <p:cNvPr id="7" name="TextBox 7"/>
          <p:cNvSpPr txBox="1"/>
          <p:nvPr/>
        </p:nvSpPr>
        <p:spPr>
          <a:xfrm>
            <a:off x="1477263" y="1543406"/>
            <a:ext cx="9294125" cy="1477328"/>
          </a:xfrm>
          <a:prstGeom prst="rect">
            <a:avLst/>
          </a:prstGeom>
        </p:spPr>
        <p:txBody>
          <a:bodyPr wrap="square" lIns="0" tIns="0" rIns="0" bIns="0" rtlCol="0" anchor="t">
            <a:spAutoFit/>
          </a:bodyPr>
          <a:lstStyle/>
          <a:p>
            <a:pPr algn="ctr"/>
            <a:r>
              <a:rPr lang="en-US" sz="4800" dirty="0">
                <a:ea typeface="+mn-lt"/>
                <a:cs typeface="+mn-lt"/>
              </a:rPr>
              <a:t>The “Church Autonomy” Movement and the Threat to CSA Cases</a:t>
            </a:r>
          </a:p>
        </p:txBody>
      </p:sp>
      <p:sp>
        <p:nvSpPr>
          <p:cNvPr id="12" name="TextBox 12"/>
          <p:cNvSpPr txBox="1"/>
          <p:nvPr/>
        </p:nvSpPr>
        <p:spPr>
          <a:xfrm>
            <a:off x="53253" y="6412165"/>
            <a:ext cx="3130242" cy="272510"/>
          </a:xfrm>
          <a:prstGeom prst="rect">
            <a:avLst/>
          </a:prstGeom>
        </p:spPr>
        <p:txBody>
          <a:bodyPr wrap="square" lIns="0" tIns="0" rIns="0" bIns="0" rtlCol="0" anchor="t">
            <a:spAutoFit/>
          </a:bodyPr>
          <a:lstStyle/>
          <a:p>
            <a:pPr algn="ctr">
              <a:lnSpc>
                <a:spcPts val="2240"/>
              </a:lnSpc>
            </a:pPr>
            <a:r>
              <a:rPr lang="en-US" sz="1600" dirty="0">
                <a:solidFill>
                  <a:srgbClr val="2A2A2A"/>
                </a:solidFill>
                <a:latin typeface="Cormorant Garamond Medium"/>
              </a:rPr>
              <a:t>CHILD USA </a:t>
            </a:r>
            <a:r>
              <a:rPr lang="en-US" dirty="0">
                <a:solidFill>
                  <a:srgbClr val="2A2A2A"/>
                </a:solidFill>
                <a:latin typeface="Cormorant Garamond Medium"/>
              </a:rPr>
              <a:t>Copyright</a:t>
            </a:r>
            <a:r>
              <a:rPr lang="en-US" sz="1600" dirty="0">
                <a:solidFill>
                  <a:srgbClr val="2A2A2A"/>
                </a:solidFill>
                <a:latin typeface="Cormorant Garamond Medium"/>
              </a:rPr>
              <a:t> © 2023</a:t>
            </a:r>
          </a:p>
        </p:txBody>
      </p:sp>
      <p:sp>
        <p:nvSpPr>
          <p:cNvPr id="5" name="Slide Number Placeholder 4">
            <a:extLst>
              <a:ext uri="{FF2B5EF4-FFF2-40B4-BE49-F238E27FC236}">
                <a16:creationId xmlns:a16="http://schemas.microsoft.com/office/drawing/2014/main" id="{CB525D48-AF97-A129-965D-6A03BFC0948C}"/>
              </a:ext>
            </a:extLst>
          </p:cNvPr>
          <p:cNvSpPr>
            <a:spLocks noGrp="1"/>
          </p:cNvSpPr>
          <p:nvPr>
            <p:ph type="sldNum" sz="quarter" idx="12"/>
          </p:nvPr>
        </p:nvSpPr>
        <p:spPr>
          <a:xfrm>
            <a:off x="11692675" y="6412165"/>
            <a:ext cx="323400" cy="310859"/>
          </a:xfrm>
        </p:spPr>
        <p:txBody>
          <a:bodyPr/>
          <a:lstStyle/>
          <a:p>
            <a:fld id="{8CE2D9CD-0BB7-1646-8596-C0166CCCEECD}" type="slidenum">
              <a:rPr lang="en-US" sz="1800" smtClean="0">
                <a:solidFill>
                  <a:schemeClr val="tx1"/>
                </a:solidFill>
              </a:rPr>
              <a:t>1</a:t>
            </a:fld>
            <a:endParaRPr lang="en-US" sz="1800" dirty="0">
              <a:solidFill>
                <a:schemeClr val="tx1"/>
              </a:solidFill>
            </a:endParaRPr>
          </a:p>
        </p:txBody>
      </p:sp>
      <p:sp>
        <p:nvSpPr>
          <p:cNvPr id="2" name="TextBox 10">
            <a:extLst>
              <a:ext uri="{FF2B5EF4-FFF2-40B4-BE49-F238E27FC236}">
                <a16:creationId xmlns:a16="http://schemas.microsoft.com/office/drawing/2014/main" id="{D0C943F3-BBD7-9A92-9017-E0C56B113AAF}"/>
              </a:ext>
            </a:extLst>
          </p:cNvPr>
          <p:cNvSpPr txBox="1"/>
          <p:nvPr/>
        </p:nvSpPr>
        <p:spPr>
          <a:xfrm>
            <a:off x="3882862" y="3776734"/>
            <a:ext cx="5943926" cy="984885"/>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spc="95" dirty="0">
                <a:latin typeface="Glacial Indifference"/>
              </a:rPr>
              <a:t>Professor Marci A. Hamilton</a:t>
            </a:r>
            <a:endParaRPr lang="en-US" sz="3200" dirty="0">
              <a:cs typeface="Calibri" panose="020F0502020204030204"/>
            </a:endParaRPr>
          </a:p>
          <a:p>
            <a:r>
              <a:rPr lang="en-US" sz="3200" spc="95" dirty="0">
                <a:latin typeface="Glacial Indifference"/>
              </a:rPr>
              <a:t>Founder and CEO, CHILD USA</a:t>
            </a:r>
            <a:endParaRPr lang="en-US" sz="3200" dirty="0">
              <a:cs typeface="Calibri"/>
            </a:endParaRPr>
          </a:p>
        </p:txBody>
      </p:sp>
      <p:pic>
        <p:nvPicPr>
          <p:cNvPr id="6" name="Picture 5">
            <a:extLst>
              <a:ext uri="{FF2B5EF4-FFF2-40B4-BE49-F238E27FC236}">
                <a16:creationId xmlns:a16="http://schemas.microsoft.com/office/drawing/2014/main" id="{B00090A1-0D64-F713-77F9-1A32812D2894}"/>
              </a:ext>
            </a:extLst>
          </p:cNvPr>
          <p:cNvPicPr>
            <a:picLocks noChangeAspect="1"/>
          </p:cNvPicPr>
          <p:nvPr/>
        </p:nvPicPr>
        <p:blipFill>
          <a:blip r:embed="rId4"/>
          <a:stretch>
            <a:fillRect/>
          </a:stretch>
        </p:blipFill>
        <p:spPr>
          <a:xfrm>
            <a:off x="1477263" y="2963838"/>
            <a:ext cx="2408449" cy="2408449"/>
          </a:xfrm>
          <a:prstGeom prst="rect">
            <a:avLst/>
          </a:prstGeom>
        </p:spPr>
      </p:pic>
      <p:sp>
        <p:nvSpPr>
          <p:cNvPr id="13" name="TextBox 12">
            <a:extLst>
              <a:ext uri="{FF2B5EF4-FFF2-40B4-BE49-F238E27FC236}">
                <a16:creationId xmlns:a16="http://schemas.microsoft.com/office/drawing/2014/main" id="{8F39F934-9927-8D35-8BCF-D537E8737539}"/>
              </a:ext>
            </a:extLst>
          </p:cNvPr>
          <p:cNvSpPr txBox="1"/>
          <p:nvPr/>
        </p:nvSpPr>
        <p:spPr>
          <a:xfrm>
            <a:off x="3103474" y="6242764"/>
            <a:ext cx="2408449" cy="480260"/>
          </a:xfrm>
          <a:prstGeom prst="rect">
            <a:avLst/>
          </a:prstGeom>
          <a:noFill/>
        </p:spPr>
        <p:txBody>
          <a:bodyPr wrap="square">
            <a:spAutoFit/>
          </a:bodyPr>
          <a:lstStyle/>
          <a:p>
            <a:pPr algn="ctr">
              <a:lnSpc>
                <a:spcPts val="3360"/>
              </a:lnSpc>
            </a:pPr>
            <a:r>
              <a:rPr lang="en-US" dirty="0">
                <a:solidFill>
                  <a:srgbClr val="2A2A2A"/>
                </a:solidFill>
                <a:latin typeface="Cormorant Garamond Medium"/>
              </a:rPr>
              <a:t>info@childusa.org</a:t>
            </a:r>
            <a:endParaRPr lang="en-US" sz="1800" dirty="0">
              <a:solidFill>
                <a:srgbClr val="2A2A2A"/>
              </a:solidFill>
              <a:latin typeface="Cormorant Garamond Medium"/>
            </a:endParaRPr>
          </a:p>
        </p:txBody>
      </p:sp>
      <p:sp>
        <p:nvSpPr>
          <p:cNvPr id="17" name="TextBox 16">
            <a:extLst>
              <a:ext uri="{FF2B5EF4-FFF2-40B4-BE49-F238E27FC236}">
                <a16:creationId xmlns:a16="http://schemas.microsoft.com/office/drawing/2014/main" id="{B6D4C60B-61FC-6F0A-1E3A-B94DB18D6E30}"/>
              </a:ext>
            </a:extLst>
          </p:cNvPr>
          <p:cNvSpPr txBox="1"/>
          <p:nvPr/>
        </p:nvSpPr>
        <p:spPr>
          <a:xfrm>
            <a:off x="1766277" y="5372287"/>
            <a:ext cx="10061402" cy="400110"/>
          </a:xfrm>
          <a:prstGeom prst="rect">
            <a:avLst/>
          </a:prstGeom>
          <a:noFill/>
        </p:spPr>
        <p:txBody>
          <a:bodyPr wrap="square" rtlCol="0">
            <a:spAutoFit/>
          </a:bodyPr>
          <a:lstStyle/>
          <a:p>
            <a:r>
              <a:rPr lang="en-US" sz="2000" dirty="0"/>
              <a:t>Prepared for: Child Sexual Abuse Claims, Survivor Rights, and Bankruptcy CLE Course</a:t>
            </a:r>
          </a:p>
        </p:txBody>
      </p:sp>
      <p:sp>
        <p:nvSpPr>
          <p:cNvPr id="20" name="TextBox 19">
            <a:extLst>
              <a:ext uri="{FF2B5EF4-FFF2-40B4-BE49-F238E27FC236}">
                <a16:creationId xmlns:a16="http://schemas.microsoft.com/office/drawing/2014/main" id="{6A7051B5-7E98-6DBD-9348-EBECE992B57F}"/>
              </a:ext>
            </a:extLst>
          </p:cNvPr>
          <p:cNvSpPr txBox="1"/>
          <p:nvPr/>
        </p:nvSpPr>
        <p:spPr>
          <a:xfrm>
            <a:off x="5552957" y="6383065"/>
            <a:ext cx="1521560" cy="369332"/>
          </a:xfrm>
          <a:prstGeom prst="rect">
            <a:avLst/>
          </a:prstGeom>
          <a:noFill/>
        </p:spPr>
        <p:txBody>
          <a:bodyPr wrap="square" rtlCol="0">
            <a:spAutoFit/>
          </a:bodyPr>
          <a:lstStyle/>
          <a:p>
            <a:r>
              <a:rPr lang="en-US" dirty="0"/>
              <a:t>215-539-1906</a:t>
            </a:r>
          </a:p>
        </p:txBody>
      </p:sp>
      <p:pic>
        <p:nvPicPr>
          <p:cNvPr id="22" name="Picture 21" descr="Text, logo&#10;&#10;Description automatically generated">
            <a:extLst>
              <a:ext uri="{FF2B5EF4-FFF2-40B4-BE49-F238E27FC236}">
                <a16:creationId xmlns:a16="http://schemas.microsoft.com/office/drawing/2014/main" id="{AE65AD32-8D0A-7CE3-CAB3-C3B4F1B0CA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0526" y="35792"/>
            <a:ext cx="5770943" cy="1202280"/>
          </a:xfrm>
          <a:prstGeom prst="rect">
            <a:avLst/>
          </a:prstGeom>
        </p:spPr>
      </p:pic>
      <p:pic>
        <p:nvPicPr>
          <p:cNvPr id="24" name="Picture 23" descr="Qr code&#10;&#10;Description automatically generated">
            <a:extLst>
              <a:ext uri="{FF2B5EF4-FFF2-40B4-BE49-F238E27FC236}">
                <a16:creationId xmlns:a16="http://schemas.microsoft.com/office/drawing/2014/main" id="{02C60411-C1CF-96CA-70E9-9C9C095144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2144" y="5811972"/>
            <a:ext cx="1006882" cy="1006882"/>
          </a:xfrm>
          <a:prstGeom prst="rect">
            <a:avLst/>
          </a:prstGeom>
        </p:spPr>
      </p:pic>
      <p:sp>
        <p:nvSpPr>
          <p:cNvPr id="25" name="Flowchart: Connector 24">
            <a:extLst>
              <a:ext uri="{FF2B5EF4-FFF2-40B4-BE49-F238E27FC236}">
                <a16:creationId xmlns:a16="http://schemas.microsoft.com/office/drawing/2014/main" id="{C652469A-337B-88F3-E94C-CC91B1E7CB7A}"/>
              </a:ext>
            </a:extLst>
          </p:cNvPr>
          <p:cNvSpPr/>
          <p:nvPr/>
        </p:nvSpPr>
        <p:spPr>
          <a:xfrm>
            <a:off x="3097164" y="6460746"/>
            <a:ext cx="172662" cy="17534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339980CD-8CB1-537F-153D-3D296CCC5D0E}"/>
              </a:ext>
            </a:extLst>
          </p:cNvPr>
          <p:cNvSpPr/>
          <p:nvPr/>
        </p:nvSpPr>
        <p:spPr>
          <a:xfrm>
            <a:off x="5339261" y="6479920"/>
            <a:ext cx="172662" cy="17534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0003AC5-D1E3-38F8-60FF-EF9941E6B4D7}"/>
              </a:ext>
            </a:extLst>
          </p:cNvPr>
          <p:cNvSpPr txBox="1"/>
          <p:nvPr/>
        </p:nvSpPr>
        <p:spPr>
          <a:xfrm>
            <a:off x="9470835" y="6479920"/>
            <a:ext cx="1962233" cy="338554"/>
          </a:xfrm>
          <a:prstGeom prst="rect">
            <a:avLst/>
          </a:prstGeom>
          <a:noFill/>
        </p:spPr>
        <p:txBody>
          <a:bodyPr wrap="square" rtlCol="0">
            <a:spAutoFit/>
          </a:bodyPr>
          <a:lstStyle/>
          <a:p>
            <a:r>
              <a:rPr lang="en-US" sz="1600" b="1" dirty="0"/>
              <a:t>Visit our home page!</a:t>
            </a:r>
          </a:p>
        </p:txBody>
      </p:sp>
    </p:spTree>
    <p:extLst>
      <p:ext uri="{BB962C8B-B14F-4D97-AF65-F5344CB8AC3E}">
        <p14:creationId xmlns:p14="http://schemas.microsoft.com/office/powerpoint/2010/main" val="4134500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shape&#10;&#10;Description automatically generated">
            <a:extLst>
              <a:ext uri="{FF2B5EF4-FFF2-40B4-BE49-F238E27FC236}">
                <a16:creationId xmlns:a16="http://schemas.microsoft.com/office/drawing/2014/main" id="{D7CFD39A-101D-8442-4D2D-A590F43FE75B}"/>
              </a:ext>
            </a:extLst>
          </p:cNvPr>
          <p:cNvPicPr>
            <a:picLocks noChangeAspect="1"/>
          </p:cNvPicPr>
          <p:nvPr/>
        </p:nvPicPr>
        <p:blipFill rotWithShape="1">
          <a:blip r:embed="rId2"/>
          <a:srcRect l="42627" t="4241" r="47531" b="4070"/>
          <a:stretch/>
        </p:blipFill>
        <p:spPr>
          <a:xfrm rot="5400000">
            <a:off x="5441712" y="-5441712"/>
            <a:ext cx="1308579" cy="12192003"/>
          </a:xfrm>
          <a:prstGeom prst="rect">
            <a:avLst/>
          </a:prstGeom>
        </p:spPr>
      </p:pic>
      <p:pic>
        <p:nvPicPr>
          <p:cNvPr id="3" name="Picture 2" descr="Text, logo&#10;&#10;Description automatically generated">
            <a:extLst>
              <a:ext uri="{FF2B5EF4-FFF2-40B4-BE49-F238E27FC236}">
                <a16:creationId xmlns:a16="http://schemas.microsoft.com/office/drawing/2014/main" id="{861B3A85-2852-1CCA-6307-EDBB705D67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
        <p:nvSpPr>
          <p:cNvPr id="4" name="Flowchart: Process 3">
            <a:extLst>
              <a:ext uri="{FF2B5EF4-FFF2-40B4-BE49-F238E27FC236}">
                <a16:creationId xmlns:a16="http://schemas.microsoft.com/office/drawing/2014/main" id="{5F0350EC-E5B9-4C59-5514-ED524E9E35B8}"/>
              </a:ext>
            </a:extLst>
          </p:cNvPr>
          <p:cNvSpPr/>
          <p:nvPr/>
        </p:nvSpPr>
        <p:spPr>
          <a:xfrm>
            <a:off x="0" y="6127262"/>
            <a:ext cx="12192000" cy="730738"/>
          </a:xfrm>
          <a:prstGeom prst="flowChartProcess">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2ECBE04-F29B-F51C-5AB4-00109F833D54}"/>
              </a:ext>
            </a:extLst>
          </p:cNvPr>
          <p:cNvSpPr txBox="1"/>
          <p:nvPr/>
        </p:nvSpPr>
        <p:spPr>
          <a:xfrm>
            <a:off x="0" y="6310209"/>
            <a:ext cx="3336946" cy="364843"/>
          </a:xfrm>
          <a:prstGeom prst="rect">
            <a:avLst/>
          </a:prstGeom>
          <a:noFill/>
        </p:spPr>
        <p:txBody>
          <a:bodyPr wrap="square">
            <a:spAutoFit/>
          </a:bodyPr>
          <a:lstStyle/>
          <a:p>
            <a:pPr marL="0" marR="0" lvl="0" indent="0" algn="ctr" defTabSz="914400" rtl="0" eaLnBrk="1" fontAlgn="auto" latinLnBrk="0" hangingPunct="1">
              <a:lnSpc>
                <a:spcPts val="224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2A2A"/>
                </a:solidFill>
                <a:effectLst/>
                <a:uLnTx/>
                <a:uFillTx/>
                <a:latin typeface="Cormorant Garamond Medium"/>
                <a:ea typeface="+mn-ea"/>
                <a:cs typeface="+mn-cs"/>
              </a:rPr>
              <a:t>CHILD USA Copyright © 2023</a:t>
            </a:r>
          </a:p>
        </p:txBody>
      </p:sp>
      <p:sp>
        <p:nvSpPr>
          <p:cNvPr id="10" name="TextBox 9">
            <a:extLst>
              <a:ext uri="{FF2B5EF4-FFF2-40B4-BE49-F238E27FC236}">
                <a16:creationId xmlns:a16="http://schemas.microsoft.com/office/drawing/2014/main" id="{2F7C0C9A-E409-0105-0208-46A15B606F6B}"/>
              </a:ext>
            </a:extLst>
          </p:cNvPr>
          <p:cNvSpPr txBox="1"/>
          <p:nvPr/>
        </p:nvSpPr>
        <p:spPr>
          <a:xfrm>
            <a:off x="5691989" y="6310209"/>
            <a:ext cx="3050557" cy="364843"/>
          </a:xfrm>
          <a:prstGeom prst="rect">
            <a:avLst/>
          </a:prstGeom>
          <a:noFill/>
        </p:spPr>
        <p:txBody>
          <a:bodyPr wrap="square">
            <a:spAutoFit/>
          </a:bodyPr>
          <a:lstStyle/>
          <a:p>
            <a:pPr marL="0" marR="0" lvl="0" indent="0" algn="ctr" defTabSz="914400" rtl="0" eaLnBrk="1" fontAlgn="auto" latinLnBrk="0" hangingPunct="1">
              <a:lnSpc>
                <a:spcPts val="224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2A2A"/>
                </a:solidFill>
                <a:effectLst/>
                <a:uLnTx/>
                <a:uFillTx/>
                <a:latin typeface="Cormorant Garamond Medium"/>
                <a:ea typeface="+mn-ea"/>
                <a:cs typeface="+mn-cs"/>
              </a:rPr>
              <a:t>info@childusa.org</a:t>
            </a:r>
          </a:p>
        </p:txBody>
      </p:sp>
      <p:sp>
        <p:nvSpPr>
          <p:cNvPr id="12" name="TextBox 11">
            <a:extLst>
              <a:ext uri="{FF2B5EF4-FFF2-40B4-BE49-F238E27FC236}">
                <a16:creationId xmlns:a16="http://schemas.microsoft.com/office/drawing/2014/main" id="{EDE8F988-EEB0-4070-9C7B-5FDA0BCE0759}"/>
              </a:ext>
            </a:extLst>
          </p:cNvPr>
          <p:cNvSpPr txBox="1"/>
          <p:nvPr/>
        </p:nvSpPr>
        <p:spPr>
          <a:xfrm>
            <a:off x="3708232" y="6320574"/>
            <a:ext cx="1767942" cy="364843"/>
          </a:xfrm>
          <a:prstGeom prst="rect">
            <a:avLst/>
          </a:prstGeom>
          <a:noFill/>
        </p:spPr>
        <p:txBody>
          <a:bodyPr wrap="square">
            <a:spAutoFit/>
          </a:bodyPr>
          <a:lstStyle/>
          <a:p>
            <a:pPr marL="0" marR="0" lvl="0" indent="0" algn="ctr" defTabSz="914400" rtl="0" eaLnBrk="1" fontAlgn="auto" latinLnBrk="0" hangingPunct="1">
              <a:lnSpc>
                <a:spcPts val="224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2A2A"/>
                </a:solidFill>
                <a:effectLst/>
                <a:uLnTx/>
                <a:uFillTx/>
                <a:latin typeface="Cormorant Garamond Medium"/>
                <a:ea typeface="+mn-ea"/>
                <a:cs typeface="+mn-cs"/>
              </a:rPr>
              <a:t>215-539-1906</a:t>
            </a:r>
          </a:p>
        </p:txBody>
      </p:sp>
      <p:sp>
        <p:nvSpPr>
          <p:cNvPr id="14" name="TextBox 13">
            <a:extLst>
              <a:ext uri="{FF2B5EF4-FFF2-40B4-BE49-F238E27FC236}">
                <a16:creationId xmlns:a16="http://schemas.microsoft.com/office/drawing/2014/main" id="{D2567D7B-9D21-56BE-1D5B-D15E456D5FE4}"/>
              </a:ext>
            </a:extLst>
          </p:cNvPr>
          <p:cNvSpPr txBox="1"/>
          <p:nvPr/>
        </p:nvSpPr>
        <p:spPr>
          <a:xfrm>
            <a:off x="8742546" y="6280193"/>
            <a:ext cx="2287534" cy="364843"/>
          </a:xfrm>
          <a:prstGeom prst="rect">
            <a:avLst/>
          </a:prstGeom>
          <a:noFill/>
        </p:spPr>
        <p:txBody>
          <a:bodyPr wrap="square">
            <a:spAutoFit/>
          </a:bodyPr>
          <a:lstStyle/>
          <a:p>
            <a:pPr marL="0" marR="0" lvl="0" indent="0" algn="ctr" defTabSz="914400" rtl="0" eaLnBrk="1" fontAlgn="auto" latinLnBrk="0" hangingPunct="1">
              <a:lnSpc>
                <a:spcPts val="224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2A2A"/>
                </a:solidFill>
                <a:effectLst/>
                <a:uLnTx/>
                <a:uFillTx/>
                <a:latin typeface="Cormorant Garamond Medium"/>
                <a:ea typeface="+mn-ea"/>
                <a:cs typeface="+mn-cs"/>
              </a:rPr>
              <a:t>www.childusa.org</a:t>
            </a:r>
          </a:p>
        </p:txBody>
      </p:sp>
      <p:sp>
        <p:nvSpPr>
          <p:cNvPr id="16" name="TextBox 15">
            <a:extLst>
              <a:ext uri="{FF2B5EF4-FFF2-40B4-BE49-F238E27FC236}">
                <a16:creationId xmlns:a16="http://schemas.microsoft.com/office/drawing/2014/main" id="{9D57EB6C-7BC1-5987-6F26-0F084C5D4579}"/>
              </a:ext>
            </a:extLst>
          </p:cNvPr>
          <p:cNvSpPr txBox="1"/>
          <p:nvPr/>
        </p:nvSpPr>
        <p:spPr>
          <a:xfrm>
            <a:off x="11637633" y="6462614"/>
            <a:ext cx="441859" cy="364843"/>
          </a:xfrm>
          <a:prstGeom prst="rect">
            <a:avLst/>
          </a:prstGeom>
          <a:noFill/>
        </p:spPr>
        <p:txBody>
          <a:bodyPr wrap="square">
            <a:spAutoFit/>
          </a:bodyPr>
          <a:lstStyle/>
          <a:p>
            <a:pPr marL="0" marR="0" lvl="0" indent="0" algn="ctr" defTabSz="914400" rtl="0" eaLnBrk="1" fontAlgn="auto" latinLnBrk="0" hangingPunct="1">
              <a:lnSpc>
                <a:spcPts val="224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2A2A"/>
                </a:solidFill>
                <a:effectLst/>
                <a:uLnTx/>
                <a:uFillTx/>
                <a:latin typeface="Cormorant Garamond Medium"/>
                <a:ea typeface="+mn-ea"/>
                <a:cs typeface="+mn-cs"/>
              </a:rPr>
              <a:t>9</a:t>
            </a:r>
          </a:p>
        </p:txBody>
      </p:sp>
      <p:sp>
        <p:nvSpPr>
          <p:cNvPr id="17" name="TextBox 16">
            <a:extLst>
              <a:ext uri="{FF2B5EF4-FFF2-40B4-BE49-F238E27FC236}">
                <a16:creationId xmlns:a16="http://schemas.microsoft.com/office/drawing/2014/main" id="{E28E5EBC-091C-5F21-456C-AE5C847257B9}"/>
              </a:ext>
            </a:extLst>
          </p:cNvPr>
          <p:cNvSpPr txBox="1"/>
          <p:nvPr/>
        </p:nvSpPr>
        <p:spPr>
          <a:xfrm>
            <a:off x="2024158" y="2752482"/>
            <a:ext cx="7696712" cy="1754326"/>
          </a:xfrm>
          <a:prstGeom prst="rect">
            <a:avLst/>
          </a:prstGeom>
          <a:noFill/>
        </p:spPr>
        <p:txBody>
          <a:bodyPr wrap="square" rtlCol="0">
            <a:spAutoFit/>
          </a:bodyPr>
          <a:lstStyle/>
          <a:p>
            <a:pPr algn="ctr"/>
            <a:r>
              <a:rPr lang="en-US" sz="5400" b="1" dirty="0"/>
              <a:t>III. The Ministerial Exception</a:t>
            </a:r>
          </a:p>
        </p:txBody>
      </p:sp>
    </p:spTree>
    <p:extLst>
      <p:ext uri="{BB962C8B-B14F-4D97-AF65-F5344CB8AC3E}">
        <p14:creationId xmlns:p14="http://schemas.microsoft.com/office/powerpoint/2010/main" val="2030195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CF6E9933-F137-128D-2460-817FB71C5AFD}"/>
              </a:ext>
            </a:extLst>
          </p:cNvPr>
          <p:cNvPicPr>
            <a:picLocks noChangeAspect="1"/>
          </p:cNvPicPr>
          <p:nvPr/>
        </p:nvPicPr>
        <p:blipFill rotWithShape="1">
          <a:blip r:embed="rId2"/>
          <a:srcRect l="42627" t="4241" r="47531" b="4070"/>
          <a:stretch/>
        </p:blipFill>
        <p:spPr>
          <a:xfrm rot="5400000">
            <a:off x="5441709" y="-5420248"/>
            <a:ext cx="1308579" cy="12192003"/>
          </a:xfrm>
          <a:prstGeom prst="rect">
            <a:avLst/>
          </a:prstGeom>
        </p:spPr>
      </p:pic>
      <p:pic>
        <p:nvPicPr>
          <p:cNvPr id="3" name="Picture 2" descr="Text, logo&#10;&#10;Description automatically generated">
            <a:extLst>
              <a:ext uri="{FF2B5EF4-FFF2-40B4-BE49-F238E27FC236}">
                <a16:creationId xmlns:a16="http://schemas.microsoft.com/office/drawing/2014/main" id="{54ABA649-8EDC-68C5-E0CF-96A0E1AEF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
        <p:nvSpPr>
          <p:cNvPr id="8" name="Rectangle 7">
            <a:extLst>
              <a:ext uri="{FF2B5EF4-FFF2-40B4-BE49-F238E27FC236}">
                <a16:creationId xmlns:a16="http://schemas.microsoft.com/office/drawing/2014/main" id="{2E01E735-223D-47F2-729D-7CB79241C089}"/>
              </a:ext>
            </a:extLst>
          </p:cNvPr>
          <p:cNvSpPr/>
          <p:nvPr/>
        </p:nvSpPr>
        <p:spPr>
          <a:xfrm>
            <a:off x="0" y="6423223"/>
            <a:ext cx="12192000" cy="4133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info@childusa.org</a:t>
            </a:r>
          </a:p>
        </p:txBody>
      </p:sp>
      <p:sp>
        <p:nvSpPr>
          <p:cNvPr id="9" name="TextBox 8">
            <a:extLst>
              <a:ext uri="{FF2B5EF4-FFF2-40B4-BE49-F238E27FC236}">
                <a16:creationId xmlns:a16="http://schemas.microsoft.com/office/drawing/2014/main" id="{99A412FF-AFDA-BD4B-9801-D57522F1B96C}"/>
              </a:ext>
            </a:extLst>
          </p:cNvPr>
          <p:cNvSpPr txBox="1"/>
          <p:nvPr/>
        </p:nvSpPr>
        <p:spPr>
          <a:xfrm>
            <a:off x="0" y="6449522"/>
            <a:ext cx="3448945" cy="369332"/>
          </a:xfrm>
          <a:prstGeom prst="rect">
            <a:avLst/>
          </a:prstGeom>
          <a:noFill/>
        </p:spPr>
        <p:txBody>
          <a:bodyPr wrap="square" rtlCol="0">
            <a:spAutoFit/>
          </a:bodyPr>
          <a:lstStyle/>
          <a:p>
            <a:pPr algn="ctr"/>
            <a:r>
              <a:rPr lang="en-US"/>
              <a:t>CHILD USA Copyright © 2023</a:t>
            </a:r>
            <a:endParaRPr lang="en-US" dirty="0"/>
          </a:p>
        </p:txBody>
      </p:sp>
      <p:sp>
        <p:nvSpPr>
          <p:cNvPr id="10" name="TextBox 9">
            <a:extLst>
              <a:ext uri="{FF2B5EF4-FFF2-40B4-BE49-F238E27FC236}">
                <a16:creationId xmlns:a16="http://schemas.microsoft.com/office/drawing/2014/main" id="{E92C8FC3-B91D-CC33-CBED-AA7174366625}"/>
              </a:ext>
            </a:extLst>
          </p:cNvPr>
          <p:cNvSpPr txBox="1"/>
          <p:nvPr/>
        </p:nvSpPr>
        <p:spPr>
          <a:xfrm>
            <a:off x="3503921" y="6426088"/>
            <a:ext cx="2118258" cy="369332"/>
          </a:xfrm>
          <a:prstGeom prst="rect">
            <a:avLst/>
          </a:prstGeom>
          <a:noFill/>
        </p:spPr>
        <p:txBody>
          <a:bodyPr wrap="square" rtlCol="0">
            <a:spAutoFit/>
          </a:bodyPr>
          <a:lstStyle/>
          <a:p>
            <a:pPr algn="ctr"/>
            <a:r>
              <a:rPr lang="en-US" dirty="0"/>
              <a:t>215-539-1906</a:t>
            </a:r>
          </a:p>
        </p:txBody>
      </p:sp>
      <p:sp>
        <p:nvSpPr>
          <p:cNvPr id="11" name="TextBox 10">
            <a:extLst>
              <a:ext uri="{FF2B5EF4-FFF2-40B4-BE49-F238E27FC236}">
                <a16:creationId xmlns:a16="http://schemas.microsoft.com/office/drawing/2014/main" id="{052D9F0F-ABBC-1A3F-37E1-912C6EC3F2ED}"/>
              </a:ext>
            </a:extLst>
          </p:cNvPr>
          <p:cNvSpPr txBox="1"/>
          <p:nvPr/>
        </p:nvSpPr>
        <p:spPr>
          <a:xfrm>
            <a:off x="9913672" y="6439834"/>
            <a:ext cx="2118258" cy="369332"/>
          </a:xfrm>
          <a:prstGeom prst="rect">
            <a:avLst/>
          </a:prstGeom>
          <a:noFill/>
        </p:spPr>
        <p:txBody>
          <a:bodyPr wrap="square" rtlCol="0">
            <a:spAutoFit/>
          </a:bodyPr>
          <a:lstStyle/>
          <a:p>
            <a:pPr algn="ctr"/>
            <a:r>
              <a:rPr lang="en-US" dirty="0"/>
              <a:t>www.childusa.org</a:t>
            </a:r>
          </a:p>
        </p:txBody>
      </p:sp>
      <p:cxnSp>
        <p:nvCxnSpPr>
          <p:cNvPr id="18" name="Straight Connector 17">
            <a:extLst>
              <a:ext uri="{FF2B5EF4-FFF2-40B4-BE49-F238E27FC236}">
                <a16:creationId xmlns:a16="http://schemas.microsoft.com/office/drawing/2014/main" id="{EABE3481-FE45-7926-2FA2-38C0A270E364}"/>
              </a:ext>
            </a:extLst>
          </p:cNvPr>
          <p:cNvCxnSpPr/>
          <p:nvPr/>
        </p:nvCxnSpPr>
        <p:spPr>
          <a:xfrm>
            <a:off x="5271608" y="2184741"/>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7856AE6-354A-4741-19D0-CAE85A262B6C}"/>
              </a:ext>
            </a:extLst>
          </p:cNvPr>
          <p:cNvSpPr txBox="1"/>
          <p:nvPr/>
        </p:nvSpPr>
        <p:spPr>
          <a:xfrm>
            <a:off x="216574" y="1084504"/>
            <a:ext cx="11758848" cy="40881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b="1" i="1" dirty="0">
              <a:cs typeface="Calibri"/>
            </a:endParaRPr>
          </a:p>
          <a:p>
            <a:pPr algn="ctr"/>
            <a:r>
              <a:rPr lang="en-US" sz="2600" b="1" i="1" dirty="0">
                <a:cs typeface="Calibri"/>
              </a:rPr>
              <a:t>Hosanna-Tabor Evangelical Lutheran Church &amp; Sch. v. E.E.O.C., 565 U.S. 171 (2012)</a:t>
            </a:r>
            <a:endParaRPr lang="en-US" sz="2600" dirty="0">
              <a:latin typeface="Calibri"/>
              <a:cs typeface="Calibri"/>
            </a:endParaRPr>
          </a:p>
          <a:p>
            <a:pPr lvl="3">
              <a:lnSpc>
                <a:spcPct val="150000"/>
              </a:lnSpc>
            </a:pPr>
            <a:r>
              <a:rPr lang="en-US" sz="2800" dirty="0">
                <a:latin typeface="Calibri"/>
                <a:cs typeface="Calibri"/>
              </a:rPr>
              <a:t>The ministerial exception applies to:</a:t>
            </a:r>
          </a:p>
          <a:p>
            <a:pPr marL="1943100" lvl="3" indent="-571500">
              <a:lnSpc>
                <a:spcPct val="150000"/>
              </a:lnSpc>
              <a:buFont typeface="Arial" panose="020B0604020202020204" pitchFamily="34" charset="0"/>
              <a:buChar char="•"/>
            </a:pPr>
            <a:r>
              <a:rPr lang="en-US" sz="2800" dirty="0">
                <a:latin typeface="Calibri"/>
                <a:cs typeface="Calibri"/>
              </a:rPr>
              <a:t>Not only clergy, but also ministers;</a:t>
            </a:r>
          </a:p>
          <a:p>
            <a:pPr marL="1943100" lvl="3" indent="-571500">
              <a:lnSpc>
                <a:spcPct val="150000"/>
              </a:lnSpc>
              <a:buFont typeface="Arial" panose="020B0604020202020204" pitchFamily="34" charset="0"/>
              <a:buChar char="•"/>
            </a:pPr>
            <a:r>
              <a:rPr lang="en-US" sz="2800" dirty="0">
                <a:latin typeface="Calibri"/>
                <a:cs typeface="Calibri"/>
              </a:rPr>
              <a:t>Individuals in positions of leadership;</a:t>
            </a:r>
          </a:p>
          <a:p>
            <a:pPr marL="1943100" lvl="3" indent="-571500">
              <a:lnSpc>
                <a:spcPct val="150000"/>
              </a:lnSpc>
              <a:buFont typeface="Arial" panose="020B0604020202020204" pitchFamily="34" charset="0"/>
              <a:buChar char="•"/>
            </a:pPr>
            <a:r>
              <a:rPr lang="en-US" sz="2800" dirty="0">
                <a:latin typeface="Calibri"/>
                <a:cs typeface="Calibri"/>
              </a:rPr>
              <a:t>Those who participate in worship services and the mission;</a:t>
            </a:r>
          </a:p>
          <a:p>
            <a:pPr marL="1943100" lvl="3" indent="-571500">
              <a:lnSpc>
                <a:spcPct val="150000"/>
              </a:lnSpc>
              <a:buFont typeface="Arial" panose="020B0604020202020204" pitchFamily="34" charset="0"/>
              <a:buChar char="•"/>
            </a:pPr>
            <a:r>
              <a:rPr lang="en-US" sz="2800" dirty="0">
                <a:latin typeface="Calibri"/>
                <a:cs typeface="Calibri"/>
              </a:rPr>
              <a:t>Teachers and conveyors of the tenets of the faith.</a:t>
            </a:r>
          </a:p>
        </p:txBody>
      </p:sp>
    </p:spTree>
    <p:extLst>
      <p:ext uri="{BB962C8B-B14F-4D97-AF65-F5344CB8AC3E}">
        <p14:creationId xmlns:p14="http://schemas.microsoft.com/office/powerpoint/2010/main" val="759369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CF6E9933-F137-128D-2460-817FB71C5AFD}"/>
              </a:ext>
            </a:extLst>
          </p:cNvPr>
          <p:cNvPicPr>
            <a:picLocks noChangeAspect="1"/>
          </p:cNvPicPr>
          <p:nvPr/>
        </p:nvPicPr>
        <p:blipFill rotWithShape="1">
          <a:blip r:embed="rId2"/>
          <a:srcRect l="42627" t="4241" r="47531" b="4070"/>
          <a:stretch/>
        </p:blipFill>
        <p:spPr>
          <a:xfrm rot="5400000">
            <a:off x="5441709" y="-5441712"/>
            <a:ext cx="1308579" cy="12192003"/>
          </a:xfrm>
          <a:prstGeom prst="rect">
            <a:avLst/>
          </a:prstGeom>
        </p:spPr>
      </p:pic>
      <p:pic>
        <p:nvPicPr>
          <p:cNvPr id="3" name="Picture 2" descr="Text, logo&#10;&#10;Description automatically generated">
            <a:extLst>
              <a:ext uri="{FF2B5EF4-FFF2-40B4-BE49-F238E27FC236}">
                <a16:creationId xmlns:a16="http://schemas.microsoft.com/office/drawing/2014/main" id="{54ABA649-8EDC-68C5-E0CF-96A0E1AEF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
        <p:nvSpPr>
          <p:cNvPr id="8" name="Rectangle 7">
            <a:extLst>
              <a:ext uri="{FF2B5EF4-FFF2-40B4-BE49-F238E27FC236}">
                <a16:creationId xmlns:a16="http://schemas.microsoft.com/office/drawing/2014/main" id="{2E01E735-223D-47F2-729D-7CB79241C089}"/>
              </a:ext>
            </a:extLst>
          </p:cNvPr>
          <p:cNvSpPr/>
          <p:nvPr/>
        </p:nvSpPr>
        <p:spPr>
          <a:xfrm>
            <a:off x="0" y="6423223"/>
            <a:ext cx="12192000" cy="4133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info@childusa.org</a:t>
            </a:r>
          </a:p>
        </p:txBody>
      </p:sp>
      <p:sp>
        <p:nvSpPr>
          <p:cNvPr id="9" name="TextBox 8">
            <a:extLst>
              <a:ext uri="{FF2B5EF4-FFF2-40B4-BE49-F238E27FC236}">
                <a16:creationId xmlns:a16="http://schemas.microsoft.com/office/drawing/2014/main" id="{99A412FF-AFDA-BD4B-9801-D57522F1B96C}"/>
              </a:ext>
            </a:extLst>
          </p:cNvPr>
          <p:cNvSpPr txBox="1"/>
          <p:nvPr/>
        </p:nvSpPr>
        <p:spPr>
          <a:xfrm>
            <a:off x="0" y="6449522"/>
            <a:ext cx="3448945" cy="369332"/>
          </a:xfrm>
          <a:prstGeom prst="rect">
            <a:avLst/>
          </a:prstGeom>
          <a:noFill/>
        </p:spPr>
        <p:txBody>
          <a:bodyPr wrap="square" rtlCol="0">
            <a:spAutoFit/>
          </a:bodyPr>
          <a:lstStyle/>
          <a:p>
            <a:pPr algn="ctr"/>
            <a:r>
              <a:rPr lang="en-US"/>
              <a:t>CHILD USA Copyright © 2023</a:t>
            </a:r>
            <a:endParaRPr lang="en-US" dirty="0"/>
          </a:p>
        </p:txBody>
      </p:sp>
      <p:sp>
        <p:nvSpPr>
          <p:cNvPr id="10" name="TextBox 9">
            <a:extLst>
              <a:ext uri="{FF2B5EF4-FFF2-40B4-BE49-F238E27FC236}">
                <a16:creationId xmlns:a16="http://schemas.microsoft.com/office/drawing/2014/main" id="{E92C8FC3-B91D-CC33-CBED-AA7174366625}"/>
              </a:ext>
            </a:extLst>
          </p:cNvPr>
          <p:cNvSpPr txBox="1"/>
          <p:nvPr/>
        </p:nvSpPr>
        <p:spPr>
          <a:xfrm>
            <a:off x="3503921" y="6426088"/>
            <a:ext cx="2118258" cy="369332"/>
          </a:xfrm>
          <a:prstGeom prst="rect">
            <a:avLst/>
          </a:prstGeom>
          <a:noFill/>
        </p:spPr>
        <p:txBody>
          <a:bodyPr wrap="square" rtlCol="0">
            <a:spAutoFit/>
          </a:bodyPr>
          <a:lstStyle/>
          <a:p>
            <a:pPr algn="ctr"/>
            <a:r>
              <a:rPr lang="en-US" dirty="0"/>
              <a:t>215-539-1906</a:t>
            </a:r>
          </a:p>
        </p:txBody>
      </p:sp>
      <p:sp>
        <p:nvSpPr>
          <p:cNvPr id="11" name="TextBox 10">
            <a:extLst>
              <a:ext uri="{FF2B5EF4-FFF2-40B4-BE49-F238E27FC236}">
                <a16:creationId xmlns:a16="http://schemas.microsoft.com/office/drawing/2014/main" id="{052D9F0F-ABBC-1A3F-37E1-912C6EC3F2ED}"/>
              </a:ext>
            </a:extLst>
          </p:cNvPr>
          <p:cNvSpPr txBox="1"/>
          <p:nvPr/>
        </p:nvSpPr>
        <p:spPr>
          <a:xfrm>
            <a:off x="9913672" y="6439834"/>
            <a:ext cx="2118258" cy="369332"/>
          </a:xfrm>
          <a:prstGeom prst="rect">
            <a:avLst/>
          </a:prstGeom>
          <a:noFill/>
        </p:spPr>
        <p:txBody>
          <a:bodyPr wrap="square" rtlCol="0">
            <a:spAutoFit/>
          </a:bodyPr>
          <a:lstStyle/>
          <a:p>
            <a:pPr algn="ctr"/>
            <a:r>
              <a:rPr lang="en-US" dirty="0"/>
              <a:t>www.childusa.org</a:t>
            </a:r>
          </a:p>
        </p:txBody>
      </p:sp>
      <p:cxnSp>
        <p:nvCxnSpPr>
          <p:cNvPr id="18" name="Straight Connector 17">
            <a:extLst>
              <a:ext uri="{FF2B5EF4-FFF2-40B4-BE49-F238E27FC236}">
                <a16:creationId xmlns:a16="http://schemas.microsoft.com/office/drawing/2014/main" id="{EABE3481-FE45-7926-2FA2-38C0A270E364}"/>
              </a:ext>
            </a:extLst>
          </p:cNvPr>
          <p:cNvCxnSpPr/>
          <p:nvPr/>
        </p:nvCxnSpPr>
        <p:spPr>
          <a:xfrm>
            <a:off x="5271608" y="2184741"/>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7856AE6-354A-4741-19D0-CAE85A262B6C}"/>
              </a:ext>
            </a:extLst>
          </p:cNvPr>
          <p:cNvSpPr txBox="1"/>
          <p:nvPr/>
        </p:nvSpPr>
        <p:spPr>
          <a:xfrm>
            <a:off x="216574" y="1084504"/>
            <a:ext cx="11758848" cy="54385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2800" b="1" i="1" dirty="0">
                <a:cs typeface="Calibri"/>
              </a:rPr>
              <a:t>Hosanna-Tabor Evangelical Lutheran Church &amp; School v. E.E.O.C. </a:t>
            </a:r>
            <a:r>
              <a:rPr lang="en-US" sz="2800" b="1" dirty="0">
                <a:cs typeface="Calibri"/>
              </a:rPr>
              <a:t>(2012)</a:t>
            </a:r>
          </a:p>
          <a:p>
            <a:pPr marL="571500" indent="-571500">
              <a:buFont typeface="Arial" panose="020B0604020202020204" pitchFamily="34" charset="0"/>
              <a:buChar char="•"/>
            </a:pPr>
            <a:endParaRPr lang="en-US" sz="2800" dirty="0">
              <a:latin typeface="Calibri"/>
              <a:cs typeface="Calibri"/>
            </a:endParaRPr>
          </a:p>
          <a:p>
            <a:pPr marL="571500" indent="-571500">
              <a:buFont typeface="Arial" panose="020B0604020202020204" pitchFamily="34" charset="0"/>
              <a:buChar char="•"/>
            </a:pPr>
            <a:r>
              <a:rPr lang="en-US" sz="2800" dirty="0">
                <a:latin typeface="Calibri"/>
                <a:cs typeface="Calibri"/>
              </a:rPr>
              <a:t>Religious organizations have the right to choose their ministers regardless of the anti-discrimination laws.</a:t>
            </a:r>
          </a:p>
          <a:p>
            <a:pPr marL="571500" indent="-571500">
              <a:buFont typeface="Arial" panose="020B0604020202020204" pitchFamily="34" charset="0"/>
              <a:buChar char="•"/>
            </a:pPr>
            <a:endParaRPr lang="en-US" sz="2800" dirty="0">
              <a:latin typeface="Calibri"/>
              <a:cs typeface="Calibri"/>
            </a:endParaRPr>
          </a:p>
          <a:p>
            <a:pPr marL="571500" indent="-571500">
              <a:buFont typeface="Arial" panose="020B0604020202020204" pitchFamily="34" charset="0"/>
              <a:buChar char="•"/>
            </a:pPr>
            <a:r>
              <a:rPr lang="en-US" sz="2800" i="1" dirty="0">
                <a:latin typeface="Calibri"/>
                <a:cs typeface="Calibri"/>
              </a:rPr>
              <a:t>Hosanna-Tabor</a:t>
            </a:r>
            <a:r>
              <a:rPr lang="en-US" sz="2800" dirty="0">
                <a:latin typeface="Calibri"/>
                <a:cs typeface="Calibri"/>
              </a:rPr>
              <a:t> indicated breach of contract or tortious conduct might not be immunized.</a:t>
            </a:r>
          </a:p>
          <a:p>
            <a:pPr marL="571500" indent="-571500">
              <a:buFont typeface="Arial" panose="020B0604020202020204" pitchFamily="34" charset="0"/>
              <a:buChar char="•"/>
            </a:pPr>
            <a:endParaRPr lang="en-US" sz="2800" dirty="0">
              <a:latin typeface="Calibri"/>
              <a:cs typeface="Calibri"/>
            </a:endParaRPr>
          </a:p>
          <a:p>
            <a:pPr marL="571500" indent="-571500">
              <a:buFont typeface="Arial" panose="020B0604020202020204" pitchFamily="34" charset="0"/>
              <a:buChar char="•"/>
            </a:pPr>
            <a:r>
              <a:rPr lang="en-US" sz="2800" b="1" i="1" dirty="0">
                <a:latin typeface="Calibri"/>
                <a:cs typeface="Calibri"/>
              </a:rPr>
              <a:t>Our Lady of Guadalupe School v. Morrissey-</a:t>
            </a:r>
            <a:r>
              <a:rPr lang="en-US" sz="2800" b="1" i="1" dirty="0" err="1">
                <a:latin typeface="Calibri"/>
                <a:cs typeface="Calibri"/>
              </a:rPr>
              <a:t>Berru</a:t>
            </a:r>
            <a:r>
              <a:rPr lang="en-US" sz="2800" b="1" i="1" dirty="0">
                <a:latin typeface="Calibri"/>
                <a:cs typeface="Calibri"/>
              </a:rPr>
              <a:t> </a:t>
            </a:r>
            <a:r>
              <a:rPr lang="en-US" sz="2800" b="1" dirty="0">
                <a:latin typeface="Calibri"/>
                <a:cs typeface="Calibri"/>
              </a:rPr>
              <a:t>(2020) </a:t>
            </a:r>
            <a:r>
              <a:rPr lang="en-US" sz="2800" dirty="0">
                <a:latin typeface="Calibri"/>
                <a:cs typeface="Calibri"/>
              </a:rPr>
              <a:t>confirmed the ministerial exception is limited to anti-discrimination cases .</a:t>
            </a:r>
          </a:p>
          <a:p>
            <a:pPr>
              <a:lnSpc>
                <a:spcPct val="150000"/>
              </a:lnSpc>
            </a:pPr>
            <a:endParaRPr lang="en-US" sz="1050" dirty="0">
              <a:latin typeface="Calibri"/>
              <a:cs typeface="Calibri"/>
            </a:endParaRPr>
          </a:p>
          <a:p>
            <a:pPr marL="571500" indent="-571500">
              <a:lnSpc>
                <a:spcPct val="150000"/>
              </a:lnSpc>
              <a:buFont typeface="Arial" panose="020B0604020202020204" pitchFamily="34" charset="0"/>
              <a:buChar char="•"/>
            </a:pPr>
            <a:endParaRPr lang="en-US" sz="2800" dirty="0">
              <a:latin typeface="Calibri"/>
              <a:cs typeface="Calibri"/>
            </a:endParaRPr>
          </a:p>
        </p:txBody>
      </p:sp>
    </p:spTree>
    <p:extLst>
      <p:ext uri="{BB962C8B-B14F-4D97-AF65-F5344CB8AC3E}">
        <p14:creationId xmlns:p14="http://schemas.microsoft.com/office/powerpoint/2010/main" val="887185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Process 2">
            <a:extLst>
              <a:ext uri="{FF2B5EF4-FFF2-40B4-BE49-F238E27FC236}">
                <a16:creationId xmlns:a16="http://schemas.microsoft.com/office/drawing/2014/main" id="{000EE12E-3E98-81B1-9DEB-7A1E55A04336}"/>
              </a:ext>
            </a:extLst>
          </p:cNvPr>
          <p:cNvSpPr/>
          <p:nvPr/>
        </p:nvSpPr>
        <p:spPr>
          <a:xfrm>
            <a:off x="0" y="6118501"/>
            <a:ext cx="12192000" cy="739498"/>
          </a:xfrm>
          <a:prstGeom prst="flowChartProcess">
            <a:avLst/>
          </a:prstGeom>
          <a:solidFill>
            <a:srgbClr val="FCCD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n-US" dirty="0">
                <a:solidFill>
                  <a:srgbClr val="2A2A2A"/>
                </a:solidFill>
                <a:latin typeface="Cormorant Garamond Medium"/>
              </a:rPr>
              <a:t>info@ch</a:t>
            </a:r>
            <a:r>
              <a:rPr lang="en-US" sz="1800" dirty="0">
                <a:solidFill>
                  <a:srgbClr val="2A2A2A"/>
                </a:solidFill>
                <a:latin typeface="Cormorant Garamond Medium"/>
              </a:rPr>
              <a:t>ildusa.org</a:t>
            </a:r>
          </a:p>
        </p:txBody>
      </p:sp>
      <p:pic>
        <p:nvPicPr>
          <p:cNvPr id="2" name="Picture 3" descr="A picture containing shape&#10;&#10;Description automatically generated">
            <a:extLst>
              <a:ext uri="{FF2B5EF4-FFF2-40B4-BE49-F238E27FC236}">
                <a16:creationId xmlns:a16="http://schemas.microsoft.com/office/drawing/2014/main" id="{370F2814-F857-48D7-A02E-2A5383C01302}"/>
              </a:ext>
            </a:extLst>
          </p:cNvPr>
          <p:cNvPicPr>
            <a:picLocks noChangeAspect="1"/>
          </p:cNvPicPr>
          <p:nvPr/>
        </p:nvPicPr>
        <p:blipFill rotWithShape="1">
          <a:blip r:embed="rId2"/>
          <a:srcRect l="42627" t="4241" r="47531" b="4070"/>
          <a:stretch/>
        </p:blipFill>
        <p:spPr>
          <a:xfrm rot="5400000">
            <a:off x="5441711" y="-5441711"/>
            <a:ext cx="1308579" cy="12192003"/>
          </a:xfrm>
          <a:prstGeom prst="rect">
            <a:avLst/>
          </a:prstGeom>
        </p:spPr>
      </p:pic>
      <p:sp>
        <p:nvSpPr>
          <p:cNvPr id="4" name="TextBox 11">
            <a:extLst>
              <a:ext uri="{FF2B5EF4-FFF2-40B4-BE49-F238E27FC236}">
                <a16:creationId xmlns:a16="http://schemas.microsoft.com/office/drawing/2014/main" id="{D4942438-846D-4D62-A6C6-EC725EAC278A}"/>
              </a:ext>
            </a:extLst>
          </p:cNvPr>
          <p:cNvSpPr txBox="1"/>
          <p:nvPr/>
        </p:nvSpPr>
        <p:spPr>
          <a:xfrm>
            <a:off x="9547349" y="6244173"/>
            <a:ext cx="1795217" cy="381130"/>
          </a:xfrm>
          <a:prstGeom prst="rect">
            <a:avLst/>
          </a:prstGeom>
        </p:spPr>
        <p:txBody>
          <a:bodyPr wrap="square" lIns="0" tIns="0" rIns="0" bIns="0" rtlCol="0" anchor="t">
            <a:spAutoFit/>
          </a:bodyPr>
          <a:lstStyle/>
          <a:p>
            <a:pPr algn="ctr">
              <a:lnSpc>
                <a:spcPts val="3360"/>
              </a:lnSpc>
            </a:pPr>
            <a:r>
              <a:rPr lang="en-US" sz="1600" dirty="0">
                <a:solidFill>
                  <a:srgbClr val="2A2A2A"/>
                </a:solidFill>
                <a:latin typeface="Cormorant Garamond Medium"/>
              </a:rPr>
              <a:t>www.childusa.org</a:t>
            </a:r>
          </a:p>
        </p:txBody>
      </p:sp>
      <p:sp>
        <p:nvSpPr>
          <p:cNvPr id="5" name="TextBox 12">
            <a:extLst>
              <a:ext uri="{FF2B5EF4-FFF2-40B4-BE49-F238E27FC236}">
                <a16:creationId xmlns:a16="http://schemas.microsoft.com/office/drawing/2014/main" id="{2ECED6B3-35E7-4275-8B6A-7DEF1825C207}"/>
              </a:ext>
            </a:extLst>
          </p:cNvPr>
          <p:cNvSpPr txBox="1"/>
          <p:nvPr/>
        </p:nvSpPr>
        <p:spPr>
          <a:xfrm>
            <a:off x="166336" y="6375116"/>
            <a:ext cx="3130242" cy="265714"/>
          </a:xfrm>
          <a:prstGeom prst="rect">
            <a:avLst/>
          </a:prstGeom>
        </p:spPr>
        <p:txBody>
          <a:bodyPr wrap="square" lIns="0" tIns="0" rIns="0" bIns="0" rtlCol="0" anchor="t">
            <a:spAutoFit/>
          </a:bodyPr>
          <a:lstStyle/>
          <a:p>
            <a:pPr algn="ctr">
              <a:lnSpc>
                <a:spcPts val="2240"/>
              </a:lnSpc>
            </a:pPr>
            <a:r>
              <a:rPr lang="en-US" sz="1600" dirty="0">
                <a:solidFill>
                  <a:srgbClr val="2A2A2A"/>
                </a:solidFill>
                <a:latin typeface="Cormorant Garamond Medium"/>
              </a:rPr>
              <a:t>CHILD USA Copyright © 2023</a:t>
            </a:r>
          </a:p>
        </p:txBody>
      </p:sp>
      <p:sp>
        <p:nvSpPr>
          <p:cNvPr id="8" name="Slide Number Placeholder 1">
            <a:extLst>
              <a:ext uri="{FF2B5EF4-FFF2-40B4-BE49-F238E27FC236}">
                <a16:creationId xmlns:a16="http://schemas.microsoft.com/office/drawing/2014/main" id="{1960045F-166F-45F9-2C3C-5B21D0E630E6}"/>
              </a:ext>
            </a:extLst>
          </p:cNvPr>
          <p:cNvSpPr>
            <a:spLocks noGrp="1"/>
          </p:cNvSpPr>
          <p:nvPr>
            <p:ph type="sldNum" sz="quarter" idx="12"/>
          </p:nvPr>
        </p:nvSpPr>
        <p:spPr>
          <a:xfrm>
            <a:off x="11696955" y="6385032"/>
            <a:ext cx="398697" cy="365125"/>
          </a:xfrm>
        </p:spPr>
        <p:txBody>
          <a:bodyPr/>
          <a:lstStyle/>
          <a:p>
            <a:fld id="{8CE2D9CD-0BB7-1646-8596-C0166CCCEECD}" type="slidenum">
              <a:rPr lang="en-US" sz="1600" smtClean="0">
                <a:solidFill>
                  <a:schemeClr val="tx1"/>
                </a:solidFill>
              </a:rPr>
              <a:t>13</a:t>
            </a:fld>
            <a:endParaRPr lang="en-US" sz="1600" dirty="0">
              <a:solidFill>
                <a:schemeClr val="tx1"/>
              </a:solidFill>
            </a:endParaRPr>
          </a:p>
        </p:txBody>
      </p:sp>
      <p:sp>
        <p:nvSpPr>
          <p:cNvPr id="6" name="Google Shape;118;p16">
            <a:extLst>
              <a:ext uri="{FF2B5EF4-FFF2-40B4-BE49-F238E27FC236}">
                <a16:creationId xmlns:a16="http://schemas.microsoft.com/office/drawing/2014/main" id="{B89D3B70-CA1E-9DB0-6CAB-33E99AF3FE1F}"/>
              </a:ext>
            </a:extLst>
          </p:cNvPr>
          <p:cNvSpPr txBox="1">
            <a:spLocks/>
          </p:cNvSpPr>
          <p:nvPr/>
        </p:nvSpPr>
        <p:spPr>
          <a:xfrm>
            <a:off x="479963" y="1609640"/>
            <a:ext cx="11216992" cy="1093200"/>
          </a:xfrm>
          <a:prstGeom prst="rect">
            <a:avLst/>
          </a:prstGeom>
        </p:spPr>
        <p:txBody>
          <a:bodyPr spcFirstLastPara="1" vert="horz" wrap="square" lIns="121900" tIns="121900" rIns="121900" bIns="1219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latin typeface="Calibri"/>
                <a:cs typeface="Calibri"/>
              </a:rPr>
              <a:t>The Religious Right to Hire and Fire Ministers</a:t>
            </a:r>
            <a:endParaRPr lang="en-US" sz="2800" dirty="0">
              <a:latin typeface="Calibri"/>
              <a:cs typeface="Calibri"/>
            </a:endParaRPr>
          </a:p>
          <a:p>
            <a:pPr marL="0" indent="0">
              <a:buNone/>
            </a:pPr>
            <a:endParaRPr lang="en-US" sz="2800" b="0" i="1" dirty="0">
              <a:solidFill>
                <a:srgbClr val="000000"/>
              </a:solidFill>
              <a:effectLst/>
              <a:latin typeface="Glacial indifference"/>
            </a:endParaRPr>
          </a:p>
          <a:p>
            <a:pPr marL="0" indent="0">
              <a:buNone/>
            </a:pPr>
            <a:r>
              <a:rPr lang="en-US" sz="2800" b="0" i="1" dirty="0">
                <a:solidFill>
                  <a:srgbClr val="000000"/>
                </a:solidFill>
                <a:effectLst/>
                <a:latin typeface="Glacial indifference"/>
              </a:rPr>
              <a:t>“The independence of religious institutions … does not mean that religious institutions enjoy a general immunity from secular laws, but it does protect their autonomy with respect to internal management decisions that are essential to the institution’s central mission. And a component of this autonomy is the selection of the individuals who play certain key roles.”</a:t>
            </a:r>
            <a:endParaRPr lang="en-US" sz="2800" kern="0" dirty="0">
              <a:latin typeface="Glacial indifference"/>
            </a:endParaRPr>
          </a:p>
        </p:txBody>
      </p:sp>
      <p:sp>
        <p:nvSpPr>
          <p:cNvPr id="10" name="Google Shape;245;p28">
            <a:extLst>
              <a:ext uri="{FF2B5EF4-FFF2-40B4-BE49-F238E27FC236}">
                <a16:creationId xmlns:a16="http://schemas.microsoft.com/office/drawing/2014/main" id="{B2FB630A-9214-062F-8C01-A5CA08A93CC9}"/>
              </a:ext>
            </a:extLst>
          </p:cNvPr>
          <p:cNvSpPr txBox="1"/>
          <p:nvPr/>
        </p:nvSpPr>
        <p:spPr>
          <a:xfrm>
            <a:off x="1336214" y="5195860"/>
            <a:ext cx="10804165" cy="859805"/>
          </a:xfrm>
          <a:prstGeom prst="rect">
            <a:avLst/>
          </a:prstGeom>
          <a:noFill/>
          <a:ln>
            <a:noFill/>
          </a:ln>
        </p:spPr>
        <p:txBody>
          <a:bodyPr spcFirstLastPara="1" wrap="square" lIns="121900" tIns="121900" rIns="121900" bIns="121900" anchor="t" anchorCtr="0">
            <a:noAutofit/>
          </a:bodyPr>
          <a:lstStyle/>
          <a:p>
            <a:pPr>
              <a:lnSpc>
                <a:spcPct val="115000"/>
              </a:lnSpc>
              <a:buClr>
                <a:schemeClr val="dk1"/>
              </a:buClr>
              <a:buSzPts val="1100"/>
            </a:pPr>
            <a:r>
              <a:rPr lang="en-US" sz="1400" i="1" dirty="0">
                <a:solidFill>
                  <a:schemeClr val="dk1"/>
                </a:solidFill>
                <a:latin typeface="Lato"/>
                <a:ea typeface="Lato"/>
                <a:cs typeface="Lato"/>
                <a:sym typeface="Lato"/>
              </a:rPr>
              <a:t>Our Lady of Guadalupe Sch. v. Morrissey-</a:t>
            </a:r>
            <a:r>
              <a:rPr lang="en-US" sz="1400" i="1" dirty="0" err="1">
                <a:solidFill>
                  <a:schemeClr val="dk1"/>
                </a:solidFill>
                <a:latin typeface="Lato"/>
                <a:ea typeface="Lato"/>
                <a:cs typeface="Lato"/>
                <a:sym typeface="Lato"/>
              </a:rPr>
              <a:t>Berru</a:t>
            </a:r>
            <a:r>
              <a:rPr lang="en-US" sz="1400" dirty="0">
                <a:solidFill>
                  <a:schemeClr val="dk1"/>
                </a:solidFill>
                <a:latin typeface="Lato"/>
                <a:ea typeface="Lato"/>
                <a:cs typeface="Lato"/>
                <a:sym typeface="Lato"/>
              </a:rPr>
              <a:t>, 140 S. Ct. 2049, 207 L. Ed. 2d 870 (2020) (J. Alito, opinion)</a:t>
            </a:r>
            <a:endParaRPr lang="en-US" sz="1050" dirty="0">
              <a:solidFill>
                <a:schemeClr val="dk1"/>
              </a:solidFill>
              <a:latin typeface="Lato"/>
              <a:ea typeface="Lato"/>
              <a:cs typeface="Lato"/>
              <a:sym typeface="Lato"/>
            </a:endParaRPr>
          </a:p>
        </p:txBody>
      </p:sp>
      <p:pic>
        <p:nvPicPr>
          <p:cNvPr id="7" name="Picture 6" descr="Text, logo&#10;&#10;Description automatically generated">
            <a:extLst>
              <a:ext uri="{FF2B5EF4-FFF2-40B4-BE49-F238E27FC236}">
                <a16:creationId xmlns:a16="http://schemas.microsoft.com/office/drawing/2014/main" id="{BB779165-CEE7-B840-D59D-D1E5A39498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Tree>
    <p:extLst>
      <p:ext uri="{BB962C8B-B14F-4D97-AF65-F5344CB8AC3E}">
        <p14:creationId xmlns:p14="http://schemas.microsoft.com/office/powerpoint/2010/main" val="2093751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Process 5">
            <a:extLst>
              <a:ext uri="{FF2B5EF4-FFF2-40B4-BE49-F238E27FC236}">
                <a16:creationId xmlns:a16="http://schemas.microsoft.com/office/drawing/2014/main" id="{5854E946-4E62-236C-74AD-B82DBC674271}"/>
              </a:ext>
            </a:extLst>
          </p:cNvPr>
          <p:cNvSpPr/>
          <p:nvPr/>
        </p:nvSpPr>
        <p:spPr>
          <a:xfrm>
            <a:off x="0" y="6051371"/>
            <a:ext cx="12192000" cy="775981"/>
          </a:xfrm>
          <a:prstGeom prst="flowChartProcess">
            <a:avLst/>
          </a:prstGeom>
          <a:solidFill>
            <a:srgbClr val="E6E1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40"/>
              </a:lnSpc>
            </a:pPr>
            <a:r>
              <a:rPr lang="en-US" dirty="0">
                <a:solidFill>
                  <a:srgbClr val="2A2A2A"/>
                </a:solidFill>
                <a:latin typeface="Cormorant Garamond Medium"/>
              </a:rPr>
              <a:t>	215-539-1906		info@childusa.org</a:t>
            </a:r>
          </a:p>
        </p:txBody>
      </p:sp>
      <p:sp>
        <p:nvSpPr>
          <p:cNvPr id="12" name="TextBox 11">
            <a:extLst>
              <a:ext uri="{FF2B5EF4-FFF2-40B4-BE49-F238E27FC236}">
                <a16:creationId xmlns:a16="http://schemas.microsoft.com/office/drawing/2014/main" id="{CBD992A4-1414-479A-83C4-87A20151CF32}"/>
              </a:ext>
            </a:extLst>
          </p:cNvPr>
          <p:cNvSpPr txBox="1"/>
          <p:nvPr/>
        </p:nvSpPr>
        <p:spPr>
          <a:xfrm>
            <a:off x="1480924" y="2483715"/>
            <a:ext cx="9230151" cy="1754326"/>
          </a:xfrm>
          <a:prstGeom prst="rect">
            <a:avLst/>
          </a:prstGeom>
          <a:noFill/>
        </p:spPr>
        <p:txBody>
          <a:bodyPr wrap="square" lIns="91440" tIns="45720" rIns="91440" bIns="45720" rtlCol="0" anchor="t">
            <a:spAutoFit/>
          </a:bodyPr>
          <a:lstStyle/>
          <a:p>
            <a:pPr algn="ctr"/>
            <a:r>
              <a:rPr lang="en-US" sz="5400" b="1" dirty="0">
                <a:latin typeface="Glacial indifference"/>
              </a:rPr>
              <a:t>IV.  The Current Push for Church Autonomy</a:t>
            </a:r>
            <a:endParaRPr lang="en-US" sz="5400" dirty="0">
              <a:cs typeface="Calibri"/>
            </a:endParaRPr>
          </a:p>
        </p:txBody>
      </p:sp>
      <p:pic>
        <p:nvPicPr>
          <p:cNvPr id="2" name="Picture 3" descr="A picture containing shape&#10;&#10;Description automatically generated">
            <a:extLst>
              <a:ext uri="{FF2B5EF4-FFF2-40B4-BE49-F238E27FC236}">
                <a16:creationId xmlns:a16="http://schemas.microsoft.com/office/drawing/2014/main" id="{5B3E8B81-2F9D-4451-8BE7-8C371D032A18}"/>
              </a:ext>
            </a:extLst>
          </p:cNvPr>
          <p:cNvPicPr>
            <a:picLocks noChangeAspect="1"/>
          </p:cNvPicPr>
          <p:nvPr/>
        </p:nvPicPr>
        <p:blipFill rotWithShape="1">
          <a:blip r:embed="rId2"/>
          <a:srcRect l="42627" t="4241" r="47531" b="4070"/>
          <a:stretch/>
        </p:blipFill>
        <p:spPr>
          <a:xfrm rot="5400000">
            <a:off x="5441711" y="-5441711"/>
            <a:ext cx="1308579" cy="12192003"/>
          </a:xfrm>
          <a:prstGeom prst="rect">
            <a:avLst/>
          </a:prstGeom>
        </p:spPr>
      </p:pic>
      <p:sp>
        <p:nvSpPr>
          <p:cNvPr id="9" name="TextBox 8">
            <a:extLst>
              <a:ext uri="{FF2B5EF4-FFF2-40B4-BE49-F238E27FC236}">
                <a16:creationId xmlns:a16="http://schemas.microsoft.com/office/drawing/2014/main" id="{DE4DCBEC-1B5B-9E52-D42D-12EFB988A503}"/>
              </a:ext>
            </a:extLst>
          </p:cNvPr>
          <p:cNvSpPr txBox="1"/>
          <p:nvPr/>
        </p:nvSpPr>
        <p:spPr>
          <a:xfrm>
            <a:off x="9559332" y="6229679"/>
            <a:ext cx="2317166" cy="387927"/>
          </a:xfrm>
          <a:prstGeom prst="rect">
            <a:avLst/>
          </a:prstGeom>
        </p:spPr>
        <p:txBody>
          <a:bodyPr wrap="square" lIns="0" tIns="0" rIns="0" bIns="0" rtlCol="0" anchor="t">
            <a:spAutoFit/>
          </a:bodyPr>
          <a:lstStyle/>
          <a:p>
            <a:pPr algn="ctr">
              <a:lnSpc>
                <a:spcPts val="3360"/>
              </a:lnSpc>
            </a:pPr>
            <a:r>
              <a:rPr lang="en-US" dirty="0">
                <a:solidFill>
                  <a:srgbClr val="2A2A2A"/>
                </a:solidFill>
                <a:latin typeface="Cormorant Garamond Medium"/>
              </a:rPr>
              <a:t>www.childusa.org</a:t>
            </a:r>
          </a:p>
        </p:txBody>
      </p:sp>
      <p:sp>
        <p:nvSpPr>
          <p:cNvPr id="10" name="Slide Number Placeholder 1">
            <a:extLst>
              <a:ext uri="{FF2B5EF4-FFF2-40B4-BE49-F238E27FC236}">
                <a16:creationId xmlns:a16="http://schemas.microsoft.com/office/drawing/2014/main" id="{A6AE0313-D503-491E-2D4F-9C7800E37CB6}"/>
              </a:ext>
            </a:extLst>
          </p:cNvPr>
          <p:cNvSpPr>
            <a:spLocks noGrp="1"/>
          </p:cNvSpPr>
          <p:nvPr>
            <p:ph type="sldNum" sz="quarter" idx="12"/>
          </p:nvPr>
        </p:nvSpPr>
        <p:spPr>
          <a:xfrm>
            <a:off x="9346315" y="6252481"/>
            <a:ext cx="2743200" cy="365125"/>
          </a:xfrm>
        </p:spPr>
        <p:txBody>
          <a:bodyPr/>
          <a:lstStyle/>
          <a:p>
            <a:fld id="{8CE2D9CD-0BB7-1646-8596-C0166CCCEECD}" type="slidenum">
              <a:rPr lang="en-US" sz="1600" smtClean="0"/>
              <a:t>14</a:t>
            </a:fld>
            <a:endParaRPr lang="en-US" sz="1600" dirty="0"/>
          </a:p>
        </p:txBody>
      </p:sp>
      <p:sp>
        <p:nvSpPr>
          <p:cNvPr id="4" name="TextBox 12">
            <a:extLst>
              <a:ext uri="{FF2B5EF4-FFF2-40B4-BE49-F238E27FC236}">
                <a16:creationId xmlns:a16="http://schemas.microsoft.com/office/drawing/2014/main" id="{623E2D1B-A621-6737-AF75-9977D0C52FBA}"/>
              </a:ext>
            </a:extLst>
          </p:cNvPr>
          <p:cNvSpPr txBox="1"/>
          <p:nvPr/>
        </p:nvSpPr>
        <p:spPr>
          <a:xfrm>
            <a:off x="0" y="6287388"/>
            <a:ext cx="3130242" cy="272510"/>
          </a:xfrm>
          <a:prstGeom prst="rect">
            <a:avLst/>
          </a:prstGeom>
        </p:spPr>
        <p:txBody>
          <a:bodyPr wrap="square" lIns="0" tIns="0" rIns="0" bIns="0" rtlCol="0" anchor="t">
            <a:spAutoFit/>
          </a:bodyPr>
          <a:lstStyle/>
          <a:p>
            <a:pPr algn="ctr">
              <a:lnSpc>
                <a:spcPts val="2240"/>
              </a:lnSpc>
            </a:pPr>
            <a:r>
              <a:rPr lang="en-US" dirty="0">
                <a:solidFill>
                  <a:srgbClr val="2A2A2A"/>
                </a:solidFill>
                <a:latin typeface="Cormorant Garamond Medium"/>
              </a:rPr>
              <a:t>CHILD USA Copyright © 2023</a:t>
            </a:r>
          </a:p>
        </p:txBody>
      </p:sp>
      <p:pic>
        <p:nvPicPr>
          <p:cNvPr id="5" name="Picture 4" descr="Text, logo&#10;&#10;Description automatically generated">
            <a:extLst>
              <a:ext uri="{FF2B5EF4-FFF2-40B4-BE49-F238E27FC236}">
                <a16:creationId xmlns:a16="http://schemas.microsoft.com/office/drawing/2014/main" id="{242FCD01-8F65-779D-BC93-9031F218D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Tree>
    <p:extLst>
      <p:ext uri="{BB962C8B-B14F-4D97-AF65-F5344CB8AC3E}">
        <p14:creationId xmlns:p14="http://schemas.microsoft.com/office/powerpoint/2010/main" val="55120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CF6E9933-F137-128D-2460-817FB71C5AFD}"/>
              </a:ext>
            </a:extLst>
          </p:cNvPr>
          <p:cNvPicPr>
            <a:picLocks noChangeAspect="1"/>
          </p:cNvPicPr>
          <p:nvPr/>
        </p:nvPicPr>
        <p:blipFill rotWithShape="1">
          <a:blip r:embed="rId2"/>
          <a:srcRect l="42627" t="4241" r="47531" b="4070"/>
          <a:stretch/>
        </p:blipFill>
        <p:spPr>
          <a:xfrm rot="5400000">
            <a:off x="5441709" y="-5420248"/>
            <a:ext cx="1308579" cy="12192003"/>
          </a:xfrm>
          <a:prstGeom prst="rect">
            <a:avLst/>
          </a:prstGeom>
        </p:spPr>
      </p:pic>
      <p:pic>
        <p:nvPicPr>
          <p:cNvPr id="3" name="Picture 2" descr="Text, logo&#10;&#10;Description automatically generated">
            <a:extLst>
              <a:ext uri="{FF2B5EF4-FFF2-40B4-BE49-F238E27FC236}">
                <a16:creationId xmlns:a16="http://schemas.microsoft.com/office/drawing/2014/main" id="{54ABA649-8EDC-68C5-E0CF-96A0E1AEF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
        <p:nvSpPr>
          <p:cNvPr id="8" name="Rectangle 7">
            <a:extLst>
              <a:ext uri="{FF2B5EF4-FFF2-40B4-BE49-F238E27FC236}">
                <a16:creationId xmlns:a16="http://schemas.microsoft.com/office/drawing/2014/main" id="{2E01E735-223D-47F2-729D-7CB79241C089}"/>
              </a:ext>
            </a:extLst>
          </p:cNvPr>
          <p:cNvSpPr/>
          <p:nvPr/>
        </p:nvSpPr>
        <p:spPr>
          <a:xfrm>
            <a:off x="0" y="6423223"/>
            <a:ext cx="12192000" cy="4133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info@childusa.org</a:t>
            </a:r>
          </a:p>
        </p:txBody>
      </p:sp>
      <p:sp>
        <p:nvSpPr>
          <p:cNvPr id="9" name="TextBox 8">
            <a:extLst>
              <a:ext uri="{FF2B5EF4-FFF2-40B4-BE49-F238E27FC236}">
                <a16:creationId xmlns:a16="http://schemas.microsoft.com/office/drawing/2014/main" id="{99A412FF-AFDA-BD4B-9801-D57522F1B96C}"/>
              </a:ext>
            </a:extLst>
          </p:cNvPr>
          <p:cNvSpPr txBox="1"/>
          <p:nvPr/>
        </p:nvSpPr>
        <p:spPr>
          <a:xfrm>
            <a:off x="0" y="6449522"/>
            <a:ext cx="3448945" cy="369332"/>
          </a:xfrm>
          <a:prstGeom prst="rect">
            <a:avLst/>
          </a:prstGeom>
          <a:noFill/>
        </p:spPr>
        <p:txBody>
          <a:bodyPr wrap="square" rtlCol="0">
            <a:spAutoFit/>
          </a:bodyPr>
          <a:lstStyle/>
          <a:p>
            <a:pPr algn="ctr"/>
            <a:r>
              <a:rPr lang="en-US"/>
              <a:t>CHILD USA Copyright © 2023</a:t>
            </a:r>
            <a:endParaRPr lang="en-US" dirty="0"/>
          </a:p>
        </p:txBody>
      </p:sp>
      <p:sp>
        <p:nvSpPr>
          <p:cNvPr id="10" name="TextBox 9">
            <a:extLst>
              <a:ext uri="{FF2B5EF4-FFF2-40B4-BE49-F238E27FC236}">
                <a16:creationId xmlns:a16="http://schemas.microsoft.com/office/drawing/2014/main" id="{E92C8FC3-B91D-CC33-CBED-AA7174366625}"/>
              </a:ext>
            </a:extLst>
          </p:cNvPr>
          <p:cNvSpPr txBox="1"/>
          <p:nvPr/>
        </p:nvSpPr>
        <p:spPr>
          <a:xfrm>
            <a:off x="3503921" y="6426088"/>
            <a:ext cx="2118258" cy="369332"/>
          </a:xfrm>
          <a:prstGeom prst="rect">
            <a:avLst/>
          </a:prstGeom>
          <a:noFill/>
        </p:spPr>
        <p:txBody>
          <a:bodyPr wrap="square" rtlCol="0">
            <a:spAutoFit/>
          </a:bodyPr>
          <a:lstStyle/>
          <a:p>
            <a:pPr algn="ctr"/>
            <a:r>
              <a:rPr lang="en-US" dirty="0"/>
              <a:t>215-539-1906</a:t>
            </a:r>
          </a:p>
        </p:txBody>
      </p:sp>
      <p:sp>
        <p:nvSpPr>
          <p:cNvPr id="11" name="TextBox 10">
            <a:extLst>
              <a:ext uri="{FF2B5EF4-FFF2-40B4-BE49-F238E27FC236}">
                <a16:creationId xmlns:a16="http://schemas.microsoft.com/office/drawing/2014/main" id="{052D9F0F-ABBC-1A3F-37E1-912C6EC3F2ED}"/>
              </a:ext>
            </a:extLst>
          </p:cNvPr>
          <p:cNvSpPr txBox="1"/>
          <p:nvPr/>
        </p:nvSpPr>
        <p:spPr>
          <a:xfrm>
            <a:off x="9913672" y="6439834"/>
            <a:ext cx="2118258" cy="369332"/>
          </a:xfrm>
          <a:prstGeom prst="rect">
            <a:avLst/>
          </a:prstGeom>
          <a:noFill/>
        </p:spPr>
        <p:txBody>
          <a:bodyPr wrap="square" rtlCol="0">
            <a:spAutoFit/>
          </a:bodyPr>
          <a:lstStyle/>
          <a:p>
            <a:pPr algn="ctr"/>
            <a:r>
              <a:rPr lang="en-US" dirty="0"/>
              <a:t>www.childusa.org</a:t>
            </a:r>
          </a:p>
        </p:txBody>
      </p:sp>
      <p:cxnSp>
        <p:nvCxnSpPr>
          <p:cNvPr id="18" name="Straight Connector 17">
            <a:extLst>
              <a:ext uri="{FF2B5EF4-FFF2-40B4-BE49-F238E27FC236}">
                <a16:creationId xmlns:a16="http://schemas.microsoft.com/office/drawing/2014/main" id="{EABE3481-FE45-7926-2FA2-38C0A270E364}"/>
              </a:ext>
            </a:extLst>
          </p:cNvPr>
          <p:cNvCxnSpPr/>
          <p:nvPr/>
        </p:nvCxnSpPr>
        <p:spPr>
          <a:xfrm>
            <a:off x="5271608" y="2184741"/>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7856AE6-354A-4741-19D0-CAE85A262B6C}"/>
              </a:ext>
            </a:extLst>
          </p:cNvPr>
          <p:cNvSpPr txBox="1"/>
          <p:nvPr/>
        </p:nvSpPr>
        <p:spPr>
          <a:xfrm>
            <a:off x="216574" y="1084504"/>
            <a:ext cx="11758848" cy="44113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100" b="1" dirty="0">
              <a:cs typeface="Calibri"/>
            </a:endParaRPr>
          </a:p>
          <a:p>
            <a:pPr algn="ctr"/>
            <a:r>
              <a:rPr lang="en-US" sz="3200" b="1" dirty="0">
                <a:cs typeface="Calibri"/>
              </a:rPr>
              <a:t>New York Attorney General Letitia James’ </a:t>
            </a:r>
          </a:p>
          <a:p>
            <a:pPr algn="ctr"/>
            <a:r>
              <a:rPr lang="en-US" sz="3200" b="1" dirty="0">
                <a:cs typeface="Calibri"/>
              </a:rPr>
              <a:t>Deal with the Catholic Diocese of Buffalo</a:t>
            </a:r>
          </a:p>
          <a:p>
            <a:pPr>
              <a:lnSpc>
                <a:spcPct val="150000"/>
              </a:lnSpc>
            </a:pPr>
            <a:endParaRPr lang="en-US" sz="1050" dirty="0">
              <a:latin typeface="Calibri"/>
              <a:cs typeface="Calibri"/>
            </a:endParaRPr>
          </a:p>
          <a:p>
            <a:pPr algn="ctr">
              <a:lnSpc>
                <a:spcPct val="150000"/>
              </a:lnSpc>
            </a:pPr>
            <a:r>
              <a:rPr lang="en-US" sz="2800" dirty="0">
                <a:latin typeface="Calibri"/>
                <a:cs typeface="Calibri"/>
              </a:rPr>
              <a:t>AG James’ office succumbed to false church autonomy arguments.</a:t>
            </a:r>
          </a:p>
          <a:p>
            <a:pPr algn="ctr">
              <a:lnSpc>
                <a:spcPct val="150000"/>
              </a:lnSpc>
            </a:pPr>
            <a:endParaRPr lang="en-US" sz="1050" dirty="0">
              <a:latin typeface="Calibri"/>
              <a:cs typeface="Calibri"/>
            </a:endParaRPr>
          </a:p>
          <a:p>
            <a:pPr algn="ctr"/>
            <a:r>
              <a:rPr lang="en-US" sz="2800" dirty="0">
                <a:latin typeface="Calibri"/>
                <a:cs typeface="Calibri"/>
              </a:rPr>
              <a:t>The Diocese is to address complaints of clergy sexual abuse through a court-ordered compliance program to individually monitor accused priests as well as submit an independent annual audit of the church’s compliance.</a:t>
            </a:r>
          </a:p>
          <a:p>
            <a:pPr algn="ctr"/>
            <a:endParaRPr lang="en-US" sz="1050" dirty="0">
              <a:latin typeface="Calibri"/>
              <a:cs typeface="Calibri"/>
            </a:endParaRPr>
          </a:p>
          <a:p>
            <a:pPr algn="ctr">
              <a:lnSpc>
                <a:spcPct val="150000"/>
              </a:lnSpc>
            </a:pPr>
            <a:r>
              <a:rPr lang="en-US" sz="2800" dirty="0">
                <a:latin typeface="Calibri"/>
                <a:cs typeface="Calibri"/>
              </a:rPr>
              <a:t>There is little that is new here for fear of violating the First Amendment.</a:t>
            </a:r>
          </a:p>
        </p:txBody>
      </p:sp>
    </p:spTree>
    <p:extLst>
      <p:ext uri="{BB962C8B-B14F-4D97-AF65-F5344CB8AC3E}">
        <p14:creationId xmlns:p14="http://schemas.microsoft.com/office/powerpoint/2010/main" val="1238534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Process 2">
            <a:extLst>
              <a:ext uri="{FF2B5EF4-FFF2-40B4-BE49-F238E27FC236}">
                <a16:creationId xmlns:a16="http://schemas.microsoft.com/office/drawing/2014/main" id="{000EE12E-3E98-81B1-9DEB-7A1E55A04336}"/>
              </a:ext>
            </a:extLst>
          </p:cNvPr>
          <p:cNvSpPr/>
          <p:nvPr/>
        </p:nvSpPr>
        <p:spPr>
          <a:xfrm>
            <a:off x="0" y="6118501"/>
            <a:ext cx="12192000" cy="739498"/>
          </a:xfrm>
          <a:prstGeom prst="flowChartProcess">
            <a:avLst/>
          </a:prstGeom>
          <a:solidFill>
            <a:srgbClr val="FCCD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n-US" dirty="0">
                <a:solidFill>
                  <a:srgbClr val="2A2A2A"/>
                </a:solidFill>
                <a:latin typeface="Cormorant Garamond Medium"/>
              </a:rPr>
              <a:t>info@ch</a:t>
            </a:r>
            <a:r>
              <a:rPr lang="en-US" sz="1800" dirty="0">
                <a:solidFill>
                  <a:srgbClr val="2A2A2A"/>
                </a:solidFill>
                <a:latin typeface="Cormorant Garamond Medium"/>
              </a:rPr>
              <a:t>ildusa.org</a:t>
            </a:r>
          </a:p>
        </p:txBody>
      </p:sp>
      <p:pic>
        <p:nvPicPr>
          <p:cNvPr id="2" name="Picture 3" descr="A picture containing shape&#10;&#10;Description automatically generated">
            <a:extLst>
              <a:ext uri="{FF2B5EF4-FFF2-40B4-BE49-F238E27FC236}">
                <a16:creationId xmlns:a16="http://schemas.microsoft.com/office/drawing/2014/main" id="{370F2814-F857-48D7-A02E-2A5383C01302}"/>
              </a:ext>
            </a:extLst>
          </p:cNvPr>
          <p:cNvPicPr>
            <a:picLocks noChangeAspect="1"/>
          </p:cNvPicPr>
          <p:nvPr/>
        </p:nvPicPr>
        <p:blipFill rotWithShape="1">
          <a:blip r:embed="rId2"/>
          <a:srcRect l="42627" t="4241" r="47531" b="4070"/>
          <a:stretch/>
        </p:blipFill>
        <p:spPr>
          <a:xfrm rot="5400000">
            <a:off x="5441711" y="-5441711"/>
            <a:ext cx="1308579" cy="12192003"/>
          </a:xfrm>
          <a:prstGeom prst="rect">
            <a:avLst/>
          </a:prstGeom>
        </p:spPr>
      </p:pic>
      <p:sp>
        <p:nvSpPr>
          <p:cNvPr id="4" name="TextBox 11">
            <a:extLst>
              <a:ext uri="{FF2B5EF4-FFF2-40B4-BE49-F238E27FC236}">
                <a16:creationId xmlns:a16="http://schemas.microsoft.com/office/drawing/2014/main" id="{D4942438-846D-4D62-A6C6-EC725EAC278A}"/>
              </a:ext>
            </a:extLst>
          </p:cNvPr>
          <p:cNvSpPr txBox="1"/>
          <p:nvPr/>
        </p:nvSpPr>
        <p:spPr>
          <a:xfrm>
            <a:off x="9547349" y="6244173"/>
            <a:ext cx="1795217" cy="381130"/>
          </a:xfrm>
          <a:prstGeom prst="rect">
            <a:avLst/>
          </a:prstGeom>
        </p:spPr>
        <p:txBody>
          <a:bodyPr wrap="square" lIns="0" tIns="0" rIns="0" bIns="0" rtlCol="0" anchor="t">
            <a:spAutoFit/>
          </a:bodyPr>
          <a:lstStyle/>
          <a:p>
            <a:pPr algn="ctr">
              <a:lnSpc>
                <a:spcPts val="3360"/>
              </a:lnSpc>
            </a:pPr>
            <a:r>
              <a:rPr lang="en-US" sz="1600" dirty="0">
                <a:solidFill>
                  <a:srgbClr val="2A2A2A"/>
                </a:solidFill>
                <a:latin typeface="Cormorant Garamond Medium"/>
              </a:rPr>
              <a:t>www.childusa.org</a:t>
            </a:r>
          </a:p>
        </p:txBody>
      </p:sp>
      <p:sp>
        <p:nvSpPr>
          <p:cNvPr id="5" name="TextBox 12">
            <a:extLst>
              <a:ext uri="{FF2B5EF4-FFF2-40B4-BE49-F238E27FC236}">
                <a16:creationId xmlns:a16="http://schemas.microsoft.com/office/drawing/2014/main" id="{2ECED6B3-35E7-4275-8B6A-7DEF1825C207}"/>
              </a:ext>
            </a:extLst>
          </p:cNvPr>
          <p:cNvSpPr txBox="1"/>
          <p:nvPr/>
        </p:nvSpPr>
        <p:spPr>
          <a:xfrm>
            <a:off x="166336" y="6375116"/>
            <a:ext cx="3130242" cy="265714"/>
          </a:xfrm>
          <a:prstGeom prst="rect">
            <a:avLst/>
          </a:prstGeom>
        </p:spPr>
        <p:txBody>
          <a:bodyPr wrap="square" lIns="0" tIns="0" rIns="0" bIns="0" rtlCol="0" anchor="t">
            <a:spAutoFit/>
          </a:bodyPr>
          <a:lstStyle/>
          <a:p>
            <a:pPr algn="ctr">
              <a:lnSpc>
                <a:spcPts val="2240"/>
              </a:lnSpc>
            </a:pPr>
            <a:r>
              <a:rPr lang="en-US" sz="1600" dirty="0">
                <a:solidFill>
                  <a:srgbClr val="2A2A2A"/>
                </a:solidFill>
                <a:latin typeface="Cormorant Garamond Medium"/>
              </a:rPr>
              <a:t>CHILD USA Copyright © 2023</a:t>
            </a:r>
          </a:p>
        </p:txBody>
      </p:sp>
      <p:sp>
        <p:nvSpPr>
          <p:cNvPr id="8" name="Slide Number Placeholder 1">
            <a:extLst>
              <a:ext uri="{FF2B5EF4-FFF2-40B4-BE49-F238E27FC236}">
                <a16:creationId xmlns:a16="http://schemas.microsoft.com/office/drawing/2014/main" id="{1960045F-166F-45F9-2C3C-5B21D0E630E6}"/>
              </a:ext>
            </a:extLst>
          </p:cNvPr>
          <p:cNvSpPr>
            <a:spLocks noGrp="1"/>
          </p:cNvSpPr>
          <p:nvPr>
            <p:ph type="sldNum" sz="quarter" idx="12"/>
          </p:nvPr>
        </p:nvSpPr>
        <p:spPr>
          <a:xfrm>
            <a:off x="11696955" y="6385032"/>
            <a:ext cx="398697" cy="365125"/>
          </a:xfrm>
        </p:spPr>
        <p:txBody>
          <a:bodyPr/>
          <a:lstStyle/>
          <a:p>
            <a:fld id="{8CE2D9CD-0BB7-1646-8596-C0166CCCEECD}" type="slidenum">
              <a:rPr lang="en-US" sz="1600" smtClean="0">
                <a:solidFill>
                  <a:schemeClr val="tx1"/>
                </a:solidFill>
              </a:rPr>
              <a:t>16</a:t>
            </a:fld>
            <a:endParaRPr lang="en-US" sz="1600" dirty="0">
              <a:solidFill>
                <a:schemeClr val="tx1"/>
              </a:solidFill>
            </a:endParaRPr>
          </a:p>
        </p:txBody>
      </p:sp>
      <p:sp>
        <p:nvSpPr>
          <p:cNvPr id="6" name="Google Shape;118;p16">
            <a:extLst>
              <a:ext uri="{FF2B5EF4-FFF2-40B4-BE49-F238E27FC236}">
                <a16:creationId xmlns:a16="http://schemas.microsoft.com/office/drawing/2014/main" id="{B89D3B70-CA1E-9DB0-6CAB-33E99AF3FE1F}"/>
              </a:ext>
            </a:extLst>
          </p:cNvPr>
          <p:cNvSpPr txBox="1">
            <a:spLocks/>
          </p:cNvSpPr>
          <p:nvPr/>
        </p:nvSpPr>
        <p:spPr>
          <a:xfrm>
            <a:off x="479963" y="1609640"/>
            <a:ext cx="11216992" cy="1093200"/>
          </a:xfrm>
          <a:prstGeom prst="rect">
            <a:avLst/>
          </a:prstGeom>
        </p:spPr>
        <p:txBody>
          <a:bodyPr spcFirstLastPara="1" vert="horz" wrap="square" lIns="121900" tIns="121900" rIns="121900" bIns="1219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latin typeface="Calibri"/>
                <a:cs typeface="Calibri"/>
              </a:rPr>
              <a:t>NY AG Letitia James’ Deal with the Catholic Diocese of Buffalo</a:t>
            </a:r>
            <a:endParaRPr lang="en-US" sz="2800" dirty="0">
              <a:latin typeface="Calibri"/>
              <a:cs typeface="Calibri"/>
            </a:endParaRPr>
          </a:p>
          <a:p>
            <a:pPr marL="0" indent="0">
              <a:buNone/>
            </a:pPr>
            <a:endParaRPr lang="en-US" sz="1050" b="0" i="1" dirty="0">
              <a:solidFill>
                <a:srgbClr val="000000"/>
              </a:solidFill>
              <a:effectLst/>
              <a:latin typeface="Glacial indifference"/>
            </a:endParaRPr>
          </a:p>
          <a:p>
            <a:pPr marL="0" indent="0">
              <a:buNone/>
            </a:pPr>
            <a:r>
              <a:rPr lang="en-US" sz="2800" b="0" i="1" dirty="0">
                <a:solidFill>
                  <a:srgbClr val="000000"/>
                </a:solidFill>
                <a:effectLst/>
                <a:latin typeface="Glacial indifference"/>
              </a:rPr>
              <a:t>“The settlement as agreed to does not result in any public disclosures of abusers or enablers, does not involve any perpetrators facing trial and does not make any changes to the status quo that ease the effects of trauma on Buffalo survivors or make any children in Buffalo safe.”</a:t>
            </a:r>
          </a:p>
          <a:p>
            <a:pPr marL="0" indent="0">
              <a:lnSpc>
                <a:spcPct val="100000"/>
              </a:lnSpc>
              <a:spcBef>
                <a:spcPts val="100"/>
              </a:spcBef>
              <a:buNone/>
            </a:pPr>
            <a:endParaRPr lang="en-US" sz="1050" b="0" i="1" dirty="0">
              <a:solidFill>
                <a:srgbClr val="000000"/>
              </a:solidFill>
              <a:effectLst/>
              <a:latin typeface="Glacial indifference"/>
            </a:endParaRPr>
          </a:p>
          <a:p>
            <a:pPr marL="0" indent="0">
              <a:lnSpc>
                <a:spcPct val="100000"/>
              </a:lnSpc>
              <a:buNone/>
            </a:pPr>
            <a:r>
              <a:rPr lang="en-US" sz="2800" kern="0" dirty="0">
                <a:solidFill>
                  <a:srgbClr val="000000"/>
                </a:solidFill>
                <a:latin typeface="Glacial indifference"/>
              </a:rPr>
              <a:t>Michael McDonnell of the </a:t>
            </a:r>
            <a:r>
              <a:rPr lang="en-US" sz="2800" i="1" kern="0" dirty="0">
                <a:solidFill>
                  <a:srgbClr val="000000"/>
                </a:solidFill>
                <a:latin typeface="Glacial indifference"/>
              </a:rPr>
              <a:t>Survivors Network of those Abused by Priests</a:t>
            </a:r>
            <a:endParaRPr lang="en-US" sz="2800" kern="0" dirty="0">
              <a:latin typeface="Glacial indifference"/>
            </a:endParaRPr>
          </a:p>
        </p:txBody>
      </p:sp>
      <p:sp>
        <p:nvSpPr>
          <p:cNvPr id="10" name="Google Shape;245;p28">
            <a:extLst>
              <a:ext uri="{FF2B5EF4-FFF2-40B4-BE49-F238E27FC236}">
                <a16:creationId xmlns:a16="http://schemas.microsoft.com/office/drawing/2014/main" id="{B2FB630A-9214-062F-8C01-A5CA08A93CC9}"/>
              </a:ext>
            </a:extLst>
          </p:cNvPr>
          <p:cNvSpPr txBox="1"/>
          <p:nvPr/>
        </p:nvSpPr>
        <p:spPr>
          <a:xfrm>
            <a:off x="1022315" y="4847017"/>
            <a:ext cx="10804165" cy="859805"/>
          </a:xfrm>
          <a:prstGeom prst="rect">
            <a:avLst/>
          </a:prstGeom>
          <a:noFill/>
          <a:ln>
            <a:noFill/>
          </a:ln>
        </p:spPr>
        <p:txBody>
          <a:bodyPr spcFirstLastPara="1" wrap="square" lIns="121900" tIns="121900" rIns="121900" bIns="121900" anchor="t" anchorCtr="0">
            <a:noAutofit/>
          </a:bodyPr>
          <a:lstStyle/>
          <a:p>
            <a:pPr>
              <a:lnSpc>
                <a:spcPct val="115000"/>
              </a:lnSpc>
              <a:buClr>
                <a:schemeClr val="dk1"/>
              </a:buClr>
              <a:buSzPts val="1100"/>
            </a:pPr>
            <a:endParaRPr lang="en-US" sz="1400" dirty="0">
              <a:solidFill>
                <a:schemeClr val="dk1"/>
              </a:solidFill>
              <a:latin typeface="Lato"/>
              <a:ea typeface="Lato"/>
              <a:cs typeface="Lato"/>
              <a:sym typeface="Lato"/>
            </a:endParaRPr>
          </a:p>
          <a:p>
            <a:pPr>
              <a:lnSpc>
                <a:spcPct val="115000"/>
              </a:lnSpc>
              <a:buClr>
                <a:schemeClr val="dk1"/>
              </a:buClr>
              <a:buSzPts val="1100"/>
            </a:pPr>
            <a:r>
              <a:rPr lang="en-US" sz="1400" dirty="0">
                <a:solidFill>
                  <a:schemeClr val="dk1"/>
                </a:solidFill>
                <a:latin typeface="Lato"/>
                <a:ea typeface="Lato"/>
                <a:cs typeface="Lato"/>
                <a:sym typeface="Lato"/>
              </a:rPr>
              <a:t>Jay </a:t>
            </a:r>
            <a:r>
              <a:rPr lang="en-US" sz="1400" dirty="0" err="1">
                <a:solidFill>
                  <a:schemeClr val="dk1"/>
                </a:solidFill>
                <a:latin typeface="Lato"/>
                <a:ea typeface="Lato"/>
                <a:cs typeface="Lato"/>
                <a:sym typeface="Lato"/>
              </a:rPr>
              <a:t>Tokasz</a:t>
            </a:r>
            <a:r>
              <a:rPr lang="en-US" sz="1400" dirty="0">
                <a:solidFill>
                  <a:schemeClr val="dk1"/>
                </a:solidFill>
                <a:latin typeface="Lato"/>
                <a:ea typeface="Lato"/>
                <a:cs typeface="Lato"/>
                <a:sym typeface="Lato"/>
              </a:rPr>
              <a:t>, Charlie Specht, </a:t>
            </a:r>
            <a:r>
              <a:rPr lang="en-US" sz="1400" i="1" dirty="0">
                <a:solidFill>
                  <a:schemeClr val="dk1"/>
                </a:solidFill>
                <a:latin typeface="Lato"/>
                <a:ea typeface="Lato"/>
                <a:cs typeface="Lato"/>
                <a:sym typeface="Lato"/>
              </a:rPr>
              <a:t>Buffalo Diocese agrees to improve child sexual abuse protections to settle AG’s lawsuit</a:t>
            </a:r>
            <a:r>
              <a:rPr lang="en-US" sz="1400" dirty="0">
                <a:solidFill>
                  <a:schemeClr val="dk1"/>
                </a:solidFill>
                <a:latin typeface="Lato"/>
                <a:ea typeface="Lato"/>
                <a:cs typeface="Lato"/>
                <a:sym typeface="Lato"/>
              </a:rPr>
              <a:t>, </a:t>
            </a:r>
            <a:r>
              <a:rPr lang="en-US" sz="1400" cap="small" dirty="0">
                <a:solidFill>
                  <a:schemeClr val="dk1"/>
                </a:solidFill>
                <a:latin typeface="Lato"/>
                <a:ea typeface="Lato"/>
                <a:cs typeface="Lato"/>
                <a:sym typeface="Lato"/>
              </a:rPr>
              <a:t>The Buffalo News, </a:t>
            </a:r>
            <a:r>
              <a:rPr lang="en-US" sz="1400" dirty="0">
                <a:solidFill>
                  <a:schemeClr val="dk1"/>
                </a:solidFill>
                <a:latin typeface="Lato"/>
                <a:ea typeface="Lato"/>
                <a:cs typeface="Lato"/>
                <a:sym typeface="Lato"/>
              </a:rPr>
              <a:t>(Oct. 25, 2022), </a:t>
            </a:r>
            <a:r>
              <a:rPr lang="en-US" sz="1400" dirty="0">
                <a:solidFill>
                  <a:schemeClr val="dk1"/>
                </a:solidFill>
                <a:latin typeface="Lato"/>
                <a:ea typeface="Lato"/>
                <a:cs typeface="Lato"/>
                <a:sym typeface="Lato"/>
                <a:hlinkClick r:id="rId3"/>
              </a:rPr>
              <a:t>https://buffalonews.com/news/local/buffalo-diocese-agrees-to-improve-child-sexual-abuse-protections-to-settle-ags-lawsuit/article_9f228af2-5478-11ed-965d-4360a9eecdb4.html</a:t>
            </a:r>
            <a:r>
              <a:rPr lang="en-US" sz="1400" dirty="0">
                <a:solidFill>
                  <a:schemeClr val="dk1"/>
                </a:solidFill>
                <a:latin typeface="Lato"/>
                <a:ea typeface="Lato"/>
                <a:cs typeface="Lato"/>
                <a:sym typeface="Lato"/>
              </a:rPr>
              <a:t>   </a:t>
            </a:r>
          </a:p>
        </p:txBody>
      </p:sp>
      <p:pic>
        <p:nvPicPr>
          <p:cNvPr id="7" name="Picture 6" descr="Text, logo&#10;&#10;Description automatically generated">
            <a:extLst>
              <a:ext uri="{FF2B5EF4-FFF2-40B4-BE49-F238E27FC236}">
                <a16:creationId xmlns:a16="http://schemas.microsoft.com/office/drawing/2014/main" id="{BB779165-CEE7-B840-D59D-D1E5A39498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Tree>
    <p:extLst>
      <p:ext uri="{BB962C8B-B14F-4D97-AF65-F5344CB8AC3E}">
        <p14:creationId xmlns:p14="http://schemas.microsoft.com/office/powerpoint/2010/main" val="1607703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lowchart: Process 12">
            <a:extLst>
              <a:ext uri="{FF2B5EF4-FFF2-40B4-BE49-F238E27FC236}">
                <a16:creationId xmlns:a16="http://schemas.microsoft.com/office/drawing/2014/main" id="{7D827A88-C259-769C-22B9-9F4552FBE217}"/>
              </a:ext>
            </a:extLst>
          </p:cNvPr>
          <p:cNvSpPr/>
          <p:nvPr/>
        </p:nvSpPr>
        <p:spPr>
          <a:xfrm>
            <a:off x="-1" y="6216693"/>
            <a:ext cx="12192000" cy="641307"/>
          </a:xfrm>
          <a:prstGeom prst="flowChartProcess">
            <a:avLst/>
          </a:prstGeom>
          <a:gradFill flip="none" rotWithShape="1">
            <a:gsLst>
              <a:gs pos="0">
                <a:srgbClr val="23B1DD">
                  <a:tint val="66000"/>
                  <a:satMod val="160000"/>
                </a:srgbClr>
              </a:gs>
              <a:gs pos="50000">
                <a:srgbClr val="23B1DD">
                  <a:tint val="44500"/>
                  <a:satMod val="160000"/>
                </a:srgbClr>
              </a:gs>
              <a:gs pos="100000">
                <a:srgbClr val="23B1DD">
                  <a:tint val="23500"/>
                  <a:satMod val="160000"/>
                </a:srgb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47485D96-37CE-4DE1-37DC-8B5673154C41}"/>
              </a:ext>
            </a:extLst>
          </p:cNvPr>
          <p:cNvPicPr>
            <a:picLocks noChangeAspect="1"/>
          </p:cNvPicPr>
          <p:nvPr/>
        </p:nvPicPr>
        <p:blipFill>
          <a:blip r:embed="rId2"/>
          <a:stretch>
            <a:fillRect/>
          </a:stretch>
        </p:blipFill>
        <p:spPr>
          <a:xfrm>
            <a:off x="5437909" y="2477366"/>
            <a:ext cx="5396345" cy="3025487"/>
          </a:xfrm>
          <a:prstGeom prst="rect">
            <a:avLst/>
          </a:prstGeom>
        </p:spPr>
      </p:pic>
      <p:pic>
        <p:nvPicPr>
          <p:cNvPr id="3" name="Picture 2">
            <a:extLst>
              <a:ext uri="{FF2B5EF4-FFF2-40B4-BE49-F238E27FC236}">
                <a16:creationId xmlns:a16="http://schemas.microsoft.com/office/drawing/2014/main" id="{56302F95-2118-9C4D-7C99-D004350ABE97}"/>
              </a:ext>
            </a:extLst>
          </p:cNvPr>
          <p:cNvPicPr>
            <a:picLocks noChangeAspect="1"/>
          </p:cNvPicPr>
          <p:nvPr/>
        </p:nvPicPr>
        <p:blipFill>
          <a:blip r:embed="rId3"/>
          <a:stretch>
            <a:fillRect/>
          </a:stretch>
        </p:blipFill>
        <p:spPr>
          <a:xfrm>
            <a:off x="0" y="0"/>
            <a:ext cx="12192000" cy="1310640"/>
          </a:xfrm>
          <a:prstGeom prst="rect">
            <a:avLst/>
          </a:prstGeom>
        </p:spPr>
      </p:pic>
      <p:pic>
        <p:nvPicPr>
          <p:cNvPr id="4" name="Picture 3">
            <a:extLst>
              <a:ext uri="{FF2B5EF4-FFF2-40B4-BE49-F238E27FC236}">
                <a16:creationId xmlns:a16="http://schemas.microsoft.com/office/drawing/2014/main" id="{51CF59F5-4516-6358-7EC1-B0787C064707}"/>
              </a:ext>
            </a:extLst>
          </p:cNvPr>
          <p:cNvPicPr>
            <a:picLocks noChangeAspect="1"/>
          </p:cNvPicPr>
          <p:nvPr/>
        </p:nvPicPr>
        <p:blipFill>
          <a:blip r:embed="rId4"/>
          <a:stretch>
            <a:fillRect/>
          </a:stretch>
        </p:blipFill>
        <p:spPr>
          <a:xfrm>
            <a:off x="3212342" y="51763"/>
            <a:ext cx="5767316" cy="1207113"/>
          </a:xfrm>
          <a:prstGeom prst="rect">
            <a:avLst/>
          </a:prstGeom>
        </p:spPr>
      </p:pic>
      <p:sp>
        <p:nvSpPr>
          <p:cNvPr id="6" name="TextBox 5">
            <a:extLst>
              <a:ext uri="{FF2B5EF4-FFF2-40B4-BE49-F238E27FC236}">
                <a16:creationId xmlns:a16="http://schemas.microsoft.com/office/drawing/2014/main" id="{F4575123-9AC7-E007-BFD9-0ED189DACDB4}"/>
              </a:ext>
            </a:extLst>
          </p:cNvPr>
          <p:cNvSpPr txBox="1"/>
          <p:nvPr/>
        </p:nvSpPr>
        <p:spPr>
          <a:xfrm>
            <a:off x="26848" y="6332807"/>
            <a:ext cx="2996347" cy="364843"/>
          </a:xfrm>
          <a:prstGeom prst="rect">
            <a:avLst/>
          </a:prstGeom>
          <a:noFill/>
        </p:spPr>
        <p:txBody>
          <a:bodyPr wrap="square">
            <a:spAutoFit/>
          </a:bodyPr>
          <a:lstStyle/>
          <a:p>
            <a:pPr algn="ctr">
              <a:lnSpc>
                <a:spcPts val="2240"/>
              </a:lnSpc>
            </a:pPr>
            <a:r>
              <a:rPr lang="en-US" sz="1800" dirty="0">
                <a:solidFill>
                  <a:srgbClr val="2A2A2A"/>
                </a:solidFill>
                <a:latin typeface="Cormorant Garamond Medium"/>
              </a:rPr>
              <a:t>CHILD USA Copyright © 2023</a:t>
            </a:r>
          </a:p>
        </p:txBody>
      </p:sp>
      <p:sp>
        <p:nvSpPr>
          <p:cNvPr id="8" name="TextBox 7">
            <a:extLst>
              <a:ext uri="{FF2B5EF4-FFF2-40B4-BE49-F238E27FC236}">
                <a16:creationId xmlns:a16="http://schemas.microsoft.com/office/drawing/2014/main" id="{0B893ED5-37E8-49E3-0C4A-0E773BCBF836}"/>
              </a:ext>
            </a:extLst>
          </p:cNvPr>
          <p:cNvSpPr txBox="1"/>
          <p:nvPr/>
        </p:nvSpPr>
        <p:spPr>
          <a:xfrm>
            <a:off x="3784941" y="6241714"/>
            <a:ext cx="1946935" cy="480260"/>
          </a:xfrm>
          <a:prstGeom prst="rect">
            <a:avLst/>
          </a:prstGeom>
          <a:noFill/>
        </p:spPr>
        <p:txBody>
          <a:bodyPr wrap="square">
            <a:spAutoFit/>
          </a:bodyPr>
          <a:lstStyle/>
          <a:p>
            <a:pPr algn="ctr">
              <a:lnSpc>
                <a:spcPts val="3360"/>
              </a:lnSpc>
            </a:pPr>
            <a:r>
              <a:rPr lang="en-US" dirty="0">
                <a:solidFill>
                  <a:srgbClr val="2A2A2A"/>
                </a:solidFill>
                <a:latin typeface="Cormorant Garamond Medium"/>
              </a:rPr>
              <a:t>215-539-1906</a:t>
            </a:r>
          </a:p>
        </p:txBody>
      </p:sp>
      <p:sp>
        <p:nvSpPr>
          <p:cNvPr id="10" name="TextBox 9">
            <a:extLst>
              <a:ext uri="{FF2B5EF4-FFF2-40B4-BE49-F238E27FC236}">
                <a16:creationId xmlns:a16="http://schemas.microsoft.com/office/drawing/2014/main" id="{4BEB8538-94A5-4FC1-F506-490C77666AA5}"/>
              </a:ext>
            </a:extLst>
          </p:cNvPr>
          <p:cNvSpPr txBox="1"/>
          <p:nvPr/>
        </p:nvSpPr>
        <p:spPr>
          <a:xfrm>
            <a:off x="9415302" y="6241714"/>
            <a:ext cx="2266054" cy="480260"/>
          </a:xfrm>
          <a:prstGeom prst="rect">
            <a:avLst/>
          </a:prstGeom>
          <a:noFill/>
        </p:spPr>
        <p:txBody>
          <a:bodyPr wrap="square">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2A2A"/>
                </a:solidFill>
                <a:effectLst/>
                <a:uLnTx/>
                <a:uFillTx/>
                <a:latin typeface="Cormorant Garamond Medium"/>
                <a:ea typeface="+mn-ea"/>
                <a:cs typeface="+mn-cs"/>
              </a:rPr>
              <a:t>www.childusa.org</a:t>
            </a:r>
          </a:p>
        </p:txBody>
      </p:sp>
      <p:sp>
        <p:nvSpPr>
          <p:cNvPr id="12" name="TextBox 11">
            <a:extLst>
              <a:ext uri="{FF2B5EF4-FFF2-40B4-BE49-F238E27FC236}">
                <a16:creationId xmlns:a16="http://schemas.microsoft.com/office/drawing/2014/main" id="{45D7CA5C-C8C6-CE7C-8491-3B373B6419D2}"/>
              </a:ext>
            </a:extLst>
          </p:cNvPr>
          <p:cNvSpPr txBox="1"/>
          <p:nvPr/>
        </p:nvSpPr>
        <p:spPr>
          <a:xfrm>
            <a:off x="6699974" y="6241714"/>
            <a:ext cx="2204685" cy="480260"/>
          </a:xfrm>
          <a:prstGeom prst="rect">
            <a:avLst/>
          </a:prstGeom>
          <a:noFill/>
        </p:spPr>
        <p:txBody>
          <a:bodyPr wrap="square">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2A2A"/>
                </a:solidFill>
                <a:effectLst/>
                <a:uLnTx/>
                <a:uFillTx/>
                <a:latin typeface="Cormorant Garamond Medium"/>
                <a:ea typeface="+mn-ea"/>
                <a:cs typeface="+mn-cs"/>
              </a:rPr>
              <a:t>info@childusa.org</a:t>
            </a:r>
          </a:p>
        </p:txBody>
      </p:sp>
      <p:sp>
        <p:nvSpPr>
          <p:cNvPr id="14" name="TextBox 13">
            <a:extLst>
              <a:ext uri="{FF2B5EF4-FFF2-40B4-BE49-F238E27FC236}">
                <a16:creationId xmlns:a16="http://schemas.microsoft.com/office/drawing/2014/main" id="{F460C68F-681E-AF29-181B-5DE6AAA1156B}"/>
              </a:ext>
            </a:extLst>
          </p:cNvPr>
          <p:cNvSpPr txBox="1"/>
          <p:nvPr/>
        </p:nvSpPr>
        <p:spPr>
          <a:xfrm>
            <a:off x="11692172" y="6414975"/>
            <a:ext cx="499827" cy="307777"/>
          </a:xfrm>
          <a:prstGeom prst="rect">
            <a:avLst/>
          </a:prstGeom>
          <a:noFill/>
        </p:spPr>
        <p:txBody>
          <a:bodyPr wrap="square" rtlCol="0">
            <a:spAutoFit/>
          </a:bodyPr>
          <a:lstStyle/>
          <a:p>
            <a:r>
              <a:rPr lang="en-US" sz="1400" dirty="0"/>
              <a:t>25</a:t>
            </a:r>
          </a:p>
        </p:txBody>
      </p:sp>
      <p:sp>
        <p:nvSpPr>
          <p:cNvPr id="5" name="TextBox 4">
            <a:extLst>
              <a:ext uri="{FF2B5EF4-FFF2-40B4-BE49-F238E27FC236}">
                <a16:creationId xmlns:a16="http://schemas.microsoft.com/office/drawing/2014/main" id="{9382B192-CAE8-6C8F-D420-341BAEBFBA2A}"/>
              </a:ext>
            </a:extLst>
          </p:cNvPr>
          <p:cNvSpPr txBox="1"/>
          <p:nvPr/>
        </p:nvSpPr>
        <p:spPr>
          <a:xfrm>
            <a:off x="1357746" y="3389944"/>
            <a:ext cx="3774201" cy="1200329"/>
          </a:xfrm>
          <a:prstGeom prst="rect">
            <a:avLst/>
          </a:prstGeom>
          <a:noFill/>
        </p:spPr>
        <p:txBody>
          <a:bodyPr wrap="square" rtlCol="0">
            <a:spAutoFit/>
          </a:bodyPr>
          <a:lstStyle/>
          <a:p>
            <a:r>
              <a:rPr lang="en-US" sz="7200" b="1" dirty="0"/>
              <a:t>Q &amp; A</a:t>
            </a:r>
          </a:p>
        </p:txBody>
      </p:sp>
    </p:spTree>
    <p:extLst>
      <p:ext uri="{BB962C8B-B14F-4D97-AF65-F5344CB8AC3E}">
        <p14:creationId xmlns:p14="http://schemas.microsoft.com/office/powerpoint/2010/main" val="2713894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Process 14">
            <a:extLst>
              <a:ext uri="{FF2B5EF4-FFF2-40B4-BE49-F238E27FC236}">
                <a16:creationId xmlns:a16="http://schemas.microsoft.com/office/drawing/2014/main" id="{925A63E3-892D-D7B6-1A0D-F265B5933FF2}"/>
              </a:ext>
            </a:extLst>
          </p:cNvPr>
          <p:cNvSpPr/>
          <p:nvPr/>
        </p:nvSpPr>
        <p:spPr>
          <a:xfrm>
            <a:off x="-1" y="6277304"/>
            <a:ext cx="12192000" cy="641307"/>
          </a:xfrm>
          <a:prstGeom prst="flowChartProcess">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 whiteboard&#10;&#10;Description automatically generated">
            <a:extLst>
              <a:ext uri="{FF2B5EF4-FFF2-40B4-BE49-F238E27FC236}">
                <a16:creationId xmlns:a16="http://schemas.microsoft.com/office/drawing/2014/main" id="{E53311D7-B3FA-DFD7-6645-FA4D86328AB6}"/>
              </a:ext>
            </a:extLst>
          </p:cNvPr>
          <p:cNvPicPr>
            <a:picLocks noChangeAspect="1"/>
          </p:cNvPicPr>
          <p:nvPr/>
        </p:nvPicPr>
        <p:blipFill rotWithShape="1">
          <a:blip r:embed="rId3"/>
          <a:srcRect l="2903" t="8322" r="2665" b="9523"/>
          <a:stretch/>
        </p:blipFill>
        <p:spPr>
          <a:xfrm>
            <a:off x="7545492" y="2038625"/>
            <a:ext cx="4381598" cy="2722780"/>
          </a:xfrm>
          <a:prstGeom prst="rect">
            <a:avLst/>
          </a:prstGeom>
        </p:spPr>
      </p:pic>
      <p:pic>
        <p:nvPicPr>
          <p:cNvPr id="13" name="Picture 12" descr="Qr code&#10;&#10;Description automatically generated">
            <a:extLst>
              <a:ext uri="{FF2B5EF4-FFF2-40B4-BE49-F238E27FC236}">
                <a16:creationId xmlns:a16="http://schemas.microsoft.com/office/drawing/2014/main" id="{0E45A484-8E06-B784-5ADF-1B648362FA69}"/>
              </a:ext>
            </a:extLst>
          </p:cNvPr>
          <p:cNvPicPr>
            <a:picLocks noChangeAspect="1"/>
          </p:cNvPicPr>
          <p:nvPr/>
        </p:nvPicPr>
        <p:blipFill>
          <a:blip r:embed="rId4"/>
          <a:stretch>
            <a:fillRect/>
          </a:stretch>
        </p:blipFill>
        <p:spPr>
          <a:xfrm>
            <a:off x="9962294" y="5001419"/>
            <a:ext cx="1921837" cy="1103808"/>
          </a:xfrm>
          <a:prstGeom prst="rect">
            <a:avLst/>
          </a:prstGeom>
        </p:spPr>
      </p:pic>
      <p:pic>
        <p:nvPicPr>
          <p:cNvPr id="3" name="Picture 3" descr="A picture containing shape&#10;&#10;Description automatically generated">
            <a:extLst>
              <a:ext uri="{FF2B5EF4-FFF2-40B4-BE49-F238E27FC236}">
                <a16:creationId xmlns:a16="http://schemas.microsoft.com/office/drawing/2014/main" id="{A0669944-27C6-7A71-D8A6-1BD7FDB9F5D0}"/>
              </a:ext>
            </a:extLst>
          </p:cNvPr>
          <p:cNvPicPr>
            <a:picLocks noChangeAspect="1"/>
          </p:cNvPicPr>
          <p:nvPr/>
        </p:nvPicPr>
        <p:blipFill rotWithShape="1">
          <a:blip r:embed="rId5"/>
          <a:srcRect l="42627" t="4241" r="47531" b="4070"/>
          <a:stretch/>
        </p:blipFill>
        <p:spPr>
          <a:xfrm rot="5400000">
            <a:off x="5441711" y="-5441711"/>
            <a:ext cx="1308579" cy="12192003"/>
          </a:xfrm>
          <a:prstGeom prst="rect">
            <a:avLst/>
          </a:prstGeom>
        </p:spPr>
      </p:pic>
      <p:sp>
        <p:nvSpPr>
          <p:cNvPr id="4" name="Slide Number Placeholder 3">
            <a:extLst>
              <a:ext uri="{FF2B5EF4-FFF2-40B4-BE49-F238E27FC236}">
                <a16:creationId xmlns:a16="http://schemas.microsoft.com/office/drawing/2014/main" id="{2DBE40A7-CDFB-6911-2A07-BE17E530E8E0}"/>
              </a:ext>
            </a:extLst>
          </p:cNvPr>
          <p:cNvSpPr>
            <a:spLocks noGrp="1"/>
          </p:cNvSpPr>
          <p:nvPr>
            <p:ph type="sldNum" sz="quarter" idx="12"/>
          </p:nvPr>
        </p:nvSpPr>
        <p:spPr>
          <a:xfrm>
            <a:off x="11488299" y="6404489"/>
            <a:ext cx="570734" cy="365125"/>
          </a:xfrm>
        </p:spPr>
        <p:txBody>
          <a:bodyPr/>
          <a:lstStyle/>
          <a:p>
            <a:fld id="{8CE2D9CD-0BB7-1646-8596-C0166CCCEECD}" type="slidenum">
              <a:rPr lang="en-US" sz="1600" smtClean="0">
                <a:solidFill>
                  <a:schemeClr val="tx1"/>
                </a:solidFill>
              </a:rPr>
              <a:t>18</a:t>
            </a:fld>
            <a:endParaRPr lang="en-US" sz="1600" dirty="0">
              <a:solidFill>
                <a:schemeClr val="tx1"/>
              </a:solidFill>
            </a:endParaRPr>
          </a:p>
        </p:txBody>
      </p:sp>
      <p:sp>
        <p:nvSpPr>
          <p:cNvPr id="11" name="TextBox 11">
            <a:extLst>
              <a:ext uri="{FF2B5EF4-FFF2-40B4-BE49-F238E27FC236}">
                <a16:creationId xmlns:a16="http://schemas.microsoft.com/office/drawing/2014/main" id="{08DC9151-D373-23EC-A018-3C21F41FAD56}"/>
              </a:ext>
            </a:extLst>
          </p:cNvPr>
          <p:cNvSpPr txBox="1"/>
          <p:nvPr/>
        </p:nvSpPr>
        <p:spPr>
          <a:xfrm>
            <a:off x="9500227" y="6277858"/>
            <a:ext cx="2317166" cy="387927"/>
          </a:xfrm>
          <a:prstGeom prst="rect">
            <a:avLst/>
          </a:prstGeom>
        </p:spPr>
        <p:txBody>
          <a:bodyPr wrap="square" lIns="0" tIns="0" rIns="0" bIns="0" rtlCol="0" anchor="t">
            <a:spAutoFit/>
          </a:bodyPr>
          <a:lstStyle/>
          <a:p>
            <a:pPr algn="ctr">
              <a:lnSpc>
                <a:spcPts val="3360"/>
              </a:lnSpc>
            </a:pPr>
            <a:r>
              <a:rPr lang="en-US" dirty="0">
                <a:solidFill>
                  <a:srgbClr val="2A2A2A"/>
                </a:solidFill>
                <a:latin typeface="Cormorant Garamond Medium"/>
              </a:rPr>
              <a:t>www.childusa.org</a:t>
            </a:r>
          </a:p>
        </p:txBody>
      </p:sp>
      <p:sp>
        <p:nvSpPr>
          <p:cNvPr id="10" name="TextBox 12">
            <a:extLst>
              <a:ext uri="{FF2B5EF4-FFF2-40B4-BE49-F238E27FC236}">
                <a16:creationId xmlns:a16="http://schemas.microsoft.com/office/drawing/2014/main" id="{D1EB23C6-64A0-51DD-612E-617F4A9CB856}"/>
              </a:ext>
            </a:extLst>
          </p:cNvPr>
          <p:cNvSpPr txBox="1"/>
          <p:nvPr/>
        </p:nvSpPr>
        <p:spPr>
          <a:xfrm>
            <a:off x="-115962" y="6404489"/>
            <a:ext cx="3130242" cy="265714"/>
          </a:xfrm>
          <a:prstGeom prst="rect">
            <a:avLst/>
          </a:prstGeom>
        </p:spPr>
        <p:txBody>
          <a:bodyPr wrap="square" lIns="0" tIns="0" rIns="0" bIns="0" rtlCol="0" anchor="t">
            <a:spAutoFit/>
          </a:bodyPr>
          <a:lstStyle/>
          <a:p>
            <a:pPr algn="ctr">
              <a:lnSpc>
                <a:spcPts val="2240"/>
              </a:lnSpc>
            </a:pPr>
            <a:r>
              <a:rPr lang="en-US" sz="1600" dirty="0">
                <a:solidFill>
                  <a:srgbClr val="2A2A2A"/>
                </a:solidFill>
                <a:latin typeface="Cormorant Garamond Medium"/>
              </a:rPr>
              <a:t>CHILD USA Copyright © 2023</a:t>
            </a:r>
          </a:p>
        </p:txBody>
      </p:sp>
      <p:pic>
        <p:nvPicPr>
          <p:cNvPr id="8" name="Picture 7" descr="Text, logo&#10;&#10;Description automatically generated">
            <a:extLst>
              <a:ext uri="{FF2B5EF4-FFF2-40B4-BE49-F238E27FC236}">
                <a16:creationId xmlns:a16="http://schemas.microsoft.com/office/drawing/2014/main" id="{30880454-22B2-BFFF-BAB5-8A2FCEE53E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
        <p:nvSpPr>
          <p:cNvPr id="17" name="TextBox 16">
            <a:extLst>
              <a:ext uri="{FF2B5EF4-FFF2-40B4-BE49-F238E27FC236}">
                <a16:creationId xmlns:a16="http://schemas.microsoft.com/office/drawing/2014/main" id="{2A637506-A552-1FA2-80A6-445B602B84F3}"/>
              </a:ext>
            </a:extLst>
          </p:cNvPr>
          <p:cNvSpPr txBox="1"/>
          <p:nvPr/>
        </p:nvSpPr>
        <p:spPr>
          <a:xfrm>
            <a:off x="6112634" y="6231858"/>
            <a:ext cx="3334486" cy="480260"/>
          </a:xfrm>
          <a:prstGeom prst="rect">
            <a:avLst/>
          </a:prstGeom>
          <a:noFill/>
        </p:spPr>
        <p:txBody>
          <a:bodyPr wrap="square">
            <a:spAutoFit/>
          </a:bodyPr>
          <a:lstStyle/>
          <a:p>
            <a:pPr algn="ctr">
              <a:lnSpc>
                <a:spcPts val="3360"/>
              </a:lnSpc>
            </a:pPr>
            <a:r>
              <a:rPr lang="en-US" dirty="0">
                <a:solidFill>
                  <a:srgbClr val="2A2A2A"/>
                </a:solidFill>
                <a:latin typeface="Cormorant Garamond Medium"/>
              </a:rPr>
              <a:t>www.childusa.org</a:t>
            </a:r>
          </a:p>
        </p:txBody>
      </p:sp>
      <p:sp>
        <p:nvSpPr>
          <p:cNvPr id="19" name="TextBox 18">
            <a:extLst>
              <a:ext uri="{FF2B5EF4-FFF2-40B4-BE49-F238E27FC236}">
                <a16:creationId xmlns:a16="http://schemas.microsoft.com/office/drawing/2014/main" id="{D951B0F4-126D-A8BC-8F88-0C42C2311AA1}"/>
              </a:ext>
            </a:extLst>
          </p:cNvPr>
          <p:cNvSpPr txBox="1"/>
          <p:nvPr/>
        </p:nvSpPr>
        <p:spPr>
          <a:xfrm>
            <a:off x="3503553" y="6224054"/>
            <a:ext cx="2493120" cy="480260"/>
          </a:xfrm>
          <a:prstGeom prst="rect">
            <a:avLst/>
          </a:prstGeom>
          <a:noFill/>
        </p:spPr>
        <p:txBody>
          <a:bodyPr wrap="square">
            <a:spAutoFit/>
          </a:bodyPr>
          <a:lstStyle/>
          <a:p>
            <a:pPr algn="ctr">
              <a:lnSpc>
                <a:spcPts val="3360"/>
              </a:lnSpc>
            </a:pPr>
            <a:r>
              <a:rPr lang="en-US" dirty="0">
                <a:solidFill>
                  <a:srgbClr val="2A2A2A"/>
                </a:solidFill>
                <a:latin typeface="Cormorant Garamond Medium"/>
              </a:rPr>
              <a:t>215-539-1906</a:t>
            </a:r>
          </a:p>
        </p:txBody>
      </p:sp>
      <p:pic>
        <p:nvPicPr>
          <p:cNvPr id="23" name="Picture 22" descr="Qr code&#10;&#10;Description automatically generated">
            <a:extLst>
              <a:ext uri="{FF2B5EF4-FFF2-40B4-BE49-F238E27FC236}">
                <a16:creationId xmlns:a16="http://schemas.microsoft.com/office/drawing/2014/main" id="{EFC59BB1-ED9A-2B99-86B6-D9B149C216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633" y="5119189"/>
            <a:ext cx="964869" cy="964869"/>
          </a:xfrm>
          <a:prstGeom prst="rect">
            <a:avLst/>
          </a:prstGeom>
        </p:spPr>
      </p:pic>
      <p:sp>
        <p:nvSpPr>
          <p:cNvPr id="24" name="TextBox 23">
            <a:extLst>
              <a:ext uri="{FF2B5EF4-FFF2-40B4-BE49-F238E27FC236}">
                <a16:creationId xmlns:a16="http://schemas.microsoft.com/office/drawing/2014/main" id="{960A44AB-745E-4752-4015-9CC660391FD2}"/>
              </a:ext>
            </a:extLst>
          </p:cNvPr>
          <p:cNvSpPr txBox="1"/>
          <p:nvPr/>
        </p:nvSpPr>
        <p:spPr>
          <a:xfrm>
            <a:off x="1546502" y="5773529"/>
            <a:ext cx="3626916" cy="307777"/>
          </a:xfrm>
          <a:prstGeom prst="rect">
            <a:avLst/>
          </a:prstGeom>
          <a:noFill/>
        </p:spPr>
        <p:txBody>
          <a:bodyPr wrap="square" rtlCol="0">
            <a:spAutoFit/>
          </a:bodyPr>
          <a:lstStyle/>
          <a:p>
            <a:r>
              <a:rPr lang="en-US" sz="1400" dirty="0"/>
              <a:t>Scan to visit our 2023 SOL Tracker</a:t>
            </a:r>
          </a:p>
        </p:txBody>
      </p:sp>
      <p:pic>
        <p:nvPicPr>
          <p:cNvPr id="5" name="Picture 4" descr="Map&#10;&#10;Description automatically generated">
            <a:extLst>
              <a:ext uri="{FF2B5EF4-FFF2-40B4-BE49-F238E27FC236}">
                <a16:creationId xmlns:a16="http://schemas.microsoft.com/office/drawing/2014/main" id="{7E988E37-4A6C-4EE0-3146-A46FE2CD1E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320" y="1420046"/>
            <a:ext cx="5220405" cy="369639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915D95-5992-E039-78DB-3262A68A3367}"/>
              </a:ext>
            </a:extLst>
          </p:cNvPr>
          <p:cNvSpPr/>
          <p:nvPr/>
        </p:nvSpPr>
        <p:spPr>
          <a:xfrm>
            <a:off x="0" y="6149130"/>
            <a:ext cx="12192000" cy="70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ED05AC10-4E13-4BFD-911C-D6C39E0F6C4A}"/>
              </a:ext>
            </a:extLst>
          </p:cNvPr>
          <p:cNvSpPr txBox="1"/>
          <p:nvPr/>
        </p:nvSpPr>
        <p:spPr>
          <a:xfrm>
            <a:off x="216574" y="1084504"/>
            <a:ext cx="11758848" cy="41614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3600" b="1" dirty="0"/>
              <a:t>Overview</a:t>
            </a:r>
            <a:endParaRPr lang="en-US" sz="3600" dirty="0">
              <a:cs typeface="Calibri"/>
            </a:endParaRPr>
          </a:p>
          <a:p>
            <a:pPr>
              <a:lnSpc>
                <a:spcPct val="150000"/>
              </a:lnSpc>
            </a:pPr>
            <a:r>
              <a:rPr lang="en-US" sz="3600" dirty="0">
                <a:latin typeface="Calibri"/>
                <a:cs typeface="Calibri"/>
              </a:rPr>
              <a:t>  I. The Doctrine of Ecclesiastical Abstention</a:t>
            </a:r>
          </a:p>
          <a:p>
            <a:pPr>
              <a:lnSpc>
                <a:spcPct val="150000"/>
              </a:lnSpc>
            </a:pPr>
            <a:r>
              <a:rPr lang="en-US" sz="3600" dirty="0">
                <a:latin typeface="Calibri"/>
                <a:cs typeface="Calibri"/>
              </a:rPr>
              <a:t> II. “Church Autonomy”</a:t>
            </a:r>
          </a:p>
          <a:p>
            <a:pPr>
              <a:lnSpc>
                <a:spcPct val="150000"/>
              </a:lnSpc>
            </a:pPr>
            <a:r>
              <a:rPr lang="en-US" sz="3600" dirty="0">
                <a:latin typeface="Calibri"/>
                <a:cs typeface="Calibri"/>
              </a:rPr>
              <a:t>III. The Ministerial Exception </a:t>
            </a:r>
          </a:p>
          <a:p>
            <a:pPr>
              <a:lnSpc>
                <a:spcPct val="150000"/>
              </a:lnSpc>
            </a:pPr>
            <a:r>
              <a:rPr lang="en-US" sz="3600" dirty="0">
                <a:latin typeface="Calibri"/>
                <a:cs typeface="Calibri"/>
              </a:rPr>
              <a:t>IV. The Current Push for Church Autonomy</a:t>
            </a:r>
          </a:p>
        </p:txBody>
      </p:sp>
      <p:pic>
        <p:nvPicPr>
          <p:cNvPr id="4" name="Picture 3" descr="A picture containing shape&#10;&#10;Description automatically generated">
            <a:extLst>
              <a:ext uri="{FF2B5EF4-FFF2-40B4-BE49-F238E27FC236}">
                <a16:creationId xmlns:a16="http://schemas.microsoft.com/office/drawing/2014/main" id="{FB4CD6EF-4D55-4FB1-90F7-C0CB352974BF}"/>
              </a:ext>
            </a:extLst>
          </p:cNvPr>
          <p:cNvPicPr>
            <a:picLocks noChangeAspect="1"/>
          </p:cNvPicPr>
          <p:nvPr/>
        </p:nvPicPr>
        <p:blipFill rotWithShape="1">
          <a:blip r:embed="rId3"/>
          <a:srcRect l="42627" t="4241" r="47531" b="4070"/>
          <a:stretch/>
        </p:blipFill>
        <p:spPr>
          <a:xfrm rot="5400000">
            <a:off x="5441712" y="-5508865"/>
            <a:ext cx="1308579" cy="12192003"/>
          </a:xfrm>
          <a:prstGeom prst="rect">
            <a:avLst/>
          </a:prstGeom>
        </p:spPr>
      </p:pic>
      <p:sp>
        <p:nvSpPr>
          <p:cNvPr id="14" name="TextBox 12">
            <a:extLst>
              <a:ext uri="{FF2B5EF4-FFF2-40B4-BE49-F238E27FC236}">
                <a16:creationId xmlns:a16="http://schemas.microsoft.com/office/drawing/2014/main" id="{3FC8D602-35ED-498D-9ED0-B4D20FDA7F5A}"/>
              </a:ext>
            </a:extLst>
          </p:cNvPr>
          <p:cNvSpPr txBox="1"/>
          <p:nvPr/>
        </p:nvSpPr>
        <p:spPr>
          <a:xfrm>
            <a:off x="-246357" y="6351176"/>
            <a:ext cx="3130242" cy="265714"/>
          </a:xfrm>
          <a:prstGeom prst="rect">
            <a:avLst/>
          </a:prstGeom>
        </p:spPr>
        <p:txBody>
          <a:bodyPr wrap="square" lIns="0" tIns="0" rIns="0" bIns="0" rtlCol="0" anchor="t">
            <a:spAutoFit/>
          </a:bodyPr>
          <a:lstStyle/>
          <a:p>
            <a:pPr algn="ctr">
              <a:lnSpc>
                <a:spcPts val="2240"/>
              </a:lnSpc>
            </a:pPr>
            <a:r>
              <a:rPr lang="en-US" sz="1600" dirty="0">
                <a:solidFill>
                  <a:schemeClr val="bg1"/>
                </a:solidFill>
                <a:latin typeface="Cormorant Garamond Medium"/>
              </a:rPr>
              <a:t>CHILD USA Copyright © 2023</a:t>
            </a:r>
          </a:p>
        </p:txBody>
      </p:sp>
      <p:sp>
        <p:nvSpPr>
          <p:cNvPr id="2" name="Slide Number Placeholder 1">
            <a:extLst>
              <a:ext uri="{FF2B5EF4-FFF2-40B4-BE49-F238E27FC236}">
                <a16:creationId xmlns:a16="http://schemas.microsoft.com/office/drawing/2014/main" id="{241FABC2-7BC3-6464-1B17-6926F2B7EAF8}"/>
              </a:ext>
            </a:extLst>
          </p:cNvPr>
          <p:cNvSpPr>
            <a:spLocks noGrp="1"/>
          </p:cNvSpPr>
          <p:nvPr>
            <p:ph type="sldNum" sz="quarter" idx="12"/>
          </p:nvPr>
        </p:nvSpPr>
        <p:spPr>
          <a:xfrm>
            <a:off x="11725496" y="6351176"/>
            <a:ext cx="320606" cy="370440"/>
          </a:xfrm>
        </p:spPr>
        <p:txBody>
          <a:bodyPr/>
          <a:lstStyle/>
          <a:p>
            <a:r>
              <a:rPr lang="en-US" sz="1400" dirty="0">
                <a:solidFill>
                  <a:schemeClr val="bg1"/>
                </a:solidFill>
              </a:rPr>
              <a:t>2</a:t>
            </a:r>
          </a:p>
        </p:txBody>
      </p:sp>
      <p:sp>
        <p:nvSpPr>
          <p:cNvPr id="7" name="TextBox 6">
            <a:extLst>
              <a:ext uri="{FF2B5EF4-FFF2-40B4-BE49-F238E27FC236}">
                <a16:creationId xmlns:a16="http://schemas.microsoft.com/office/drawing/2014/main" id="{5F7B9F54-75CA-06A4-EA35-A9C7EB3479F2}"/>
              </a:ext>
            </a:extLst>
          </p:cNvPr>
          <p:cNvSpPr txBox="1"/>
          <p:nvPr/>
        </p:nvSpPr>
        <p:spPr>
          <a:xfrm>
            <a:off x="9262432" y="6245874"/>
            <a:ext cx="2317166" cy="381130"/>
          </a:xfrm>
          <a:prstGeom prst="rect">
            <a:avLst/>
          </a:prstGeom>
        </p:spPr>
        <p:txBody>
          <a:bodyPr wrap="square" lIns="0" tIns="0" rIns="0" bIns="0" rtlCol="0" anchor="t">
            <a:spAutoFit/>
          </a:bodyPr>
          <a:lstStyle/>
          <a:p>
            <a:pPr algn="ctr">
              <a:lnSpc>
                <a:spcPts val="3360"/>
              </a:lnSpc>
            </a:pPr>
            <a:r>
              <a:rPr lang="en-US" sz="1600" dirty="0">
                <a:solidFill>
                  <a:schemeClr val="bg1"/>
                </a:solidFill>
                <a:latin typeface="Cormorant Garamond Medium"/>
              </a:rPr>
              <a:t>www.childusa.org</a:t>
            </a:r>
          </a:p>
        </p:txBody>
      </p:sp>
      <p:sp>
        <p:nvSpPr>
          <p:cNvPr id="10" name="TextBox 9">
            <a:extLst>
              <a:ext uri="{FF2B5EF4-FFF2-40B4-BE49-F238E27FC236}">
                <a16:creationId xmlns:a16="http://schemas.microsoft.com/office/drawing/2014/main" id="{5A59B5FC-A989-9B51-B4EA-E4A3A8CC0599}"/>
              </a:ext>
            </a:extLst>
          </p:cNvPr>
          <p:cNvSpPr txBox="1"/>
          <p:nvPr/>
        </p:nvSpPr>
        <p:spPr>
          <a:xfrm>
            <a:off x="7248088" y="6293468"/>
            <a:ext cx="1661020" cy="369332"/>
          </a:xfrm>
          <a:prstGeom prst="rect">
            <a:avLst/>
          </a:prstGeom>
          <a:noFill/>
        </p:spPr>
        <p:txBody>
          <a:bodyPr wrap="square" rtlCol="0">
            <a:spAutoFit/>
          </a:bodyPr>
          <a:lstStyle/>
          <a:p>
            <a:r>
              <a:rPr lang="en-US" dirty="0">
                <a:solidFill>
                  <a:schemeClr val="bg1"/>
                </a:solidFill>
              </a:rPr>
              <a:t>215-539-1906</a:t>
            </a:r>
          </a:p>
        </p:txBody>
      </p:sp>
      <p:sp>
        <p:nvSpPr>
          <p:cNvPr id="11" name="TextBox 10">
            <a:extLst>
              <a:ext uri="{FF2B5EF4-FFF2-40B4-BE49-F238E27FC236}">
                <a16:creationId xmlns:a16="http://schemas.microsoft.com/office/drawing/2014/main" id="{DFB2F46C-BAF3-B76D-5290-CA3C8A3698A0}"/>
              </a:ext>
            </a:extLst>
          </p:cNvPr>
          <p:cNvSpPr txBox="1"/>
          <p:nvPr/>
        </p:nvSpPr>
        <p:spPr>
          <a:xfrm>
            <a:off x="3934437" y="6351176"/>
            <a:ext cx="2161563" cy="369332"/>
          </a:xfrm>
          <a:prstGeom prst="rect">
            <a:avLst/>
          </a:prstGeom>
          <a:noFill/>
        </p:spPr>
        <p:txBody>
          <a:bodyPr wrap="square" rtlCol="0">
            <a:spAutoFit/>
          </a:bodyPr>
          <a:lstStyle/>
          <a:p>
            <a:r>
              <a:rPr lang="en-US" dirty="0">
                <a:solidFill>
                  <a:schemeClr val="bg1"/>
                </a:solidFill>
              </a:rPr>
              <a:t>info@childusa.org</a:t>
            </a:r>
          </a:p>
        </p:txBody>
      </p:sp>
      <p:pic>
        <p:nvPicPr>
          <p:cNvPr id="12" name="Picture 11" descr="Text, logo&#10;&#10;Description automatically generated">
            <a:extLst>
              <a:ext uri="{FF2B5EF4-FFF2-40B4-BE49-F238E27FC236}">
                <a16:creationId xmlns:a16="http://schemas.microsoft.com/office/drawing/2014/main" id="{F9F6BC42-30A5-7801-7AD3-070CB05BA8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
        <p:nvSpPr>
          <p:cNvPr id="3" name="TextBox 2">
            <a:extLst>
              <a:ext uri="{FF2B5EF4-FFF2-40B4-BE49-F238E27FC236}">
                <a16:creationId xmlns:a16="http://schemas.microsoft.com/office/drawing/2014/main" id="{20B8BD63-0CC4-6CC7-4411-A5F9CBEBF540}"/>
              </a:ext>
            </a:extLst>
          </p:cNvPr>
          <p:cNvSpPr txBox="1"/>
          <p:nvPr/>
        </p:nvSpPr>
        <p:spPr>
          <a:xfrm>
            <a:off x="8365275" y="2720031"/>
            <a:ext cx="3106071" cy="23148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i="1" dirty="0"/>
              <a:t>Disclaimer: </a:t>
            </a:r>
            <a:r>
              <a:rPr lang="en-US" sz="2400" i="1" dirty="0"/>
              <a:t>Use of the word “church” in this presentation refers to all houses of faith</a:t>
            </a:r>
            <a:endParaRPr lang="en-US" sz="2400" i="1" dirty="0">
              <a:cs typeface="Calibri"/>
            </a:endParaRPr>
          </a:p>
          <a:p>
            <a:pPr>
              <a:lnSpc>
                <a:spcPct val="150000"/>
              </a:lnSpc>
            </a:pPr>
            <a:endParaRPr lang="en-US" sz="3600" dirty="0">
              <a:latin typeface="Calibri"/>
              <a:cs typeface="Calibri"/>
            </a:endParaRPr>
          </a:p>
        </p:txBody>
      </p:sp>
    </p:spTree>
    <p:extLst>
      <p:ext uri="{BB962C8B-B14F-4D97-AF65-F5344CB8AC3E}">
        <p14:creationId xmlns:p14="http://schemas.microsoft.com/office/powerpoint/2010/main" val="241790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4CD8BE-A5C5-94E3-B8EB-D15A9D0F90E0}"/>
              </a:ext>
            </a:extLst>
          </p:cNvPr>
          <p:cNvSpPr/>
          <p:nvPr/>
        </p:nvSpPr>
        <p:spPr>
          <a:xfrm>
            <a:off x="0" y="6087731"/>
            <a:ext cx="12192000" cy="770770"/>
          </a:xfrm>
          <a:prstGeom prst="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BD992A4-1414-479A-83C4-87A20151CF32}"/>
              </a:ext>
            </a:extLst>
          </p:cNvPr>
          <p:cNvSpPr txBox="1"/>
          <p:nvPr/>
        </p:nvSpPr>
        <p:spPr>
          <a:xfrm>
            <a:off x="0" y="2803931"/>
            <a:ext cx="12192000" cy="1754326"/>
          </a:xfrm>
          <a:prstGeom prst="rect">
            <a:avLst/>
          </a:prstGeom>
          <a:noFill/>
        </p:spPr>
        <p:txBody>
          <a:bodyPr wrap="square" lIns="91440" tIns="45720" rIns="91440" bIns="45720" rtlCol="0" anchor="t">
            <a:spAutoFit/>
          </a:bodyPr>
          <a:lstStyle/>
          <a:p>
            <a:pPr algn="ctr"/>
            <a:r>
              <a:rPr lang="en-US" sz="5400" b="1" dirty="0">
                <a:latin typeface="Glacial indifference"/>
              </a:rPr>
              <a:t>I.  The Doctrine of Ecclesiastical Abstention</a:t>
            </a:r>
            <a:endParaRPr lang="en-US" sz="5400" dirty="0">
              <a:cs typeface="Calibri"/>
            </a:endParaRPr>
          </a:p>
        </p:txBody>
      </p:sp>
      <p:pic>
        <p:nvPicPr>
          <p:cNvPr id="2" name="Picture 3" descr="A picture containing shape&#10;&#10;Description automatically generated">
            <a:extLst>
              <a:ext uri="{FF2B5EF4-FFF2-40B4-BE49-F238E27FC236}">
                <a16:creationId xmlns:a16="http://schemas.microsoft.com/office/drawing/2014/main" id="{5B3E8B81-2F9D-4451-8BE7-8C371D032A18}"/>
              </a:ext>
            </a:extLst>
          </p:cNvPr>
          <p:cNvPicPr>
            <a:picLocks noChangeAspect="1"/>
          </p:cNvPicPr>
          <p:nvPr/>
        </p:nvPicPr>
        <p:blipFill rotWithShape="1">
          <a:blip r:embed="rId2"/>
          <a:srcRect l="42627" t="4241" r="47531" b="4070"/>
          <a:stretch/>
        </p:blipFill>
        <p:spPr>
          <a:xfrm rot="5400000">
            <a:off x="5441712" y="-5485691"/>
            <a:ext cx="1308579" cy="12192003"/>
          </a:xfrm>
          <a:prstGeom prst="rect">
            <a:avLst/>
          </a:prstGeom>
        </p:spPr>
      </p:pic>
      <p:sp>
        <p:nvSpPr>
          <p:cNvPr id="5" name="TextBox 12">
            <a:extLst>
              <a:ext uri="{FF2B5EF4-FFF2-40B4-BE49-F238E27FC236}">
                <a16:creationId xmlns:a16="http://schemas.microsoft.com/office/drawing/2014/main" id="{CAB52F9B-1E0D-4F22-9C55-5FC21ED34009}"/>
              </a:ext>
            </a:extLst>
          </p:cNvPr>
          <p:cNvSpPr txBox="1"/>
          <p:nvPr/>
        </p:nvSpPr>
        <p:spPr>
          <a:xfrm>
            <a:off x="-1" y="6328340"/>
            <a:ext cx="3130242" cy="265714"/>
          </a:xfrm>
          <a:prstGeom prst="rect">
            <a:avLst/>
          </a:prstGeom>
        </p:spPr>
        <p:txBody>
          <a:bodyPr wrap="square" lIns="0" tIns="0" rIns="0" bIns="0" rtlCol="0" anchor="t">
            <a:spAutoFit/>
          </a:bodyPr>
          <a:lstStyle/>
          <a:p>
            <a:pPr algn="ctr">
              <a:lnSpc>
                <a:spcPts val="2240"/>
              </a:lnSpc>
            </a:pPr>
            <a:r>
              <a:rPr lang="en-US" sz="1600" dirty="0">
                <a:solidFill>
                  <a:srgbClr val="2A2A2A"/>
                </a:solidFill>
                <a:latin typeface="Cormorant Garamond Medium"/>
              </a:rPr>
              <a:t>CHILD USA Copyright © 2023</a:t>
            </a:r>
          </a:p>
        </p:txBody>
      </p:sp>
      <p:sp>
        <p:nvSpPr>
          <p:cNvPr id="9" name="TextBox 8">
            <a:extLst>
              <a:ext uri="{FF2B5EF4-FFF2-40B4-BE49-F238E27FC236}">
                <a16:creationId xmlns:a16="http://schemas.microsoft.com/office/drawing/2014/main" id="{DE4DCBEC-1B5B-9E52-D42D-12EFB988A503}"/>
              </a:ext>
            </a:extLst>
          </p:cNvPr>
          <p:cNvSpPr txBox="1"/>
          <p:nvPr/>
        </p:nvSpPr>
        <p:spPr>
          <a:xfrm>
            <a:off x="9268584" y="6206127"/>
            <a:ext cx="2317166" cy="387927"/>
          </a:xfrm>
          <a:prstGeom prst="rect">
            <a:avLst/>
          </a:prstGeom>
        </p:spPr>
        <p:txBody>
          <a:bodyPr wrap="square" lIns="0" tIns="0" rIns="0" bIns="0" rtlCol="0" anchor="t">
            <a:spAutoFit/>
          </a:bodyPr>
          <a:lstStyle/>
          <a:p>
            <a:pPr algn="ctr">
              <a:lnSpc>
                <a:spcPts val="3360"/>
              </a:lnSpc>
            </a:pPr>
            <a:r>
              <a:rPr lang="en-US" dirty="0">
                <a:solidFill>
                  <a:srgbClr val="2A2A2A"/>
                </a:solidFill>
                <a:latin typeface="Cormorant Garamond Medium"/>
              </a:rPr>
              <a:t>www.childusa.org</a:t>
            </a:r>
          </a:p>
        </p:txBody>
      </p:sp>
      <p:sp>
        <p:nvSpPr>
          <p:cNvPr id="10" name="Slide Number Placeholder 1">
            <a:extLst>
              <a:ext uri="{FF2B5EF4-FFF2-40B4-BE49-F238E27FC236}">
                <a16:creationId xmlns:a16="http://schemas.microsoft.com/office/drawing/2014/main" id="{A6AE0313-D503-491E-2D4F-9C7800E37CB6}"/>
              </a:ext>
            </a:extLst>
          </p:cNvPr>
          <p:cNvSpPr>
            <a:spLocks noGrp="1"/>
          </p:cNvSpPr>
          <p:nvPr>
            <p:ph type="sldNum" sz="quarter" idx="12"/>
          </p:nvPr>
        </p:nvSpPr>
        <p:spPr>
          <a:xfrm>
            <a:off x="11737074" y="6300716"/>
            <a:ext cx="312865" cy="387853"/>
          </a:xfrm>
        </p:spPr>
        <p:txBody>
          <a:bodyPr/>
          <a:lstStyle/>
          <a:p>
            <a:fld id="{8CE2D9CD-0BB7-1646-8596-C0166CCCEECD}" type="slidenum">
              <a:rPr lang="en-US" sz="1800" smtClean="0">
                <a:solidFill>
                  <a:schemeClr val="tx1"/>
                </a:solidFill>
              </a:rPr>
              <a:t>3</a:t>
            </a:fld>
            <a:endParaRPr lang="en-US" sz="1800" dirty="0">
              <a:solidFill>
                <a:schemeClr val="tx1"/>
              </a:solidFill>
            </a:endParaRPr>
          </a:p>
        </p:txBody>
      </p:sp>
      <p:sp>
        <p:nvSpPr>
          <p:cNvPr id="4" name="TextBox 3">
            <a:extLst>
              <a:ext uri="{FF2B5EF4-FFF2-40B4-BE49-F238E27FC236}">
                <a16:creationId xmlns:a16="http://schemas.microsoft.com/office/drawing/2014/main" id="{BB0E1F29-EB8B-AA3E-4994-C620F4B6F317}"/>
              </a:ext>
            </a:extLst>
          </p:cNvPr>
          <p:cNvSpPr txBox="1"/>
          <p:nvPr/>
        </p:nvSpPr>
        <p:spPr>
          <a:xfrm>
            <a:off x="3927189" y="6265801"/>
            <a:ext cx="2610693" cy="369332"/>
          </a:xfrm>
          <a:prstGeom prst="rect">
            <a:avLst/>
          </a:prstGeom>
          <a:noFill/>
        </p:spPr>
        <p:txBody>
          <a:bodyPr wrap="square" rtlCol="0">
            <a:spAutoFit/>
          </a:bodyPr>
          <a:lstStyle/>
          <a:p>
            <a:r>
              <a:rPr lang="en-US" dirty="0"/>
              <a:t>info@childusa.org</a:t>
            </a:r>
          </a:p>
        </p:txBody>
      </p:sp>
      <p:sp>
        <p:nvSpPr>
          <p:cNvPr id="7" name="TextBox 6">
            <a:extLst>
              <a:ext uri="{FF2B5EF4-FFF2-40B4-BE49-F238E27FC236}">
                <a16:creationId xmlns:a16="http://schemas.microsoft.com/office/drawing/2014/main" id="{C365648C-BD8D-A92E-09FC-DCD79C7FA3AF}"/>
              </a:ext>
            </a:extLst>
          </p:cNvPr>
          <p:cNvSpPr txBox="1"/>
          <p:nvPr/>
        </p:nvSpPr>
        <p:spPr>
          <a:xfrm>
            <a:off x="7189365" y="6265801"/>
            <a:ext cx="1852716" cy="369332"/>
          </a:xfrm>
          <a:prstGeom prst="rect">
            <a:avLst/>
          </a:prstGeom>
          <a:noFill/>
        </p:spPr>
        <p:txBody>
          <a:bodyPr wrap="square" rtlCol="0">
            <a:spAutoFit/>
          </a:bodyPr>
          <a:lstStyle/>
          <a:p>
            <a:r>
              <a:rPr lang="en-US" dirty="0"/>
              <a:t>215-539-1906</a:t>
            </a:r>
          </a:p>
        </p:txBody>
      </p:sp>
      <p:pic>
        <p:nvPicPr>
          <p:cNvPr id="8" name="Picture 7" descr="Text, logo&#10;&#10;Description automatically generated">
            <a:extLst>
              <a:ext uri="{FF2B5EF4-FFF2-40B4-BE49-F238E27FC236}">
                <a16:creationId xmlns:a16="http://schemas.microsoft.com/office/drawing/2014/main" id="{A18E9916-2F35-AFD6-9FDB-8F34D3A55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Tree>
    <p:extLst>
      <p:ext uri="{BB962C8B-B14F-4D97-AF65-F5344CB8AC3E}">
        <p14:creationId xmlns:p14="http://schemas.microsoft.com/office/powerpoint/2010/main" val="4057631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CF6E9933-F137-128D-2460-817FB71C5AFD}"/>
              </a:ext>
            </a:extLst>
          </p:cNvPr>
          <p:cNvPicPr>
            <a:picLocks noChangeAspect="1"/>
          </p:cNvPicPr>
          <p:nvPr/>
        </p:nvPicPr>
        <p:blipFill rotWithShape="1">
          <a:blip r:embed="rId2"/>
          <a:srcRect l="42627" t="4241" r="47531" b="4070"/>
          <a:stretch/>
        </p:blipFill>
        <p:spPr>
          <a:xfrm rot="5400000">
            <a:off x="5441709" y="-5420248"/>
            <a:ext cx="1308579" cy="12192003"/>
          </a:xfrm>
          <a:prstGeom prst="rect">
            <a:avLst/>
          </a:prstGeom>
        </p:spPr>
      </p:pic>
      <p:pic>
        <p:nvPicPr>
          <p:cNvPr id="3" name="Picture 2" descr="Text, logo&#10;&#10;Description automatically generated">
            <a:extLst>
              <a:ext uri="{FF2B5EF4-FFF2-40B4-BE49-F238E27FC236}">
                <a16:creationId xmlns:a16="http://schemas.microsoft.com/office/drawing/2014/main" id="{54ABA649-8EDC-68C5-E0CF-96A0E1AEF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
        <p:nvSpPr>
          <p:cNvPr id="8" name="Rectangle 7">
            <a:extLst>
              <a:ext uri="{FF2B5EF4-FFF2-40B4-BE49-F238E27FC236}">
                <a16:creationId xmlns:a16="http://schemas.microsoft.com/office/drawing/2014/main" id="{2E01E735-223D-47F2-729D-7CB79241C089}"/>
              </a:ext>
            </a:extLst>
          </p:cNvPr>
          <p:cNvSpPr/>
          <p:nvPr/>
        </p:nvSpPr>
        <p:spPr>
          <a:xfrm>
            <a:off x="0" y="6423223"/>
            <a:ext cx="12192000" cy="4133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info@childusa.org</a:t>
            </a:r>
          </a:p>
        </p:txBody>
      </p:sp>
      <p:sp>
        <p:nvSpPr>
          <p:cNvPr id="9" name="TextBox 8">
            <a:extLst>
              <a:ext uri="{FF2B5EF4-FFF2-40B4-BE49-F238E27FC236}">
                <a16:creationId xmlns:a16="http://schemas.microsoft.com/office/drawing/2014/main" id="{99A412FF-AFDA-BD4B-9801-D57522F1B96C}"/>
              </a:ext>
            </a:extLst>
          </p:cNvPr>
          <p:cNvSpPr txBox="1"/>
          <p:nvPr/>
        </p:nvSpPr>
        <p:spPr>
          <a:xfrm>
            <a:off x="0" y="6449522"/>
            <a:ext cx="3448945" cy="369332"/>
          </a:xfrm>
          <a:prstGeom prst="rect">
            <a:avLst/>
          </a:prstGeom>
          <a:noFill/>
        </p:spPr>
        <p:txBody>
          <a:bodyPr wrap="square" rtlCol="0">
            <a:spAutoFit/>
          </a:bodyPr>
          <a:lstStyle/>
          <a:p>
            <a:pPr algn="ctr"/>
            <a:r>
              <a:rPr lang="en-US"/>
              <a:t>CHILD USA Copyright © 2023</a:t>
            </a:r>
            <a:endParaRPr lang="en-US" dirty="0"/>
          </a:p>
        </p:txBody>
      </p:sp>
      <p:sp>
        <p:nvSpPr>
          <p:cNvPr id="10" name="TextBox 9">
            <a:extLst>
              <a:ext uri="{FF2B5EF4-FFF2-40B4-BE49-F238E27FC236}">
                <a16:creationId xmlns:a16="http://schemas.microsoft.com/office/drawing/2014/main" id="{E92C8FC3-B91D-CC33-CBED-AA7174366625}"/>
              </a:ext>
            </a:extLst>
          </p:cNvPr>
          <p:cNvSpPr txBox="1"/>
          <p:nvPr/>
        </p:nvSpPr>
        <p:spPr>
          <a:xfrm>
            <a:off x="3503921" y="6426088"/>
            <a:ext cx="2118258" cy="369332"/>
          </a:xfrm>
          <a:prstGeom prst="rect">
            <a:avLst/>
          </a:prstGeom>
          <a:noFill/>
        </p:spPr>
        <p:txBody>
          <a:bodyPr wrap="square" rtlCol="0">
            <a:spAutoFit/>
          </a:bodyPr>
          <a:lstStyle/>
          <a:p>
            <a:pPr algn="ctr"/>
            <a:r>
              <a:rPr lang="en-US" dirty="0"/>
              <a:t>215-539-1906</a:t>
            </a:r>
          </a:p>
        </p:txBody>
      </p:sp>
      <p:sp>
        <p:nvSpPr>
          <p:cNvPr id="11" name="TextBox 10">
            <a:extLst>
              <a:ext uri="{FF2B5EF4-FFF2-40B4-BE49-F238E27FC236}">
                <a16:creationId xmlns:a16="http://schemas.microsoft.com/office/drawing/2014/main" id="{052D9F0F-ABBC-1A3F-37E1-912C6EC3F2ED}"/>
              </a:ext>
            </a:extLst>
          </p:cNvPr>
          <p:cNvSpPr txBox="1"/>
          <p:nvPr/>
        </p:nvSpPr>
        <p:spPr>
          <a:xfrm>
            <a:off x="9913672" y="6439834"/>
            <a:ext cx="2118258" cy="369332"/>
          </a:xfrm>
          <a:prstGeom prst="rect">
            <a:avLst/>
          </a:prstGeom>
          <a:noFill/>
        </p:spPr>
        <p:txBody>
          <a:bodyPr wrap="square" rtlCol="0">
            <a:spAutoFit/>
          </a:bodyPr>
          <a:lstStyle/>
          <a:p>
            <a:pPr algn="ctr"/>
            <a:r>
              <a:rPr lang="en-US" dirty="0"/>
              <a:t>www.childusa.org</a:t>
            </a:r>
          </a:p>
        </p:txBody>
      </p:sp>
      <p:cxnSp>
        <p:nvCxnSpPr>
          <p:cNvPr id="18" name="Straight Connector 17">
            <a:extLst>
              <a:ext uri="{FF2B5EF4-FFF2-40B4-BE49-F238E27FC236}">
                <a16:creationId xmlns:a16="http://schemas.microsoft.com/office/drawing/2014/main" id="{EABE3481-FE45-7926-2FA2-38C0A270E364}"/>
              </a:ext>
            </a:extLst>
          </p:cNvPr>
          <p:cNvCxnSpPr/>
          <p:nvPr/>
        </p:nvCxnSpPr>
        <p:spPr>
          <a:xfrm>
            <a:off x="5271608" y="2184741"/>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7856AE6-354A-4741-19D0-CAE85A262B6C}"/>
              </a:ext>
            </a:extLst>
          </p:cNvPr>
          <p:cNvSpPr txBox="1"/>
          <p:nvPr/>
        </p:nvSpPr>
        <p:spPr>
          <a:xfrm>
            <a:off x="216574" y="1084504"/>
            <a:ext cx="11758848" cy="8374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3600" b="1" dirty="0">
                <a:cs typeface="Calibri"/>
              </a:rPr>
              <a:t>The First Amendment Rules</a:t>
            </a:r>
          </a:p>
        </p:txBody>
      </p:sp>
      <p:sp>
        <p:nvSpPr>
          <p:cNvPr id="5" name="TextBox 4">
            <a:extLst>
              <a:ext uri="{FF2B5EF4-FFF2-40B4-BE49-F238E27FC236}">
                <a16:creationId xmlns:a16="http://schemas.microsoft.com/office/drawing/2014/main" id="{A6F42319-0B67-F76D-43C2-5147130915F3}"/>
              </a:ext>
            </a:extLst>
          </p:cNvPr>
          <p:cNvSpPr txBox="1"/>
          <p:nvPr/>
        </p:nvSpPr>
        <p:spPr>
          <a:xfrm>
            <a:off x="324863" y="1971814"/>
            <a:ext cx="11507746" cy="4370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mj-lt"/>
              <a:buAutoNum type="arabicPeriod"/>
            </a:pPr>
            <a:r>
              <a:rPr lang="en-US" sz="3200" dirty="0">
                <a:latin typeface="Calibri"/>
                <a:cs typeface="Calibri"/>
              </a:rPr>
              <a:t>Belief is absolutely protected;</a:t>
            </a:r>
          </a:p>
          <a:p>
            <a:pPr marL="342900" indent="-342900">
              <a:buFont typeface="+mj-lt"/>
              <a:buAutoNum type="arabicPeriod"/>
            </a:pPr>
            <a:endParaRPr lang="en-US" dirty="0">
              <a:latin typeface="Calibri"/>
              <a:cs typeface="Calibri"/>
            </a:endParaRPr>
          </a:p>
          <a:p>
            <a:pPr marL="571500" indent="-571500">
              <a:buFont typeface="+mj-lt"/>
              <a:buAutoNum type="arabicPeriod"/>
            </a:pPr>
            <a:r>
              <a:rPr lang="en-US" sz="3200" dirty="0">
                <a:latin typeface="Calibri"/>
                <a:cs typeface="Calibri"/>
              </a:rPr>
              <a:t>Religious speech is highly protected;</a:t>
            </a:r>
          </a:p>
          <a:p>
            <a:pPr marL="342900" indent="-342900">
              <a:buFont typeface="+mj-lt"/>
              <a:buAutoNum type="arabicPeriod"/>
            </a:pPr>
            <a:endParaRPr lang="en-US" dirty="0">
              <a:latin typeface="Calibri"/>
              <a:cs typeface="Calibri"/>
            </a:endParaRPr>
          </a:p>
          <a:p>
            <a:pPr marL="571500" indent="-571500">
              <a:buFont typeface="+mj-lt"/>
              <a:buAutoNum type="arabicPeriod"/>
            </a:pPr>
            <a:r>
              <a:rPr lang="en-US" sz="3200" dirty="0">
                <a:latin typeface="Calibri"/>
                <a:cs typeface="Calibri"/>
              </a:rPr>
              <a:t>Religiously-motivated conduct can be regulated by mutual, generally applicable laws;</a:t>
            </a:r>
          </a:p>
          <a:p>
            <a:pPr marL="342900" indent="-342900">
              <a:buFont typeface="+mj-lt"/>
              <a:buAutoNum type="arabicPeriod"/>
            </a:pPr>
            <a:endParaRPr lang="en-US" dirty="0">
              <a:latin typeface="Calibri"/>
              <a:cs typeface="Calibri"/>
            </a:endParaRPr>
          </a:p>
          <a:p>
            <a:pPr marL="571500" indent="-571500">
              <a:buFont typeface="+mj-lt"/>
              <a:buAutoNum type="arabicPeriod"/>
            </a:pPr>
            <a:r>
              <a:rPr lang="en-US" sz="3200" dirty="0">
                <a:latin typeface="Calibri"/>
                <a:cs typeface="Calibri"/>
              </a:rPr>
              <a:t>Courts may not interfere with church governance or determine their beliefs.</a:t>
            </a:r>
          </a:p>
          <a:p>
            <a:endParaRPr lang="en-US" sz="3200" dirty="0">
              <a:latin typeface="Calibri"/>
              <a:cs typeface="Calibri"/>
            </a:endParaRPr>
          </a:p>
        </p:txBody>
      </p:sp>
    </p:spTree>
    <p:extLst>
      <p:ext uri="{BB962C8B-B14F-4D97-AF65-F5344CB8AC3E}">
        <p14:creationId xmlns:p14="http://schemas.microsoft.com/office/powerpoint/2010/main" val="1172767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Process 2">
            <a:extLst>
              <a:ext uri="{FF2B5EF4-FFF2-40B4-BE49-F238E27FC236}">
                <a16:creationId xmlns:a16="http://schemas.microsoft.com/office/drawing/2014/main" id="{000EE12E-3E98-81B1-9DEB-7A1E55A04336}"/>
              </a:ext>
            </a:extLst>
          </p:cNvPr>
          <p:cNvSpPr/>
          <p:nvPr/>
        </p:nvSpPr>
        <p:spPr>
          <a:xfrm>
            <a:off x="0" y="6118501"/>
            <a:ext cx="12192000" cy="739498"/>
          </a:xfrm>
          <a:prstGeom prst="flowChartProcess">
            <a:avLst/>
          </a:prstGeom>
          <a:solidFill>
            <a:srgbClr val="FCCD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n-US" dirty="0">
                <a:solidFill>
                  <a:srgbClr val="2A2A2A"/>
                </a:solidFill>
                <a:latin typeface="Cormorant Garamond Medium"/>
              </a:rPr>
              <a:t>info@ch</a:t>
            </a:r>
            <a:r>
              <a:rPr lang="en-US" sz="1800" dirty="0">
                <a:solidFill>
                  <a:srgbClr val="2A2A2A"/>
                </a:solidFill>
                <a:latin typeface="Cormorant Garamond Medium"/>
              </a:rPr>
              <a:t>ildusa.org</a:t>
            </a:r>
          </a:p>
        </p:txBody>
      </p:sp>
      <p:pic>
        <p:nvPicPr>
          <p:cNvPr id="2" name="Picture 3" descr="A picture containing shape&#10;&#10;Description automatically generated">
            <a:extLst>
              <a:ext uri="{FF2B5EF4-FFF2-40B4-BE49-F238E27FC236}">
                <a16:creationId xmlns:a16="http://schemas.microsoft.com/office/drawing/2014/main" id="{370F2814-F857-48D7-A02E-2A5383C01302}"/>
              </a:ext>
            </a:extLst>
          </p:cNvPr>
          <p:cNvPicPr>
            <a:picLocks noChangeAspect="1"/>
          </p:cNvPicPr>
          <p:nvPr/>
        </p:nvPicPr>
        <p:blipFill rotWithShape="1">
          <a:blip r:embed="rId2"/>
          <a:srcRect l="42627" t="4241" r="47531" b="4070"/>
          <a:stretch/>
        </p:blipFill>
        <p:spPr>
          <a:xfrm rot="5400000">
            <a:off x="5441711" y="-5441711"/>
            <a:ext cx="1308579" cy="12192003"/>
          </a:xfrm>
          <a:prstGeom prst="rect">
            <a:avLst/>
          </a:prstGeom>
        </p:spPr>
      </p:pic>
      <p:sp>
        <p:nvSpPr>
          <p:cNvPr id="4" name="TextBox 11">
            <a:extLst>
              <a:ext uri="{FF2B5EF4-FFF2-40B4-BE49-F238E27FC236}">
                <a16:creationId xmlns:a16="http://schemas.microsoft.com/office/drawing/2014/main" id="{D4942438-846D-4D62-A6C6-EC725EAC278A}"/>
              </a:ext>
            </a:extLst>
          </p:cNvPr>
          <p:cNvSpPr txBox="1"/>
          <p:nvPr/>
        </p:nvSpPr>
        <p:spPr>
          <a:xfrm>
            <a:off x="9547349" y="6244173"/>
            <a:ext cx="1795217" cy="381130"/>
          </a:xfrm>
          <a:prstGeom prst="rect">
            <a:avLst/>
          </a:prstGeom>
        </p:spPr>
        <p:txBody>
          <a:bodyPr wrap="square" lIns="0" tIns="0" rIns="0" bIns="0" rtlCol="0" anchor="t">
            <a:spAutoFit/>
          </a:bodyPr>
          <a:lstStyle/>
          <a:p>
            <a:pPr algn="ctr">
              <a:lnSpc>
                <a:spcPts val="3360"/>
              </a:lnSpc>
            </a:pPr>
            <a:r>
              <a:rPr lang="en-US" sz="1600" dirty="0">
                <a:solidFill>
                  <a:srgbClr val="2A2A2A"/>
                </a:solidFill>
                <a:latin typeface="Cormorant Garamond Medium"/>
              </a:rPr>
              <a:t>www.childusa.org</a:t>
            </a:r>
          </a:p>
        </p:txBody>
      </p:sp>
      <p:sp>
        <p:nvSpPr>
          <p:cNvPr id="5" name="TextBox 12">
            <a:extLst>
              <a:ext uri="{FF2B5EF4-FFF2-40B4-BE49-F238E27FC236}">
                <a16:creationId xmlns:a16="http://schemas.microsoft.com/office/drawing/2014/main" id="{2ECED6B3-35E7-4275-8B6A-7DEF1825C207}"/>
              </a:ext>
            </a:extLst>
          </p:cNvPr>
          <p:cNvSpPr txBox="1"/>
          <p:nvPr/>
        </p:nvSpPr>
        <p:spPr>
          <a:xfrm>
            <a:off x="166336" y="6375116"/>
            <a:ext cx="3130242" cy="265714"/>
          </a:xfrm>
          <a:prstGeom prst="rect">
            <a:avLst/>
          </a:prstGeom>
        </p:spPr>
        <p:txBody>
          <a:bodyPr wrap="square" lIns="0" tIns="0" rIns="0" bIns="0" rtlCol="0" anchor="t">
            <a:spAutoFit/>
          </a:bodyPr>
          <a:lstStyle/>
          <a:p>
            <a:pPr algn="ctr">
              <a:lnSpc>
                <a:spcPts val="2240"/>
              </a:lnSpc>
            </a:pPr>
            <a:r>
              <a:rPr lang="en-US" sz="1600" dirty="0">
                <a:solidFill>
                  <a:srgbClr val="2A2A2A"/>
                </a:solidFill>
                <a:latin typeface="Cormorant Garamond Medium"/>
              </a:rPr>
              <a:t>CHILD USA Copyright © 2023</a:t>
            </a:r>
          </a:p>
        </p:txBody>
      </p:sp>
      <p:sp>
        <p:nvSpPr>
          <p:cNvPr id="8" name="Slide Number Placeholder 1">
            <a:extLst>
              <a:ext uri="{FF2B5EF4-FFF2-40B4-BE49-F238E27FC236}">
                <a16:creationId xmlns:a16="http://schemas.microsoft.com/office/drawing/2014/main" id="{1960045F-166F-45F9-2C3C-5B21D0E630E6}"/>
              </a:ext>
            </a:extLst>
          </p:cNvPr>
          <p:cNvSpPr>
            <a:spLocks noGrp="1"/>
          </p:cNvSpPr>
          <p:nvPr>
            <p:ph type="sldNum" sz="quarter" idx="12"/>
          </p:nvPr>
        </p:nvSpPr>
        <p:spPr>
          <a:xfrm>
            <a:off x="11696955" y="6385032"/>
            <a:ext cx="398697" cy="365125"/>
          </a:xfrm>
        </p:spPr>
        <p:txBody>
          <a:bodyPr/>
          <a:lstStyle/>
          <a:p>
            <a:fld id="{8CE2D9CD-0BB7-1646-8596-C0166CCCEECD}" type="slidenum">
              <a:rPr lang="en-US" sz="1600" smtClean="0">
                <a:solidFill>
                  <a:schemeClr val="tx1"/>
                </a:solidFill>
              </a:rPr>
              <a:t>5</a:t>
            </a:fld>
            <a:endParaRPr lang="en-US" sz="1600" dirty="0">
              <a:solidFill>
                <a:schemeClr val="tx1"/>
              </a:solidFill>
            </a:endParaRPr>
          </a:p>
        </p:txBody>
      </p:sp>
      <p:sp>
        <p:nvSpPr>
          <p:cNvPr id="6" name="Google Shape;118;p16">
            <a:extLst>
              <a:ext uri="{FF2B5EF4-FFF2-40B4-BE49-F238E27FC236}">
                <a16:creationId xmlns:a16="http://schemas.microsoft.com/office/drawing/2014/main" id="{B89D3B70-CA1E-9DB0-6CAB-33E99AF3FE1F}"/>
              </a:ext>
            </a:extLst>
          </p:cNvPr>
          <p:cNvSpPr txBox="1">
            <a:spLocks/>
          </p:cNvSpPr>
          <p:nvPr/>
        </p:nvSpPr>
        <p:spPr>
          <a:xfrm>
            <a:off x="310101" y="1609640"/>
            <a:ext cx="11386854" cy="1093200"/>
          </a:xfrm>
          <a:prstGeom prst="rect">
            <a:avLst/>
          </a:prstGeom>
        </p:spPr>
        <p:txBody>
          <a:bodyPr spcFirstLastPara="1" vert="horz" wrap="square" lIns="121900" tIns="121900" rIns="121900" bIns="1219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2800" b="0" i="1" dirty="0">
                <a:solidFill>
                  <a:srgbClr val="000000"/>
                </a:solidFill>
                <a:effectLst/>
                <a:latin typeface="Glacial indifference"/>
              </a:rPr>
              <a:t>“The legal principle that government may not determine belief—a principle that appears throughout First Amendment cases, whether they are religious institution cases, free exercise cases, or free speech cases.”</a:t>
            </a:r>
          </a:p>
          <a:p>
            <a:pPr marL="0" indent="0">
              <a:buNone/>
            </a:pPr>
            <a:endParaRPr lang="en-US" sz="1050" i="1" kern="0" dirty="0">
              <a:solidFill>
                <a:srgbClr val="000000"/>
              </a:solidFill>
              <a:latin typeface="Glacial indifference"/>
            </a:endParaRPr>
          </a:p>
          <a:p>
            <a:pPr marL="0" indent="0">
              <a:buNone/>
            </a:pPr>
            <a:endParaRPr lang="en-US" sz="1050" i="1" kern="0" dirty="0">
              <a:solidFill>
                <a:srgbClr val="000000"/>
              </a:solidFill>
              <a:latin typeface="Glacial indifference"/>
            </a:endParaRPr>
          </a:p>
          <a:p>
            <a:pPr marL="0" indent="0">
              <a:buNone/>
            </a:pPr>
            <a:r>
              <a:rPr lang="en-US" sz="2800" i="1" kern="0" dirty="0">
                <a:solidFill>
                  <a:srgbClr val="000000"/>
                </a:solidFill>
                <a:latin typeface="Glacial indifference"/>
              </a:rPr>
              <a:t>“[A] religious institution makes its own internal decisions but is held responsible for the harm its conduct produces.”</a:t>
            </a:r>
            <a:endParaRPr lang="en-US" sz="2800" kern="0" dirty="0">
              <a:latin typeface="Glacial indifference"/>
            </a:endParaRPr>
          </a:p>
        </p:txBody>
      </p:sp>
      <p:sp>
        <p:nvSpPr>
          <p:cNvPr id="10" name="Google Shape;245;p28">
            <a:extLst>
              <a:ext uri="{FF2B5EF4-FFF2-40B4-BE49-F238E27FC236}">
                <a16:creationId xmlns:a16="http://schemas.microsoft.com/office/drawing/2014/main" id="{B2FB630A-9214-062F-8C01-A5CA08A93CC9}"/>
              </a:ext>
            </a:extLst>
          </p:cNvPr>
          <p:cNvSpPr txBox="1"/>
          <p:nvPr/>
        </p:nvSpPr>
        <p:spPr>
          <a:xfrm>
            <a:off x="689693" y="5161834"/>
            <a:ext cx="11203233" cy="739498"/>
          </a:xfrm>
          <a:prstGeom prst="rect">
            <a:avLst/>
          </a:prstGeom>
          <a:noFill/>
          <a:ln>
            <a:noFill/>
          </a:ln>
        </p:spPr>
        <p:txBody>
          <a:bodyPr spcFirstLastPara="1" wrap="square" lIns="121900" tIns="121900" rIns="121900" bIns="121900" anchor="t" anchorCtr="0">
            <a:noAutofit/>
          </a:bodyPr>
          <a:lstStyle/>
          <a:p>
            <a:pPr>
              <a:lnSpc>
                <a:spcPct val="115000"/>
              </a:lnSpc>
              <a:buClr>
                <a:schemeClr val="dk1"/>
              </a:buClr>
              <a:buSzPts val="1100"/>
            </a:pPr>
            <a:r>
              <a:rPr lang="en-US" sz="1400" dirty="0">
                <a:solidFill>
                  <a:schemeClr val="dk1"/>
                </a:solidFill>
                <a:latin typeface="Lato"/>
                <a:ea typeface="Lato"/>
                <a:cs typeface="Lato"/>
                <a:sym typeface="Lato"/>
              </a:rPr>
              <a:t>Marci A. Hamilton, </a:t>
            </a:r>
            <a:r>
              <a:rPr lang="en-US" sz="1400" i="1" dirty="0">
                <a:solidFill>
                  <a:schemeClr val="dk1"/>
                </a:solidFill>
                <a:latin typeface="Lato"/>
                <a:ea typeface="Lato"/>
                <a:cs typeface="Lato"/>
                <a:sym typeface="Lato"/>
              </a:rPr>
              <a:t>Religious Institutions, the No-Harm Doctrine, and the Public Good</a:t>
            </a:r>
            <a:r>
              <a:rPr lang="en-US" sz="1400" dirty="0">
                <a:solidFill>
                  <a:schemeClr val="dk1"/>
                </a:solidFill>
                <a:latin typeface="Lato"/>
                <a:ea typeface="Lato"/>
                <a:cs typeface="Lato"/>
                <a:sym typeface="Lato"/>
              </a:rPr>
              <a:t>, Issue 4(2), </a:t>
            </a:r>
            <a:r>
              <a:rPr lang="en-US" sz="1400" cap="small" dirty="0">
                <a:solidFill>
                  <a:schemeClr val="dk1"/>
                </a:solidFill>
                <a:latin typeface="Lato"/>
                <a:ea typeface="Lato"/>
                <a:cs typeface="Lato"/>
                <a:sym typeface="Lato"/>
              </a:rPr>
              <a:t>BYU Law Rev.</a:t>
            </a:r>
            <a:r>
              <a:rPr lang="en-US" sz="1400" dirty="0">
                <a:solidFill>
                  <a:schemeClr val="dk1"/>
                </a:solidFill>
                <a:latin typeface="Lato"/>
                <a:ea typeface="Lato"/>
                <a:cs typeface="Lato"/>
                <a:sym typeface="Lato"/>
              </a:rPr>
              <a:t>, 1099, 1114 (2004)</a:t>
            </a:r>
            <a:endParaRPr lang="en-US" sz="1050" dirty="0">
              <a:solidFill>
                <a:schemeClr val="dk1"/>
              </a:solidFill>
              <a:latin typeface="Lato"/>
              <a:ea typeface="Lato"/>
              <a:cs typeface="Lato"/>
              <a:sym typeface="Lato"/>
            </a:endParaRPr>
          </a:p>
        </p:txBody>
      </p:sp>
      <p:pic>
        <p:nvPicPr>
          <p:cNvPr id="7" name="Picture 6" descr="Text, logo&#10;&#10;Description automatically generated">
            <a:extLst>
              <a:ext uri="{FF2B5EF4-FFF2-40B4-BE49-F238E27FC236}">
                <a16:creationId xmlns:a16="http://schemas.microsoft.com/office/drawing/2014/main" id="{BB779165-CEE7-B840-D59D-D1E5A39498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Tree>
    <p:extLst>
      <p:ext uri="{BB962C8B-B14F-4D97-AF65-F5344CB8AC3E}">
        <p14:creationId xmlns:p14="http://schemas.microsoft.com/office/powerpoint/2010/main" val="238642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80DE81-1615-7BA3-B8F6-9A02948D7FA7}"/>
              </a:ext>
            </a:extLst>
          </p:cNvPr>
          <p:cNvSpPr/>
          <p:nvPr/>
        </p:nvSpPr>
        <p:spPr>
          <a:xfrm>
            <a:off x="0" y="6182210"/>
            <a:ext cx="12192000" cy="77077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BD992A4-1414-479A-83C4-87A20151CF32}"/>
              </a:ext>
            </a:extLst>
          </p:cNvPr>
          <p:cNvSpPr txBox="1"/>
          <p:nvPr/>
        </p:nvSpPr>
        <p:spPr>
          <a:xfrm>
            <a:off x="1037626" y="2659404"/>
            <a:ext cx="9976368" cy="923330"/>
          </a:xfrm>
          <a:prstGeom prst="rect">
            <a:avLst/>
          </a:prstGeom>
          <a:noFill/>
        </p:spPr>
        <p:txBody>
          <a:bodyPr wrap="square" lIns="91440" tIns="45720" rIns="91440" bIns="45720" rtlCol="0" anchor="t">
            <a:spAutoFit/>
          </a:bodyPr>
          <a:lstStyle/>
          <a:p>
            <a:pPr algn="ctr"/>
            <a:r>
              <a:rPr lang="en-US" sz="5400" b="1" dirty="0">
                <a:latin typeface="Glacial indifference"/>
              </a:rPr>
              <a:t>II. “Church Autonomy”</a:t>
            </a:r>
            <a:endParaRPr lang="en-US" sz="5400" dirty="0">
              <a:cs typeface="Calibri"/>
            </a:endParaRPr>
          </a:p>
        </p:txBody>
      </p:sp>
      <p:pic>
        <p:nvPicPr>
          <p:cNvPr id="2" name="Picture 3" descr="A picture containing shape&#10;&#10;Description automatically generated">
            <a:extLst>
              <a:ext uri="{FF2B5EF4-FFF2-40B4-BE49-F238E27FC236}">
                <a16:creationId xmlns:a16="http://schemas.microsoft.com/office/drawing/2014/main" id="{5B3E8B81-2F9D-4451-8BE7-8C371D032A18}"/>
              </a:ext>
            </a:extLst>
          </p:cNvPr>
          <p:cNvPicPr>
            <a:picLocks noChangeAspect="1"/>
          </p:cNvPicPr>
          <p:nvPr/>
        </p:nvPicPr>
        <p:blipFill rotWithShape="1">
          <a:blip r:embed="rId2"/>
          <a:srcRect l="42627" t="4241" r="47531" b="4070"/>
          <a:stretch/>
        </p:blipFill>
        <p:spPr>
          <a:xfrm rot="5400000">
            <a:off x="5441711" y="-5441711"/>
            <a:ext cx="1308579" cy="12192003"/>
          </a:xfrm>
          <a:prstGeom prst="rect">
            <a:avLst/>
          </a:prstGeom>
        </p:spPr>
      </p:pic>
      <p:sp>
        <p:nvSpPr>
          <p:cNvPr id="5" name="TextBox 12">
            <a:extLst>
              <a:ext uri="{FF2B5EF4-FFF2-40B4-BE49-F238E27FC236}">
                <a16:creationId xmlns:a16="http://schemas.microsoft.com/office/drawing/2014/main" id="{CAB52F9B-1E0D-4F22-9C55-5FC21ED34009}"/>
              </a:ext>
            </a:extLst>
          </p:cNvPr>
          <p:cNvSpPr txBox="1"/>
          <p:nvPr/>
        </p:nvSpPr>
        <p:spPr>
          <a:xfrm>
            <a:off x="147925" y="6434738"/>
            <a:ext cx="3130242" cy="265714"/>
          </a:xfrm>
          <a:prstGeom prst="rect">
            <a:avLst/>
          </a:prstGeom>
        </p:spPr>
        <p:txBody>
          <a:bodyPr wrap="square" lIns="0" tIns="0" rIns="0" bIns="0" rtlCol="0" anchor="t">
            <a:spAutoFit/>
          </a:bodyPr>
          <a:lstStyle/>
          <a:p>
            <a:pPr algn="ctr">
              <a:lnSpc>
                <a:spcPts val="2240"/>
              </a:lnSpc>
            </a:pPr>
            <a:r>
              <a:rPr lang="en-US" sz="1600" dirty="0">
                <a:solidFill>
                  <a:schemeClr val="bg1"/>
                </a:solidFill>
                <a:latin typeface="Cormorant Garamond Medium"/>
              </a:rPr>
              <a:t>CHILD USA Copyright © 2023</a:t>
            </a:r>
          </a:p>
        </p:txBody>
      </p:sp>
      <p:sp>
        <p:nvSpPr>
          <p:cNvPr id="9" name="TextBox 8">
            <a:extLst>
              <a:ext uri="{FF2B5EF4-FFF2-40B4-BE49-F238E27FC236}">
                <a16:creationId xmlns:a16="http://schemas.microsoft.com/office/drawing/2014/main" id="{DE4DCBEC-1B5B-9E52-D42D-12EFB988A503}"/>
              </a:ext>
            </a:extLst>
          </p:cNvPr>
          <p:cNvSpPr txBox="1"/>
          <p:nvPr/>
        </p:nvSpPr>
        <p:spPr>
          <a:xfrm>
            <a:off x="9176782" y="6319322"/>
            <a:ext cx="2317166" cy="381130"/>
          </a:xfrm>
          <a:prstGeom prst="rect">
            <a:avLst/>
          </a:prstGeom>
        </p:spPr>
        <p:txBody>
          <a:bodyPr wrap="square" lIns="0" tIns="0" rIns="0" bIns="0" rtlCol="0" anchor="t">
            <a:spAutoFit/>
          </a:bodyPr>
          <a:lstStyle/>
          <a:p>
            <a:pPr algn="ctr">
              <a:lnSpc>
                <a:spcPts val="3360"/>
              </a:lnSpc>
            </a:pPr>
            <a:r>
              <a:rPr lang="en-US" sz="1600" dirty="0">
                <a:solidFill>
                  <a:schemeClr val="bg1"/>
                </a:solidFill>
                <a:latin typeface="Cormorant Garamond Medium"/>
              </a:rPr>
              <a:t>www.childusa.org</a:t>
            </a:r>
          </a:p>
        </p:txBody>
      </p:sp>
      <p:sp>
        <p:nvSpPr>
          <p:cNvPr id="10" name="Slide Number Placeholder 1">
            <a:extLst>
              <a:ext uri="{FF2B5EF4-FFF2-40B4-BE49-F238E27FC236}">
                <a16:creationId xmlns:a16="http://schemas.microsoft.com/office/drawing/2014/main" id="{A6AE0313-D503-491E-2D4F-9C7800E37CB6}"/>
              </a:ext>
            </a:extLst>
          </p:cNvPr>
          <p:cNvSpPr>
            <a:spLocks noGrp="1"/>
          </p:cNvSpPr>
          <p:nvPr>
            <p:ph type="sldNum" sz="quarter" idx="12"/>
          </p:nvPr>
        </p:nvSpPr>
        <p:spPr>
          <a:xfrm>
            <a:off x="11418110" y="6428061"/>
            <a:ext cx="625965" cy="365125"/>
          </a:xfrm>
        </p:spPr>
        <p:txBody>
          <a:bodyPr/>
          <a:lstStyle/>
          <a:p>
            <a:fld id="{8CE2D9CD-0BB7-1646-8596-C0166CCCEECD}" type="slidenum">
              <a:rPr lang="en-US" sz="1400" smtClean="0">
                <a:solidFill>
                  <a:schemeClr val="bg1"/>
                </a:solidFill>
              </a:rPr>
              <a:t>6</a:t>
            </a:fld>
            <a:endParaRPr lang="en-US" sz="1400" dirty="0">
              <a:solidFill>
                <a:schemeClr val="bg1"/>
              </a:solidFill>
            </a:endParaRPr>
          </a:p>
        </p:txBody>
      </p:sp>
      <p:pic>
        <p:nvPicPr>
          <p:cNvPr id="4" name="Picture 3" descr="Text, logo&#10;&#10;Description automatically generated">
            <a:extLst>
              <a:ext uri="{FF2B5EF4-FFF2-40B4-BE49-F238E27FC236}">
                <a16:creationId xmlns:a16="http://schemas.microsoft.com/office/drawing/2014/main" id="{87669A8F-8E26-8750-3FFA-47AEEF411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
        <p:nvSpPr>
          <p:cNvPr id="15" name="TextBox 14">
            <a:extLst>
              <a:ext uri="{FF2B5EF4-FFF2-40B4-BE49-F238E27FC236}">
                <a16:creationId xmlns:a16="http://schemas.microsoft.com/office/drawing/2014/main" id="{B1C4E8BB-97A3-2452-C1A5-EB94EC5A5681}"/>
              </a:ext>
            </a:extLst>
          </p:cNvPr>
          <p:cNvSpPr txBox="1"/>
          <p:nvPr/>
        </p:nvSpPr>
        <p:spPr>
          <a:xfrm>
            <a:off x="3410419" y="6269757"/>
            <a:ext cx="2508462" cy="480260"/>
          </a:xfrm>
          <a:prstGeom prst="rect">
            <a:avLst/>
          </a:prstGeom>
          <a:noFill/>
        </p:spPr>
        <p:txBody>
          <a:bodyPr wrap="square">
            <a:spAutoFit/>
          </a:bodyPr>
          <a:lstStyle/>
          <a:p>
            <a:pPr algn="ctr">
              <a:lnSpc>
                <a:spcPts val="3360"/>
              </a:lnSpc>
            </a:pPr>
            <a:r>
              <a:rPr lang="en-US" sz="1800" dirty="0">
                <a:solidFill>
                  <a:schemeClr val="bg1"/>
                </a:solidFill>
                <a:latin typeface="Cormorant Garamond Medium"/>
              </a:rPr>
              <a:t>215-539-1906</a:t>
            </a:r>
          </a:p>
        </p:txBody>
      </p:sp>
      <p:sp>
        <p:nvSpPr>
          <p:cNvPr id="13" name="TextBox 12">
            <a:extLst>
              <a:ext uri="{FF2B5EF4-FFF2-40B4-BE49-F238E27FC236}">
                <a16:creationId xmlns:a16="http://schemas.microsoft.com/office/drawing/2014/main" id="{0444034C-867D-5A9F-E49D-724D4E72245D}"/>
              </a:ext>
            </a:extLst>
          </p:cNvPr>
          <p:cNvSpPr txBox="1"/>
          <p:nvPr/>
        </p:nvSpPr>
        <p:spPr>
          <a:xfrm>
            <a:off x="6025810" y="6269757"/>
            <a:ext cx="3189659" cy="480260"/>
          </a:xfrm>
          <a:prstGeom prst="rect">
            <a:avLst/>
          </a:prstGeom>
          <a:noFill/>
        </p:spPr>
        <p:txBody>
          <a:bodyPr wrap="square">
            <a:spAutoFit/>
          </a:bodyPr>
          <a:lstStyle/>
          <a:p>
            <a:pPr algn="ctr">
              <a:lnSpc>
                <a:spcPts val="3360"/>
              </a:lnSpc>
            </a:pPr>
            <a:r>
              <a:rPr lang="en-US" sz="1800" dirty="0">
                <a:solidFill>
                  <a:schemeClr val="bg1"/>
                </a:solidFill>
                <a:latin typeface="Cormorant Garamond Medium"/>
              </a:rPr>
              <a:t>info@childusa.org</a:t>
            </a:r>
          </a:p>
        </p:txBody>
      </p:sp>
    </p:spTree>
    <p:extLst>
      <p:ext uri="{BB962C8B-B14F-4D97-AF65-F5344CB8AC3E}">
        <p14:creationId xmlns:p14="http://schemas.microsoft.com/office/powerpoint/2010/main" val="1479462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Process 2">
            <a:extLst>
              <a:ext uri="{FF2B5EF4-FFF2-40B4-BE49-F238E27FC236}">
                <a16:creationId xmlns:a16="http://schemas.microsoft.com/office/drawing/2014/main" id="{000EE12E-3E98-81B1-9DEB-7A1E55A04336}"/>
              </a:ext>
            </a:extLst>
          </p:cNvPr>
          <p:cNvSpPr/>
          <p:nvPr/>
        </p:nvSpPr>
        <p:spPr>
          <a:xfrm>
            <a:off x="0" y="6118501"/>
            <a:ext cx="12192000" cy="739498"/>
          </a:xfrm>
          <a:prstGeom prst="flowChartProcess">
            <a:avLst/>
          </a:prstGeom>
          <a:solidFill>
            <a:srgbClr val="FCCD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60"/>
              </a:lnSpc>
            </a:pPr>
            <a:r>
              <a:rPr lang="en-US" dirty="0">
                <a:solidFill>
                  <a:srgbClr val="2A2A2A"/>
                </a:solidFill>
                <a:latin typeface="Cormorant Garamond Medium"/>
              </a:rPr>
              <a:t>info@ch</a:t>
            </a:r>
            <a:r>
              <a:rPr lang="en-US" sz="1800" dirty="0">
                <a:solidFill>
                  <a:srgbClr val="2A2A2A"/>
                </a:solidFill>
                <a:latin typeface="Cormorant Garamond Medium"/>
              </a:rPr>
              <a:t>ildusa.org</a:t>
            </a:r>
          </a:p>
        </p:txBody>
      </p:sp>
      <p:pic>
        <p:nvPicPr>
          <p:cNvPr id="2" name="Picture 3" descr="A picture containing shape&#10;&#10;Description automatically generated">
            <a:extLst>
              <a:ext uri="{FF2B5EF4-FFF2-40B4-BE49-F238E27FC236}">
                <a16:creationId xmlns:a16="http://schemas.microsoft.com/office/drawing/2014/main" id="{370F2814-F857-48D7-A02E-2A5383C01302}"/>
              </a:ext>
            </a:extLst>
          </p:cNvPr>
          <p:cNvPicPr>
            <a:picLocks noChangeAspect="1"/>
          </p:cNvPicPr>
          <p:nvPr/>
        </p:nvPicPr>
        <p:blipFill rotWithShape="1">
          <a:blip r:embed="rId2"/>
          <a:srcRect l="42627" t="4241" r="47531" b="4070"/>
          <a:stretch/>
        </p:blipFill>
        <p:spPr>
          <a:xfrm rot="5400000">
            <a:off x="5441711" y="-5441711"/>
            <a:ext cx="1308579" cy="12192003"/>
          </a:xfrm>
          <a:prstGeom prst="rect">
            <a:avLst/>
          </a:prstGeom>
        </p:spPr>
      </p:pic>
      <p:sp>
        <p:nvSpPr>
          <p:cNvPr id="4" name="TextBox 11">
            <a:extLst>
              <a:ext uri="{FF2B5EF4-FFF2-40B4-BE49-F238E27FC236}">
                <a16:creationId xmlns:a16="http://schemas.microsoft.com/office/drawing/2014/main" id="{D4942438-846D-4D62-A6C6-EC725EAC278A}"/>
              </a:ext>
            </a:extLst>
          </p:cNvPr>
          <p:cNvSpPr txBox="1"/>
          <p:nvPr/>
        </p:nvSpPr>
        <p:spPr>
          <a:xfrm>
            <a:off x="9547349" y="6244173"/>
            <a:ext cx="1795217" cy="381130"/>
          </a:xfrm>
          <a:prstGeom prst="rect">
            <a:avLst/>
          </a:prstGeom>
        </p:spPr>
        <p:txBody>
          <a:bodyPr wrap="square" lIns="0" tIns="0" rIns="0" bIns="0" rtlCol="0" anchor="t">
            <a:spAutoFit/>
          </a:bodyPr>
          <a:lstStyle/>
          <a:p>
            <a:pPr algn="ctr">
              <a:lnSpc>
                <a:spcPts val="3360"/>
              </a:lnSpc>
            </a:pPr>
            <a:r>
              <a:rPr lang="en-US" sz="1600" dirty="0">
                <a:solidFill>
                  <a:srgbClr val="2A2A2A"/>
                </a:solidFill>
                <a:latin typeface="Cormorant Garamond Medium"/>
              </a:rPr>
              <a:t>www.childusa.org</a:t>
            </a:r>
          </a:p>
        </p:txBody>
      </p:sp>
      <p:sp>
        <p:nvSpPr>
          <p:cNvPr id="5" name="TextBox 12">
            <a:extLst>
              <a:ext uri="{FF2B5EF4-FFF2-40B4-BE49-F238E27FC236}">
                <a16:creationId xmlns:a16="http://schemas.microsoft.com/office/drawing/2014/main" id="{2ECED6B3-35E7-4275-8B6A-7DEF1825C207}"/>
              </a:ext>
            </a:extLst>
          </p:cNvPr>
          <p:cNvSpPr txBox="1"/>
          <p:nvPr/>
        </p:nvSpPr>
        <p:spPr>
          <a:xfrm>
            <a:off x="166336" y="6375116"/>
            <a:ext cx="3130242" cy="265714"/>
          </a:xfrm>
          <a:prstGeom prst="rect">
            <a:avLst/>
          </a:prstGeom>
        </p:spPr>
        <p:txBody>
          <a:bodyPr wrap="square" lIns="0" tIns="0" rIns="0" bIns="0" rtlCol="0" anchor="t">
            <a:spAutoFit/>
          </a:bodyPr>
          <a:lstStyle/>
          <a:p>
            <a:pPr algn="ctr">
              <a:lnSpc>
                <a:spcPts val="2240"/>
              </a:lnSpc>
            </a:pPr>
            <a:r>
              <a:rPr lang="en-US" sz="1600" dirty="0">
                <a:solidFill>
                  <a:srgbClr val="2A2A2A"/>
                </a:solidFill>
                <a:latin typeface="Cormorant Garamond Medium"/>
              </a:rPr>
              <a:t>CHILD USA Copyright © 2023</a:t>
            </a:r>
          </a:p>
        </p:txBody>
      </p:sp>
      <p:sp>
        <p:nvSpPr>
          <p:cNvPr id="8" name="Slide Number Placeholder 1">
            <a:extLst>
              <a:ext uri="{FF2B5EF4-FFF2-40B4-BE49-F238E27FC236}">
                <a16:creationId xmlns:a16="http://schemas.microsoft.com/office/drawing/2014/main" id="{1960045F-166F-45F9-2C3C-5B21D0E630E6}"/>
              </a:ext>
            </a:extLst>
          </p:cNvPr>
          <p:cNvSpPr>
            <a:spLocks noGrp="1"/>
          </p:cNvSpPr>
          <p:nvPr>
            <p:ph type="sldNum" sz="quarter" idx="12"/>
          </p:nvPr>
        </p:nvSpPr>
        <p:spPr>
          <a:xfrm>
            <a:off x="11696955" y="6385032"/>
            <a:ext cx="398697" cy="365125"/>
          </a:xfrm>
        </p:spPr>
        <p:txBody>
          <a:bodyPr/>
          <a:lstStyle/>
          <a:p>
            <a:fld id="{8CE2D9CD-0BB7-1646-8596-C0166CCCEECD}" type="slidenum">
              <a:rPr lang="en-US" sz="1600" smtClean="0">
                <a:solidFill>
                  <a:schemeClr val="tx1"/>
                </a:solidFill>
              </a:rPr>
              <a:t>7</a:t>
            </a:fld>
            <a:endParaRPr lang="en-US" sz="1600" dirty="0">
              <a:solidFill>
                <a:schemeClr val="tx1"/>
              </a:solidFill>
            </a:endParaRPr>
          </a:p>
        </p:txBody>
      </p:sp>
      <p:sp>
        <p:nvSpPr>
          <p:cNvPr id="6" name="Google Shape;118;p16">
            <a:extLst>
              <a:ext uri="{FF2B5EF4-FFF2-40B4-BE49-F238E27FC236}">
                <a16:creationId xmlns:a16="http://schemas.microsoft.com/office/drawing/2014/main" id="{B89D3B70-CA1E-9DB0-6CAB-33E99AF3FE1F}"/>
              </a:ext>
            </a:extLst>
          </p:cNvPr>
          <p:cNvSpPr txBox="1">
            <a:spLocks/>
          </p:cNvSpPr>
          <p:nvPr/>
        </p:nvSpPr>
        <p:spPr>
          <a:xfrm>
            <a:off x="479963" y="1609640"/>
            <a:ext cx="11216992" cy="1093200"/>
          </a:xfrm>
          <a:prstGeom prst="rect">
            <a:avLst/>
          </a:prstGeom>
        </p:spPr>
        <p:txBody>
          <a:bodyPr spcFirstLastPara="1" vert="horz" wrap="square" lIns="121900" tIns="121900" rIns="121900" bIns="1219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latin typeface="Calibri"/>
                <a:cs typeface="Calibri"/>
              </a:rPr>
              <a:t>Baptists and “Church Autonomy”</a:t>
            </a:r>
            <a:endParaRPr lang="en-US" sz="2800" dirty="0">
              <a:latin typeface="Calibri"/>
              <a:cs typeface="Calibri"/>
            </a:endParaRPr>
          </a:p>
          <a:p>
            <a:pPr marL="0" indent="0">
              <a:buNone/>
            </a:pPr>
            <a:r>
              <a:rPr lang="en-US" sz="2800" b="0" i="1" dirty="0">
                <a:solidFill>
                  <a:srgbClr val="000000"/>
                </a:solidFill>
                <a:effectLst/>
                <a:latin typeface="Glacial indifference"/>
              </a:rPr>
              <a:t>“An autonomous church governs itself without any outside human direction or control. Of course, it is not absolutely autonomous, because a church should always recognize the control and authority of Jesus as Lord.”</a:t>
            </a:r>
          </a:p>
          <a:p>
            <a:pPr marL="0" indent="0">
              <a:buNone/>
            </a:pPr>
            <a:endParaRPr lang="en-US" sz="1200" b="0" i="1" dirty="0">
              <a:solidFill>
                <a:srgbClr val="000000"/>
              </a:solidFill>
              <a:effectLst/>
              <a:latin typeface="Glacial indifference"/>
            </a:endParaRPr>
          </a:p>
          <a:p>
            <a:pPr marL="0" indent="0">
              <a:buNone/>
            </a:pPr>
            <a:r>
              <a:rPr lang="en-US" sz="2800" i="1" dirty="0">
                <a:solidFill>
                  <a:srgbClr val="000000"/>
                </a:solidFill>
                <a:latin typeface="Glacial indifference"/>
              </a:rPr>
              <a:t>“</a:t>
            </a:r>
            <a:r>
              <a:rPr lang="en-US" sz="2800" b="0" i="1" dirty="0">
                <a:solidFill>
                  <a:srgbClr val="000000"/>
                </a:solidFill>
                <a:effectLst/>
                <a:latin typeface="Glacial indifference"/>
              </a:rPr>
              <a:t>Church autonomy is not peripheral to Baptist beliefs. It rests on basic Baptist convictions. No other form of governance is in keeping with the recipe of Baptist beliefs and practices.”</a:t>
            </a:r>
            <a:endParaRPr lang="en-US" sz="2800" kern="0" dirty="0">
              <a:latin typeface="Glacial indifference"/>
            </a:endParaRPr>
          </a:p>
        </p:txBody>
      </p:sp>
      <p:sp>
        <p:nvSpPr>
          <p:cNvPr id="10" name="Google Shape;245;p28">
            <a:extLst>
              <a:ext uri="{FF2B5EF4-FFF2-40B4-BE49-F238E27FC236}">
                <a16:creationId xmlns:a16="http://schemas.microsoft.com/office/drawing/2014/main" id="{B2FB630A-9214-062F-8C01-A5CA08A93CC9}"/>
              </a:ext>
            </a:extLst>
          </p:cNvPr>
          <p:cNvSpPr txBox="1"/>
          <p:nvPr/>
        </p:nvSpPr>
        <p:spPr>
          <a:xfrm>
            <a:off x="999569" y="5248360"/>
            <a:ext cx="10804165" cy="859805"/>
          </a:xfrm>
          <a:prstGeom prst="rect">
            <a:avLst/>
          </a:prstGeom>
          <a:noFill/>
          <a:ln>
            <a:noFill/>
          </a:ln>
        </p:spPr>
        <p:txBody>
          <a:bodyPr spcFirstLastPara="1" wrap="square" lIns="121900" tIns="121900" rIns="121900" bIns="121900" anchor="t" anchorCtr="0">
            <a:noAutofit/>
          </a:bodyPr>
          <a:lstStyle/>
          <a:p>
            <a:pPr>
              <a:lnSpc>
                <a:spcPct val="115000"/>
              </a:lnSpc>
              <a:buClr>
                <a:schemeClr val="dk1"/>
              </a:buClr>
              <a:buSzPts val="1100"/>
            </a:pPr>
            <a:r>
              <a:rPr lang="en-US" sz="1400" i="1" dirty="0">
                <a:solidFill>
                  <a:schemeClr val="dk1"/>
                </a:solidFill>
                <a:latin typeface="Lato"/>
                <a:ea typeface="Lato"/>
                <a:cs typeface="Lato"/>
                <a:sym typeface="Lato"/>
              </a:rPr>
              <a:t>Baptists Believe in Church Autonomy</a:t>
            </a:r>
            <a:r>
              <a:rPr lang="en-US" sz="1400" dirty="0">
                <a:solidFill>
                  <a:schemeClr val="dk1"/>
                </a:solidFill>
                <a:latin typeface="Lato"/>
                <a:ea typeface="Lato"/>
                <a:cs typeface="Lato"/>
                <a:sym typeface="Lato"/>
              </a:rPr>
              <a:t>, </a:t>
            </a:r>
            <a:r>
              <a:rPr lang="en-US" sz="1400" cap="small" dirty="0">
                <a:solidFill>
                  <a:schemeClr val="dk1"/>
                </a:solidFill>
                <a:latin typeface="Lato"/>
                <a:ea typeface="Lato"/>
                <a:cs typeface="Lato"/>
                <a:sym typeface="Lato"/>
              </a:rPr>
              <a:t>Baptist Distinctives</a:t>
            </a:r>
            <a:r>
              <a:rPr lang="en-US" sz="1400" dirty="0">
                <a:solidFill>
                  <a:schemeClr val="dk1"/>
                </a:solidFill>
                <a:latin typeface="Lato"/>
                <a:ea typeface="Lato"/>
                <a:cs typeface="Lato"/>
                <a:sym typeface="Lato"/>
              </a:rPr>
              <a:t>, </a:t>
            </a:r>
            <a:r>
              <a:rPr lang="en-US" sz="1400" dirty="0">
                <a:solidFill>
                  <a:schemeClr val="dk1"/>
                </a:solidFill>
                <a:latin typeface="Lato"/>
                <a:ea typeface="Lato"/>
                <a:cs typeface="Lato"/>
                <a:sym typeface="Lato"/>
                <a:hlinkClick r:id="rId3"/>
              </a:rPr>
              <a:t>www.baptistdistinctives.org</a:t>
            </a:r>
            <a:r>
              <a:rPr lang="en-US" sz="1400" dirty="0">
                <a:solidFill>
                  <a:schemeClr val="dk1"/>
                </a:solidFill>
                <a:latin typeface="Lato"/>
                <a:ea typeface="Lato"/>
                <a:cs typeface="Lato"/>
                <a:sym typeface="Lato"/>
              </a:rPr>
              <a:t> </a:t>
            </a:r>
            <a:endParaRPr lang="en-US" sz="1050" dirty="0">
              <a:solidFill>
                <a:schemeClr val="dk1"/>
              </a:solidFill>
              <a:latin typeface="Lato"/>
              <a:ea typeface="Lato"/>
              <a:cs typeface="Lato"/>
              <a:sym typeface="Lato"/>
            </a:endParaRPr>
          </a:p>
        </p:txBody>
      </p:sp>
      <p:pic>
        <p:nvPicPr>
          <p:cNvPr id="7" name="Picture 6" descr="Text, logo&#10;&#10;Description automatically generated">
            <a:extLst>
              <a:ext uri="{FF2B5EF4-FFF2-40B4-BE49-F238E27FC236}">
                <a16:creationId xmlns:a16="http://schemas.microsoft.com/office/drawing/2014/main" id="{BB779165-CEE7-B840-D59D-D1E5A39498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Tree>
    <p:extLst>
      <p:ext uri="{BB962C8B-B14F-4D97-AF65-F5344CB8AC3E}">
        <p14:creationId xmlns:p14="http://schemas.microsoft.com/office/powerpoint/2010/main" val="3424185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CF6E9933-F137-128D-2460-817FB71C5AFD}"/>
              </a:ext>
            </a:extLst>
          </p:cNvPr>
          <p:cNvPicPr>
            <a:picLocks noChangeAspect="1"/>
          </p:cNvPicPr>
          <p:nvPr/>
        </p:nvPicPr>
        <p:blipFill rotWithShape="1">
          <a:blip r:embed="rId2"/>
          <a:srcRect l="42627" t="4241" r="47531" b="4070"/>
          <a:stretch/>
        </p:blipFill>
        <p:spPr>
          <a:xfrm rot="5400000">
            <a:off x="5441709" y="-5420248"/>
            <a:ext cx="1308579" cy="12192003"/>
          </a:xfrm>
          <a:prstGeom prst="rect">
            <a:avLst/>
          </a:prstGeom>
        </p:spPr>
      </p:pic>
      <p:pic>
        <p:nvPicPr>
          <p:cNvPr id="3" name="Picture 2" descr="Text, logo&#10;&#10;Description automatically generated">
            <a:extLst>
              <a:ext uri="{FF2B5EF4-FFF2-40B4-BE49-F238E27FC236}">
                <a16:creationId xmlns:a16="http://schemas.microsoft.com/office/drawing/2014/main" id="{54ABA649-8EDC-68C5-E0CF-96A0E1AEF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
        <p:nvSpPr>
          <p:cNvPr id="8" name="Rectangle 7">
            <a:extLst>
              <a:ext uri="{FF2B5EF4-FFF2-40B4-BE49-F238E27FC236}">
                <a16:creationId xmlns:a16="http://schemas.microsoft.com/office/drawing/2014/main" id="{2E01E735-223D-47F2-729D-7CB79241C089}"/>
              </a:ext>
            </a:extLst>
          </p:cNvPr>
          <p:cNvSpPr/>
          <p:nvPr/>
        </p:nvSpPr>
        <p:spPr>
          <a:xfrm>
            <a:off x="0" y="6423223"/>
            <a:ext cx="12192000" cy="4133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info@childusa.org</a:t>
            </a:r>
          </a:p>
        </p:txBody>
      </p:sp>
      <p:sp>
        <p:nvSpPr>
          <p:cNvPr id="9" name="TextBox 8">
            <a:extLst>
              <a:ext uri="{FF2B5EF4-FFF2-40B4-BE49-F238E27FC236}">
                <a16:creationId xmlns:a16="http://schemas.microsoft.com/office/drawing/2014/main" id="{99A412FF-AFDA-BD4B-9801-D57522F1B96C}"/>
              </a:ext>
            </a:extLst>
          </p:cNvPr>
          <p:cNvSpPr txBox="1"/>
          <p:nvPr/>
        </p:nvSpPr>
        <p:spPr>
          <a:xfrm>
            <a:off x="0" y="6449522"/>
            <a:ext cx="3448945" cy="369332"/>
          </a:xfrm>
          <a:prstGeom prst="rect">
            <a:avLst/>
          </a:prstGeom>
          <a:noFill/>
        </p:spPr>
        <p:txBody>
          <a:bodyPr wrap="square" rtlCol="0">
            <a:spAutoFit/>
          </a:bodyPr>
          <a:lstStyle/>
          <a:p>
            <a:pPr algn="ctr"/>
            <a:r>
              <a:rPr lang="en-US"/>
              <a:t>CHILD USA Copyright © 2023</a:t>
            </a:r>
            <a:endParaRPr lang="en-US" dirty="0"/>
          </a:p>
        </p:txBody>
      </p:sp>
      <p:sp>
        <p:nvSpPr>
          <p:cNvPr id="10" name="TextBox 9">
            <a:extLst>
              <a:ext uri="{FF2B5EF4-FFF2-40B4-BE49-F238E27FC236}">
                <a16:creationId xmlns:a16="http://schemas.microsoft.com/office/drawing/2014/main" id="{E92C8FC3-B91D-CC33-CBED-AA7174366625}"/>
              </a:ext>
            </a:extLst>
          </p:cNvPr>
          <p:cNvSpPr txBox="1"/>
          <p:nvPr/>
        </p:nvSpPr>
        <p:spPr>
          <a:xfrm>
            <a:off x="3503921" y="6426088"/>
            <a:ext cx="2118258" cy="369332"/>
          </a:xfrm>
          <a:prstGeom prst="rect">
            <a:avLst/>
          </a:prstGeom>
          <a:noFill/>
        </p:spPr>
        <p:txBody>
          <a:bodyPr wrap="square" rtlCol="0">
            <a:spAutoFit/>
          </a:bodyPr>
          <a:lstStyle/>
          <a:p>
            <a:pPr algn="ctr"/>
            <a:r>
              <a:rPr lang="en-US" dirty="0"/>
              <a:t>215-539-1906</a:t>
            </a:r>
          </a:p>
        </p:txBody>
      </p:sp>
      <p:sp>
        <p:nvSpPr>
          <p:cNvPr id="11" name="TextBox 10">
            <a:extLst>
              <a:ext uri="{FF2B5EF4-FFF2-40B4-BE49-F238E27FC236}">
                <a16:creationId xmlns:a16="http://schemas.microsoft.com/office/drawing/2014/main" id="{052D9F0F-ABBC-1A3F-37E1-912C6EC3F2ED}"/>
              </a:ext>
            </a:extLst>
          </p:cNvPr>
          <p:cNvSpPr txBox="1"/>
          <p:nvPr/>
        </p:nvSpPr>
        <p:spPr>
          <a:xfrm>
            <a:off x="9913672" y="6439834"/>
            <a:ext cx="2118258" cy="369332"/>
          </a:xfrm>
          <a:prstGeom prst="rect">
            <a:avLst/>
          </a:prstGeom>
          <a:noFill/>
        </p:spPr>
        <p:txBody>
          <a:bodyPr wrap="square" rtlCol="0">
            <a:spAutoFit/>
          </a:bodyPr>
          <a:lstStyle/>
          <a:p>
            <a:pPr algn="ctr"/>
            <a:r>
              <a:rPr lang="en-US" dirty="0"/>
              <a:t>www.childusa.org</a:t>
            </a:r>
          </a:p>
        </p:txBody>
      </p:sp>
      <p:cxnSp>
        <p:nvCxnSpPr>
          <p:cNvPr id="18" name="Straight Connector 17">
            <a:extLst>
              <a:ext uri="{FF2B5EF4-FFF2-40B4-BE49-F238E27FC236}">
                <a16:creationId xmlns:a16="http://schemas.microsoft.com/office/drawing/2014/main" id="{EABE3481-FE45-7926-2FA2-38C0A270E364}"/>
              </a:ext>
            </a:extLst>
          </p:cNvPr>
          <p:cNvCxnSpPr/>
          <p:nvPr/>
        </p:nvCxnSpPr>
        <p:spPr>
          <a:xfrm>
            <a:off x="5271608" y="2184741"/>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7856AE6-354A-4741-19D0-CAE85A262B6C}"/>
              </a:ext>
            </a:extLst>
          </p:cNvPr>
          <p:cNvSpPr txBox="1"/>
          <p:nvPr/>
        </p:nvSpPr>
        <p:spPr>
          <a:xfrm>
            <a:off x="216574" y="1084504"/>
            <a:ext cx="11758848" cy="46935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3600" b="1" dirty="0">
                <a:cs typeface="Calibri"/>
              </a:rPr>
              <a:t>What Church Autonomy Would Require If Law</a:t>
            </a:r>
          </a:p>
          <a:p>
            <a:pPr algn="ctr">
              <a:lnSpc>
                <a:spcPct val="150000"/>
              </a:lnSpc>
            </a:pPr>
            <a:endParaRPr lang="en-US" sz="1400" b="1" dirty="0">
              <a:cs typeface="Calibri"/>
            </a:endParaRPr>
          </a:p>
          <a:p>
            <a:pPr marL="571500" indent="-571500" algn="ctr">
              <a:buFont typeface="Arial" panose="020B0604020202020204" pitchFamily="34" charset="0"/>
              <a:buChar char="•"/>
            </a:pPr>
            <a:r>
              <a:rPr lang="en-US" sz="3200" dirty="0">
                <a:latin typeface="Calibri"/>
                <a:cs typeface="Calibri"/>
              </a:rPr>
              <a:t>“Church Autonomy” is not equal to Ecclesiastical Abstention.</a:t>
            </a:r>
          </a:p>
          <a:p>
            <a:pPr marL="571500" indent="-571500" algn="ctr">
              <a:buFont typeface="Arial" panose="020B0604020202020204" pitchFamily="34" charset="0"/>
              <a:buChar char="•"/>
            </a:pPr>
            <a:endParaRPr lang="en-US" sz="3200" dirty="0">
              <a:latin typeface="Calibri"/>
              <a:cs typeface="Calibri"/>
            </a:endParaRPr>
          </a:p>
          <a:p>
            <a:pPr marL="571500" indent="-571500" algn="ctr">
              <a:buFont typeface="Arial" panose="020B0604020202020204" pitchFamily="34" charset="0"/>
              <a:buChar char="•"/>
            </a:pPr>
            <a:r>
              <a:rPr lang="en-US" sz="3200" dirty="0">
                <a:latin typeface="Calibri"/>
                <a:cs typeface="Calibri"/>
              </a:rPr>
              <a:t>Initially, church autonomy referred to individual churches’ autonomy within the church. </a:t>
            </a:r>
          </a:p>
          <a:p>
            <a:pPr marL="571500" indent="-571500" algn="ctr">
              <a:buFont typeface="Arial" panose="020B0604020202020204" pitchFamily="34" charset="0"/>
              <a:buChar char="•"/>
            </a:pPr>
            <a:endParaRPr lang="en-US" sz="3200" dirty="0">
              <a:latin typeface="Calibri"/>
              <a:cs typeface="Calibri"/>
            </a:endParaRPr>
          </a:p>
          <a:p>
            <a:pPr marL="571500" indent="-571500" algn="ctr">
              <a:buFont typeface="Arial" panose="020B0604020202020204" pitchFamily="34" charset="0"/>
              <a:buChar char="•"/>
            </a:pPr>
            <a:r>
              <a:rPr lang="en-US" sz="3200" dirty="0">
                <a:latin typeface="Calibri"/>
                <a:cs typeface="Calibri"/>
              </a:rPr>
              <a:t>However, church autonomy has been distorted to argue that religious organizations are autonomous from the law.</a:t>
            </a:r>
          </a:p>
        </p:txBody>
      </p:sp>
    </p:spTree>
    <p:extLst>
      <p:ext uri="{BB962C8B-B14F-4D97-AF65-F5344CB8AC3E}">
        <p14:creationId xmlns:p14="http://schemas.microsoft.com/office/powerpoint/2010/main" val="2592299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CF6E9933-F137-128D-2460-817FB71C5AFD}"/>
              </a:ext>
            </a:extLst>
          </p:cNvPr>
          <p:cNvPicPr>
            <a:picLocks noChangeAspect="1"/>
          </p:cNvPicPr>
          <p:nvPr/>
        </p:nvPicPr>
        <p:blipFill rotWithShape="1">
          <a:blip r:embed="rId2"/>
          <a:srcRect l="42627" t="4241" r="47531" b="4070"/>
          <a:stretch/>
        </p:blipFill>
        <p:spPr>
          <a:xfrm rot="5400000">
            <a:off x="5441709" y="-5420248"/>
            <a:ext cx="1308579" cy="12192003"/>
          </a:xfrm>
          <a:prstGeom prst="rect">
            <a:avLst/>
          </a:prstGeom>
        </p:spPr>
      </p:pic>
      <p:pic>
        <p:nvPicPr>
          <p:cNvPr id="3" name="Picture 2" descr="Text, logo&#10;&#10;Description automatically generated">
            <a:extLst>
              <a:ext uri="{FF2B5EF4-FFF2-40B4-BE49-F238E27FC236}">
                <a16:creationId xmlns:a16="http://schemas.microsoft.com/office/drawing/2014/main" id="{54ABA649-8EDC-68C5-E0CF-96A0E1AEF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839" y="39146"/>
            <a:ext cx="5770943" cy="1202280"/>
          </a:xfrm>
          <a:prstGeom prst="rect">
            <a:avLst/>
          </a:prstGeom>
        </p:spPr>
      </p:pic>
      <p:sp>
        <p:nvSpPr>
          <p:cNvPr id="8" name="Rectangle 7">
            <a:extLst>
              <a:ext uri="{FF2B5EF4-FFF2-40B4-BE49-F238E27FC236}">
                <a16:creationId xmlns:a16="http://schemas.microsoft.com/office/drawing/2014/main" id="{2E01E735-223D-47F2-729D-7CB79241C089}"/>
              </a:ext>
            </a:extLst>
          </p:cNvPr>
          <p:cNvSpPr/>
          <p:nvPr/>
        </p:nvSpPr>
        <p:spPr>
          <a:xfrm>
            <a:off x="0" y="6423223"/>
            <a:ext cx="12192000" cy="4133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info@childusa.org</a:t>
            </a:r>
          </a:p>
        </p:txBody>
      </p:sp>
      <p:sp>
        <p:nvSpPr>
          <p:cNvPr id="9" name="TextBox 8">
            <a:extLst>
              <a:ext uri="{FF2B5EF4-FFF2-40B4-BE49-F238E27FC236}">
                <a16:creationId xmlns:a16="http://schemas.microsoft.com/office/drawing/2014/main" id="{99A412FF-AFDA-BD4B-9801-D57522F1B96C}"/>
              </a:ext>
            </a:extLst>
          </p:cNvPr>
          <p:cNvSpPr txBox="1"/>
          <p:nvPr/>
        </p:nvSpPr>
        <p:spPr>
          <a:xfrm>
            <a:off x="0" y="6449522"/>
            <a:ext cx="3448945" cy="369332"/>
          </a:xfrm>
          <a:prstGeom prst="rect">
            <a:avLst/>
          </a:prstGeom>
          <a:noFill/>
        </p:spPr>
        <p:txBody>
          <a:bodyPr wrap="square" rtlCol="0">
            <a:spAutoFit/>
          </a:bodyPr>
          <a:lstStyle/>
          <a:p>
            <a:pPr algn="ctr"/>
            <a:r>
              <a:rPr lang="en-US"/>
              <a:t>CHILD USA Copyright © 2023</a:t>
            </a:r>
            <a:endParaRPr lang="en-US" dirty="0"/>
          </a:p>
        </p:txBody>
      </p:sp>
      <p:sp>
        <p:nvSpPr>
          <p:cNvPr id="10" name="TextBox 9">
            <a:extLst>
              <a:ext uri="{FF2B5EF4-FFF2-40B4-BE49-F238E27FC236}">
                <a16:creationId xmlns:a16="http://schemas.microsoft.com/office/drawing/2014/main" id="{E92C8FC3-B91D-CC33-CBED-AA7174366625}"/>
              </a:ext>
            </a:extLst>
          </p:cNvPr>
          <p:cNvSpPr txBox="1"/>
          <p:nvPr/>
        </p:nvSpPr>
        <p:spPr>
          <a:xfrm>
            <a:off x="3503921" y="6426088"/>
            <a:ext cx="2118258" cy="369332"/>
          </a:xfrm>
          <a:prstGeom prst="rect">
            <a:avLst/>
          </a:prstGeom>
          <a:noFill/>
        </p:spPr>
        <p:txBody>
          <a:bodyPr wrap="square" rtlCol="0">
            <a:spAutoFit/>
          </a:bodyPr>
          <a:lstStyle/>
          <a:p>
            <a:pPr algn="ctr"/>
            <a:r>
              <a:rPr lang="en-US" dirty="0"/>
              <a:t>215-539-1906</a:t>
            </a:r>
          </a:p>
        </p:txBody>
      </p:sp>
      <p:sp>
        <p:nvSpPr>
          <p:cNvPr id="11" name="TextBox 10">
            <a:extLst>
              <a:ext uri="{FF2B5EF4-FFF2-40B4-BE49-F238E27FC236}">
                <a16:creationId xmlns:a16="http://schemas.microsoft.com/office/drawing/2014/main" id="{052D9F0F-ABBC-1A3F-37E1-912C6EC3F2ED}"/>
              </a:ext>
            </a:extLst>
          </p:cNvPr>
          <p:cNvSpPr txBox="1"/>
          <p:nvPr/>
        </p:nvSpPr>
        <p:spPr>
          <a:xfrm>
            <a:off x="9913672" y="6439834"/>
            <a:ext cx="2118258" cy="369332"/>
          </a:xfrm>
          <a:prstGeom prst="rect">
            <a:avLst/>
          </a:prstGeom>
          <a:noFill/>
        </p:spPr>
        <p:txBody>
          <a:bodyPr wrap="square" rtlCol="0">
            <a:spAutoFit/>
          </a:bodyPr>
          <a:lstStyle/>
          <a:p>
            <a:pPr algn="ctr"/>
            <a:r>
              <a:rPr lang="en-US" dirty="0"/>
              <a:t>www.childusa.org</a:t>
            </a:r>
          </a:p>
        </p:txBody>
      </p:sp>
      <p:cxnSp>
        <p:nvCxnSpPr>
          <p:cNvPr id="18" name="Straight Connector 17">
            <a:extLst>
              <a:ext uri="{FF2B5EF4-FFF2-40B4-BE49-F238E27FC236}">
                <a16:creationId xmlns:a16="http://schemas.microsoft.com/office/drawing/2014/main" id="{EABE3481-FE45-7926-2FA2-38C0A270E364}"/>
              </a:ext>
            </a:extLst>
          </p:cNvPr>
          <p:cNvCxnSpPr/>
          <p:nvPr/>
        </p:nvCxnSpPr>
        <p:spPr>
          <a:xfrm>
            <a:off x="5271608" y="2184741"/>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7856AE6-354A-4741-19D0-CAE85A262B6C}"/>
              </a:ext>
            </a:extLst>
          </p:cNvPr>
          <p:cNvSpPr txBox="1"/>
          <p:nvPr/>
        </p:nvSpPr>
        <p:spPr>
          <a:xfrm>
            <a:off x="216574" y="1084504"/>
            <a:ext cx="11758848" cy="54521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3200" b="1" dirty="0">
                <a:cs typeface="Calibri"/>
              </a:rPr>
              <a:t>What Church Autonomy Advocates Say:</a:t>
            </a:r>
          </a:p>
          <a:p>
            <a:pPr algn="ctr"/>
            <a:endParaRPr lang="en-US" sz="2800" dirty="0">
              <a:latin typeface="Calibri"/>
              <a:cs typeface="Calibri"/>
            </a:endParaRPr>
          </a:p>
          <a:p>
            <a:pPr algn="ctr"/>
            <a:r>
              <a:rPr lang="en-US" sz="2800" dirty="0">
                <a:latin typeface="Calibri"/>
                <a:cs typeface="Calibri"/>
              </a:rPr>
              <a:t>Proponents of church autonomy argue that generally applicable laws intrude on church autonomy and argue the law does not apply to churches.</a:t>
            </a:r>
          </a:p>
          <a:p>
            <a:pPr algn="ctr"/>
            <a:endParaRPr lang="en-US" sz="2800" dirty="0">
              <a:latin typeface="Calibri"/>
              <a:cs typeface="Calibri"/>
            </a:endParaRPr>
          </a:p>
          <a:p>
            <a:pPr algn="ctr"/>
            <a:endParaRPr lang="en-US" sz="1050" dirty="0">
              <a:latin typeface="Calibri"/>
              <a:cs typeface="Calibri"/>
            </a:endParaRPr>
          </a:p>
          <a:p>
            <a:pPr algn="ctr"/>
            <a:r>
              <a:rPr lang="en-US" sz="2800" i="1" dirty="0">
                <a:latin typeface="Calibri"/>
                <a:cs typeface="Calibri"/>
              </a:rPr>
              <a:t>“When judges make theological determinations, they may distort and unjustifiably override a church’s organization and self-understanding.”</a:t>
            </a:r>
          </a:p>
          <a:p>
            <a:pPr algn="ctr">
              <a:lnSpc>
                <a:spcPct val="150000"/>
              </a:lnSpc>
            </a:pPr>
            <a:endParaRPr lang="en-US" sz="1050" i="1" dirty="0">
              <a:latin typeface="Calibri"/>
              <a:cs typeface="Calibri"/>
            </a:endParaRPr>
          </a:p>
          <a:p>
            <a:pPr algn="ctr">
              <a:lnSpc>
                <a:spcPct val="150000"/>
              </a:lnSpc>
            </a:pPr>
            <a:endParaRPr lang="en-US" sz="1400" dirty="0">
              <a:solidFill>
                <a:schemeClr val="dk1"/>
              </a:solidFill>
              <a:latin typeface="Lato"/>
              <a:ea typeface="Lato"/>
              <a:cs typeface="Lato"/>
              <a:sym typeface="Lato"/>
            </a:endParaRPr>
          </a:p>
          <a:p>
            <a:pPr algn="ctr">
              <a:lnSpc>
                <a:spcPct val="150000"/>
              </a:lnSpc>
            </a:pPr>
            <a:r>
              <a:rPr lang="en-US" sz="1400" dirty="0">
                <a:solidFill>
                  <a:schemeClr val="dk1"/>
                </a:solidFill>
                <a:latin typeface="Lato"/>
                <a:ea typeface="Lato"/>
                <a:cs typeface="Lato"/>
                <a:sym typeface="Lato"/>
              </a:rPr>
              <a:t>Thomas C. Berg, </a:t>
            </a:r>
            <a:r>
              <a:rPr lang="en-US" sz="1400" i="1" dirty="0">
                <a:solidFill>
                  <a:schemeClr val="dk1"/>
                </a:solidFill>
                <a:latin typeface="Lato"/>
                <a:ea typeface="Lato"/>
                <a:cs typeface="Lato"/>
                <a:sym typeface="Lato"/>
              </a:rPr>
              <a:t>The Voluntary Principle and Church Autonomy, Then and Now,</a:t>
            </a:r>
            <a:r>
              <a:rPr lang="en-US" sz="1400" dirty="0">
                <a:solidFill>
                  <a:schemeClr val="dk1"/>
                </a:solidFill>
                <a:latin typeface="Lato"/>
                <a:ea typeface="Lato"/>
                <a:cs typeface="Lato"/>
                <a:sym typeface="Lato"/>
              </a:rPr>
              <a:t> </a:t>
            </a:r>
            <a:r>
              <a:rPr lang="en-US" sz="1400" cap="small" dirty="0">
                <a:solidFill>
                  <a:schemeClr val="dk1"/>
                </a:solidFill>
                <a:latin typeface="Lato"/>
                <a:ea typeface="Lato"/>
                <a:cs typeface="Lato"/>
                <a:sym typeface="Lato"/>
              </a:rPr>
              <a:t>BYU Law Rev., </a:t>
            </a:r>
            <a:r>
              <a:rPr lang="en-US" sz="1400" dirty="0">
                <a:solidFill>
                  <a:schemeClr val="dk1"/>
                </a:solidFill>
                <a:latin typeface="Lato"/>
                <a:ea typeface="Lato"/>
                <a:cs typeface="Lato"/>
                <a:sym typeface="Lato"/>
              </a:rPr>
              <a:t>Issue 4(7), 1593, 1613 (2004)</a:t>
            </a:r>
            <a:endParaRPr lang="en-US" sz="1400" cap="small" dirty="0">
              <a:solidFill>
                <a:schemeClr val="dk1"/>
              </a:solidFill>
              <a:latin typeface="Lato"/>
              <a:ea typeface="Lato"/>
              <a:cs typeface="Lato"/>
              <a:sym typeface="Lato"/>
            </a:endParaRPr>
          </a:p>
          <a:p>
            <a:pPr algn="ctr">
              <a:lnSpc>
                <a:spcPct val="150000"/>
              </a:lnSpc>
            </a:pPr>
            <a:endParaRPr lang="en-US" sz="1400" i="1" dirty="0">
              <a:latin typeface="Calibri"/>
              <a:cs typeface="Calibri"/>
            </a:endParaRPr>
          </a:p>
          <a:p>
            <a:pPr>
              <a:lnSpc>
                <a:spcPct val="150000"/>
              </a:lnSpc>
            </a:pPr>
            <a:endParaRPr lang="en-US" sz="3200" dirty="0">
              <a:latin typeface="Calibri"/>
              <a:cs typeface="Calibri"/>
            </a:endParaRPr>
          </a:p>
        </p:txBody>
      </p:sp>
    </p:spTree>
    <p:extLst>
      <p:ext uri="{BB962C8B-B14F-4D97-AF65-F5344CB8AC3E}">
        <p14:creationId xmlns:p14="http://schemas.microsoft.com/office/powerpoint/2010/main" val="39315427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4731AE71BEED748BA5F7DCFB7062B27" ma:contentTypeVersion="10" ma:contentTypeDescription="Create a new document." ma:contentTypeScope="" ma:versionID="6ddfc03f28e76021dd697f37d451bbe4">
  <xsd:schema xmlns:xsd="http://www.w3.org/2001/XMLSchema" xmlns:xs="http://www.w3.org/2001/XMLSchema" xmlns:p="http://schemas.microsoft.com/office/2006/metadata/properties" xmlns:ns3="8de21bd3-cbdf-427f-b265-786ae8e88579" xmlns:ns4="a05e41ca-b758-4c1b-aa2d-468ba80d72a5" targetNamespace="http://schemas.microsoft.com/office/2006/metadata/properties" ma:root="true" ma:fieldsID="f3f41ebe90778b0f3c2c6d340030c96b" ns3:_="" ns4:_="">
    <xsd:import namespace="8de21bd3-cbdf-427f-b265-786ae8e88579"/>
    <xsd:import namespace="a05e41ca-b758-4c1b-aa2d-468ba80d72a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e21bd3-cbdf-427f-b265-786ae8e885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_activity" ma:index="17"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05e41ca-b758-4c1b-aa2d-468ba80d72a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8de21bd3-cbdf-427f-b265-786ae8e88579" xsi:nil="true"/>
  </documentManagement>
</p:properties>
</file>

<file path=customXml/itemProps1.xml><?xml version="1.0" encoding="utf-8"?>
<ds:datastoreItem xmlns:ds="http://schemas.openxmlformats.org/officeDocument/2006/customXml" ds:itemID="{38157222-C8E3-4D5A-8819-C0A3D47C470E}">
  <ds:schemaRefs>
    <ds:schemaRef ds:uri="http://schemas.microsoft.com/sharepoint/v3/contenttype/forms"/>
  </ds:schemaRefs>
</ds:datastoreItem>
</file>

<file path=customXml/itemProps2.xml><?xml version="1.0" encoding="utf-8"?>
<ds:datastoreItem xmlns:ds="http://schemas.openxmlformats.org/officeDocument/2006/customXml" ds:itemID="{E9B09DB6-1AF6-4ED6-A833-EB4B89A384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e21bd3-cbdf-427f-b265-786ae8e88579"/>
    <ds:schemaRef ds:uri="a05e41ca-b758-4c1b-aa2d-468ba80d72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DA8F5-EFEE-4947-9438-6E9315F6934B}">
  <ds:schemaRefs>
    <ds:schemaRef ds:uri="http://schemas.microsoft.com/office/infopath/2007/PartnerControls"/>
    <ds:schemaRef ds:uri="http://purl.org/dc/terms/"/>
    <ds:schemaRef ds:uri="http://schemas.microsoft.com/office/2006/metadata/properties"/>
    <ds:schemaRef ds:uri="http://schemas.microsoft.com/office/2006/documentManagement/types"/>
    <ds:schemaRef ds:uri="http://purl.org/dc/dcmitype/"/>
    <ds:schemaRef ds:uri="8de21bd3-cbdf-427f-b265-786ae8e88579"/>
    <ds:schemaRef ds:uri="http://purl.org/dc/elements/1.1/"/>
    <ds:schemaRef ds:uri="http://schemas.openxmlformats.org/package/2006/metadata/core-properties"/>
    <ds:schemaRef ds:uri="a05e41ca-b758-4c1b-aa2d-468ba80d7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9775</TotalTime>
  <Words>1236</Words>
  <Application>Microsoft Office PowerPoint</Application>
  <PresentationFormat>Widescreen</PresentationFormat>
  <Paragraphs>168</Paragraphs>
  <Slides>18</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Cormorant Garamond Medium</vt:lpstr>
      <vt:lpstr>Glacial indifference</vt:lpstr>
      <vt:lpstr>Glacial indifference</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Brigstock</dc:creator>
  <cp:lastModifiedBy>Jennifer Wilczynski</cp:lastModifiedBy>
  <cp:revision>36</cp:revision>
  <cp:lastPrinted>2023-01-26T19:23:57Z</cp:lastPrinted>
  <dcterms:created xsi:type="dcterms:W3CDTF">2023-01-24T20:52:45Z</dcterms:created>
  <dcterms:modified xsi:type="dcterms:W3CDTF">2023-10-26T18:58:34Z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0x01010074731AE71BEED748BA5F7DCFB7062B27</vt:lpwstr>
  </property>
</Properties>
</file>