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sldIdLst>
    <p:sldId id="269" r:id="rId5"/>
    <p:sldId id="268" r:id="rId6"/>
    <p:sldId id="300" r:id="rId7"/>
    <p:sldId id="266" r:id="rId8"/>
    <p:sldId id="277" r:id="rId9"/>
    <p:sldId id="292" r:id="rId10"/>
    <p:sldId id="301" r:id="rId11"/>
    <p:sldId id="302" r:id="rId12"/>
    <p:sldId id="264" r:id="rId13"/>
    <p:sldId id="270" r:id="rId14"/>
    <p:sldId id="296" r:id="rId15"/>
    <p:sldId id="291" r:id="rId16"/>
    <p:sldId id="298" r:id="rId17"/>
    <p:sldId id="258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F8505-C30A-4882-8DEB-48361CAAE9CB}" v="14" dt="2022-09-14T20:44:41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0" autoAdjust="0"/>
    <p:restoredTop sz="96197"/>
  </p:normalViewPr>
  <p:slideViewPr>
    <p:cSldViewPr snapToGrid="0" showGuides="1">
      <p:cViewPr>
        <p:scale>
          <a:sx n="66" d="100"/>
          <a:sy n="66" d="100"/>
        </p:scale>
        <p:origin x="854" y="3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5489-6760-2642-A133-FB7D98E58533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4FA2A-E79D-FE45-A2C8-47E39CD8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97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https://www.espn.com/espn/story/_/id/9469252/hidden-demographics-youth-sports-espn-magazine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3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https://www.espn.com/espn/story/_/id/9469252/hidden-demographics-youth-sports-espn-magazine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34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25A0-7FCC-2CC9-55E4-92CB636D8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AA3D1-8E99-7974-5CA1-9E191FEF0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C52D4-0653-FAE0-59B3-50DDF4E3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88E-7735-40D9-96A8-2AC82DF4E856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23234-B030-0D60-2593-68770556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AC32B-21C4-B325-B27A-A4D2FB71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4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4382C-19C8-5CF8-AB7D-0D19DEFDF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39ABA-8CAF-DC3A-F1D7-FD1FDFBE1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6CDAB-67CD-CA12-82EF-997B9DEE8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5774-3591-45B0-8339-040F33AECA49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DCFD3-0569-AD94-4D4B-CB9EE79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FB575-A5D6-E4F9-611F-51EEFC88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71AB10-990F-BF27-AA6F-325F04EB5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49E08-9CD9-5DD4-280E-F1A0EB8C8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1B685-FA77-3238-B84E-949070B7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F133-E5CD-4E7D-A84A-075C29102C78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97892-C54E-CC17-13E0-EF6B439F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506E4-22DF-3314-2F74-9C7D3287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4501-2ED4-4D51-2996-CF61F212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F81ED-A8F0-7823-086C-D111B105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19D47-B3FE-9800-43F8-0EE757EA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5FD72-1E9E-45AA-8228-C6281B4F3FD4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F2AD-64C5-FC15-2FA1-11561D442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EEBC0-1DF1-60AE-EA5D-6E481B9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0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D928-96F7-A093-A48E-867EE1A5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64F1A-83B3-DD01-B680-F8C4207BC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1C0F4-3D2C-2970-51D8-6A622179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11AD-7C12-42A1-920F-080B4611A5CF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5E26E-3127-1F3B-5A84-49899961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6DF5F-EEAC-16CE-3647-8925707F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0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3B01-655A-8095-F75C-EDB831CD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1DCA1-8D55-2EC4-90E9-08808B8D9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074FA-E39F-7A77-B8EC-F9FF632F1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967A0-666B-5793-4F37-66C2E439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C279-B624-4E1E-93D0-39CE53007470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31110-42C2-7F3B-11DD-90C15D037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8DB4B-5C5D-EAB2-99A0-D16A81FB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5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49018-89FF-C44A-8416-A7AD1F1A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C4284-3430-22C7-DC7A-E51E8D469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27CCE-E577-2FCE-4CAE-A06F1DBF6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FB67B-2365-6B2B-4D37-D81FBA8E1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740ADD-BD3B-61D1-5671-3551EE586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837B00-749D-3BA6-E477-F1BDEA940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B944-452B-4A01-9EE3-4C9A1164237E}" type="datetime1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8F7A6-5012-0AF7-CB2B-681277D3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235F5-7237-8A26-E8C1-068012EF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2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9B14D-84C8-F322-5A13-17858119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D95A9-F542-D526-CFD2-50987D94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8B1C-8E2E-4291-80C1-9F1D5924CACD}" type="datetime1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B4E96-A68C-91A6-4246-733D8A19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1E1D1-C35A-8787-A5D8-E99AF34F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4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E2C776-2FF6-E35C-DF7B-EBA06E76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CB86-3EFD-42A6-9D7F-A1C2AD9226AB}" type="datetime1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0DD9D-B4C0-4365-3BEC-24714483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B01F-C18B-2BEF-555B-70C58B8C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2DEF-3B02-B611-5381-0D18C61C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03824-DC1E-FF8E-E0CA-C8654670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AF878-F02B-C978-3098-3CC9FF0AB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2B902-002A-FDB0-340C-3B75C6E5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F225-C9A2-4637-9B5F-D01D705045D6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4F144-E4F9-2632-65D7-32FE442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D2A76-4F29-7007-C8E0-F6279C1A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4BCE-5D8B-3421-E465-66D42376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17A3B-CCCB-940A-E10C-858B51E1E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B8252-F569-BAC9-E212-4822F1E70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CCB6C-DBD6-F37A-C4A9-E9B0439A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D910-D66C-43BE-9292-D92B915CB8DA}" type="datetime1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D0684-611B-652A-A8C1-08F540A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EAB23-D883-CC74-BAB7-92487557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6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12AC7-32BA-735B-3292-09C7BCB1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F4B8E-D860-EA68-1BDF-5D2D03535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9A686-25E7-FC82-A210-59B70D474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5103A-D419-4021-9295-1C446A909F33}" type="datetime1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4944-92F8-CAF3-7C0F-804128E54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286F-D21F-3844-BF6D-1471F1BD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2D9CD-0BB7-1646-8596-C0166CCC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6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hildusa.org/international-law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8B4294A-F77D-43E0-BDC0-AC8DBBF25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84" y="1389400"/>
            <a:ext cx="8931778" cy="5040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62773" y="1790954"/>
            <a:ext cx="1058645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ea typeface="+mn-lt"/>
                <a:cs typeface="+mn-lt"/>
              </a:rPr>
              <a:t>The Latest on National and International SOL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sz="5400" dirty="0">
                <a:ea typeface="+mn-lt"/>
                <a:cs typeface="+mn-lt"/>
              </a:rPr>
              <a:t>Reform</a:t>
            </a:r>
          </a:p>
          <a:p>
            <a:pPr algn="ctr"/>
            <a:r>
              <a:rPr lang="en-US" sz="5400" dirty="0">
                <a:cs typeface="Calibri"/>
              </a:rPr>
              <a:t>For Child Sex Abuse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02606273-915A-4CF8-B7EB-C9D350C1E5D2}"/>
              </a:ext>
            </a:extLst>
          </p:cNvPr>
          <p:cNvSpPr txBox="1"/>
          <p:nvPr/>
        </p:nvSpPr>
        <p:spPr>
          <a:xfrm>
            <a:off x="3572283" y="4639332"/>
            <a:ext cx="581849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95" dirty="0">
                <a:latin typeface="Glacial Indifference"/>
              </a:rPr>
              <a:t>Professor Marci A. Hamilton</a:t>
            </a:r>
            <a:endParaRPr lang="en-US" sz="2400" dirty="0">
              <a:cs typeface="Calibri" panose="020F0502020204030204"/>
            </a:endParaRPr>
          </a:p>
          <a:p>
            <a:r>
              <a:rPr lang="en-US" sz="2400" spc="95" dirty="0">
                <a:latin typeface="Glacial Indifference"/>
              </a:rPr>
              <a:t>CEO &amp; Founder</a:t>
            </a:r>
          </a:p>
          <a:p>
            <a:r>
              <a:rPr lang="en-US" sz="2400" spc="95" dirty="0">
                <a:latin typeface="Glacial Indifference"/>
              </a:rPr>
              <a:t>CHILD USA</a:t>
            </a:r>
            <a:endParaRPr lang="en-US" sz="2400" dirty="0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62EF37-2ED8-4BAC-94FB-794D7F463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959" y="4228723"/>
            <a:ext cx="1908610" cy="19086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25D48-AF97-A129-965D-6A03BFC0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6144" y="6387411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8BA9-6F12-4D7C-810C-311E3DB2ADE3}"/>
              </a:ext>
            </a:extLst>
          </p:cNvPr>
          <p:cNvSpPr txBox="1"/>
          <p:nvPr/>
        </p:nvSpPr>
        <p:spPr>
          <a:xfrm>
            <a:off x="9510513" y="62441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</p:spTree>
    <p:extLst>
      <p:ext uri="{BB962C8B-B14F-4D97-AF65-F5344CB8AC3E}">
        <p14:creationId xmlns:p14="http://schemas.microsoft.com/office/powerpoint/2010/main" val="413450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283981" y="1538169"/>
            <a:ext cx="111632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Glacial Indifference"/>
                <a:ea typeface="+mn-lt"/>
                <a:cs typeface="+mn-lt"/>
              </a:rPr>
              <a:t>Building the Global Dashboard for SOL Reform</a:t>
            </a:r>
            <a:endParaRPr lang="en-US" dirty="0">
              <a:latin typeface="Glacial Indifference"/>
              <a:ea typeface="+mn-lt"/>
              <a:cs typeface="+mn-lt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0F2814-F857-48D7-A02E-2A5383C0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D94382-1149-4B41-A0CE-C42F54B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pic>
        <p:nvPicPr>
          <p:cNvPr id="7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D6565B-83BA-4E81-A17F-FB2C1B4D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73" y="2164135"/>
            <a:ext cx="2073896" cy="44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0CD59-CF1C-9F2B-DF12-46D7A971D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2"/>
          <a:stretch/>
        </p:blipFill>
        <p:spPr>
          <a:xfrm>
            <a:off x="1958905" y="2534961"/>
            <a:ext cx="8485257" cy="4277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255A5-4E36-28E0-72C1-B5E47B42F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007" y="2164135"/>
            <a:ext cx="1833622" cy="4487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AEA5B5-82D4-065D-BB42-5D24ED2A86FC}"/>
              </a:ext>
            </a:extLst>
          </p:cNvPr>
          <p:cNvSpPr txBox="1"/>
          <p:nvPr/>
        </p:nvSpPr>
        <p:spPr>
          <a:xfrm>
            <a:off x="4209266" y="6317673"/>
            <a:ext cx="4429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hlinkClick r:id="rId7"/>
              </a:rPr>
              <a:t>https://</a:t>
            </a:r>
            <a:r>
              <a:rPr lang="en-US" sz="1600" u="sng" dirty="0" err="1">
                <a:hlinkClick r:id="rId7"/>
              </a:rPr>
              <a:t>childusa.org</a:t>
            </a:r>
            <a:r>
              <a:rPr lang="en-US" sz="1600" u="sng" dirty="0">
                <a:hlinkClick r:id="rId7"/>
              </a:rPr>
              <a:t>/international-law/</a:t>
            </a:r>
            <a:endParaRPr lang="en-US" sz="1600" u="sng" dirty="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ECED6B3-35E7-4275-8B6A-7DEF1825C207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D4942438-846D-4D62-A6C6-EC725EAC278A}"/>
              </a:ext>
            </a:extLst>
          </p:cNvPr>
          <p:cNvSpPr txBox="1"/>
          <p:nvPr/>
        </p:nvSpPr>
        <p:spPr>
          <a:xfrm>
            <a:off x="9285579" y="6377030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 err="1">
                <a:solidFill>
                  <a:srgbClr val="2A2A2A"/>
                </a:solidFill>
                <a:latin typeface="Cormorant Garamond Medium"/>
              </a:rPr>
              <a:t>www.childusa.org</a:t>
            </a:r>
            <a:endParaRPr lang="en-US" sz="1600" dirty="0">
              <a:solidFill>
                <a:srgbClr val="2A2A2A"/>
              </a:solidFill>
              <a:latin typeface="Cormorant Garamond Medium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A02F79E-8326-5A7E-8C9B-47C0C186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741" y="6347392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9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283981" y="1427105"/>
            <a:ext cx="111632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Glacial Indifference"/>
                <a:ea typeface="+mn-lt"/>
                <a:cs typeface="+mn-lt"/>
              </a:rPr>
              <a:t>The Global Dashboard for SOL Reform:</a:t>
            </a:r>
          </a:p>
          <a:p>
            <a:pPr algn="ctr"/>
            <a:r>
              <a:rPr lang="en-US" sz="3600" b="1" dirty="0">
                <a:latin typeface="Glacial Indifference"/>
                <a:ea typeface="+mn-lt"/>
                <a:cs typeface="+mn-lt"/>
              </a:rPr>
              <a:t>PHASE 1: Central &amp; South America</a:t>
            </a:r>
            <a:endParaRPr lang="en-US" dirty="0">
              <a:latin typeface="Glacial Indifference"/>
              <a:ea typeface="+mn-lt"/>
              <a:cs typeface="+mn-lt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0F2814-F857-48D7-A02E-2A5383C0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D94382-1149-4B41-A0CE-C42F54B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D4942438-846D-4D62-A6C6-EC725EAC278A}"/>
              </a:ext>
            </a:extLst>
          </p:cNvPr>
          <p:cNvSpPr txBox="1"/>
          <p:nvPr/>
        </p:nvSpPr>
        <p:spPr>
          <a:xfrm>
            <a:off x="9300146" y="6222167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ECED6B3-35E7-4275-8B6A-7DEF1825C207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pic>
        <p:nvPicPr>
          <p:cNvPr id="7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D6565B-83BA-4E81-A17F-FB2C1B4D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77" y="6239580"/>
            <a:ext cx="2482987" cy="537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9FCF7-64A0-BCC1-438A-1D5501601E3D}"/>
              </a:ext>
            </a:extLst>
          </p:cNvPr>
          <p:cNvSpPr txBox="1"/>
          <p:nvPr/>
        </p:nvSpPr>
        <p:spPr>
          <a:xfrm>
            <a:off x="669898" y="2622894"/>
            <a:ext cx="1077737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El Salvador: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2014: </a:t>
            </a:r>
            <a:r>
              <a:rPr lang="en-US" sz="2400" u="sng" dirty="0">
                <a:ea typeface="+mn-lt"/>
                <a:cs typeface="+mn-lt"/>
              </a:rPr>
              <a:t>eliminated</a:t>
            </a:r>
            <a:r>
              <a:rPr lang="en-US" sz="2400" dirty="0">
                <a:ea typeface="+mn-lt"/>
                <a:cs typeface="+mn-lt"/>
              </a:rPr>
              <a:t> criminal SOL for human trafficking against adults and children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2015:</a:t>
            </a:r>
            <a:r>
              <a:rPr lang="en-US" sz="2400" dirty="0"/>
              <a:t> </a:t>
            </a:r>
            <a:r>
              <a:rPr lang="en-US" sz="2400" u="sng" dirty="0"/>
              <a:t>eliminated</a:t>
            </a:r>
            <a:r>
              <a:rPr lang="en-US" sz="2400" dirty="0"/>
              <a:t> the SOL for the penalty in crimes against sexual freedom committed against a child or an incapacitated person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2015: </a:t>
            </a:r>
            <a:r>
              <a:rPr lang="en-US" sz="2400" u="sng" dirty="0"/>
              <a:t>eliminated</a:t>
            </a:r>
            <a:r>
              <a:rPr lang="en-US" sz="2400" dirty="0"/>
              <a:t> the SOL for initiating a criminal action in crimes against sexual freedom committed against a child or an incapacitated person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1249E-31F4-8AA9-7E7F-4B1598CDF3F1}"/>
              </a:ext>
            </a:extLst>
          </p:cNvPr>
          <p:cNvSpPr txBox="1"/>
          <p:nvPr/>
        </p:nvSpPr>
        <p:spPr>
          <a:xfrm>
            <a:off x="978051" y="4936532"/>
            <a:ext cx="1116329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latin typeface="Glacial Indifference"/>
                <a:ea typeface="+mn-lt"/>
                <a:cs typeface="+mn-lt"/>
              </a:rPr>
              <a:t>PHASE 2: Europe</a:t>
            </a:r>
          </a:p>
          <a:p>
            <a:r>
              <a:rPr lang="en-US" sz="3600" b="1" dirty="0">
                <a:latin typeface="Glacial Indifference"/>
                <a:ea typeface="+mn-lt"/>
                <a:cs typeface="+mn-lt"/>
              </a:rPr>
              <a:t>PHASE 3: Africa</a:t>
            </a:r>
            <a:endParaRPr lang="en-US" dirty="0">
              <a:latin typeface="Glacial Indifference"/>
              <a:ea typeface="+mn-lt"/>
              <a:cs typeface="+mn-lt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BB2959E-C198-A9CD-80D7-616F8C96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876" y="6335327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0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4CC1871-38AA-42AD-15CF-F0FAD3A7E6C5}"/>
              </a:ext>
            </a:extLst>
          </p:cNvPr>
          <p:cNvSpPr txBox="1"/>
          <p:nvPr/>
        </p:nvSpPr>
        <p:spPr>
          <a:xfrm>
            <a:off x="1480923" y="3089780"/>
            <a:ext cx="92301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dirty="0">
                <a:latin typeface="Glacial indifference"/>
              </a:rPr>
              <a:t>III.  Bankruptcy Bonus</a:t>
            </a:r>
            <a:endParaRPr lang="en-US" sz="5400" dirty="0">
              <a:cs typeface="Calibri"/>
            </a:endParaRPr>
          </a:p>
        </p:txBody>
      </p:sp>
      <p:pic>
        <p:nvPicPr>
          <p:cNvPr id="1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BBCDC76-A5B6-63F5-8022-3CAADE6C5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1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676AF6B-31F6-C7BD-D0D8-255F838F7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446B38B5-ED7E-C5BE-EDF9-C42A329FAF79}"/>
              </a:ext>
            </a:extLst>
          </p:cNvPr>
          <p:cNvSpPr txBox="1"/>
          <p:nvPr/>
        </p:nvSpPr>
        <p:spPr>
          <a:xfrm>
            <a:off x="9717341" y="629481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415EA77-B5FA-2CE1-CD9A-6E325824955E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E8BC69-52DD-9D12-F9E1-8C406C13C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22" t="28331" r="39338" b="29328"/>
          <a:stretch/>
        </p:blipFill>
        <p:spPr>
          <a:xfrm rot="20154782">
            <a:off x="9130710" y="2514499"/>
            <a:ext cx="1013243" cy="11415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6E00A4-268B-CA6E-E756-D7F4D461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474" y="6373683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283981" y="1538169"/>
            <a:ext cx="111632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Glacial Indifference"/>
                <a:ea typeface="+mn-lt"/>
                <a:cs typeface="+mn-lt"/>
              </a:rPr>
              <a:t>Progress on Federal Bankruptcy Reform</a:t>
            </a:r>
            <a:endParaRPr lang="en-US" dirty="0">
              <a:latin typeface="Glacial Indifference"/>
              <a:ea typeface="+mn-lt"/>
              <a:cs typeface="+mn-lt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0F2814-F857-48D7-A02E-2A5383C0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D94382-1149-4B41-A0CE-C42F54B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D4942438-846D-4D62-A6C6-EC725EAC278A}"/>
              </a:ext>
            </a:extLst>
          </p:cNvPr>
          <p:cNvSpPr txBox="1"/>
          <p:nvPr/>
        </p:nvSpPr>
        <p:spPr>
          <a:xfrm>
            <a:off x="9488741" y="63176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ECED6B3-35E7-4275-8B6A-7DEF1825C207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A7061-B97F-8D0B-B197-65412CD324A2}"/>
              </a:ext>
            </a:extLst>
          </p:cNvPr>
          <p:cNvSpPr txBox="1"/>
          <p:nvPr/>
        </p:nvSpPr>
        <p:spPr>
          <a:xfrm>
            <a:off x="910418" y="2418037"/>
            <a:ext cx="817262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a typeface="+mn-lt"/>
                <a:cs typeface="+mn-lt"/>
              </a:rPr>
              <a:t>RECOMMENDATION 1: </a:t>
            </a:r>
            <a:r>
              <a:rPr lang="en-US" sz="2400" dirty="0">
                <a:ea typeface="+mn-lt"/>
                <a:cs typeface="+mn-lt"/>
              </a:rPr>
              <a:t>Prohibit non-debtor releases in child sex abuse cases unless the Debtor and the victims agree</a:t>
            </a:r>
          </a:p>
          <a:p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a typeface="+mn-lt"/>
                <a:cs typeface="+mn-lt"/>
              </a:rPr>
              <a:t>RECOMMENDATION 2: </a:t>
            </a:r>
            <a:r>
              <a:rPr lang="en-US" sz="2400" dirty="0">
                <a:ea typeface="+mn-lt"/>
                <a:cs typeface="+mn-lt"/>
              </a:rPr>
              <a:t>Exempt child sex abuse cases from the bankruptcy code’s automatic stay provision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ea typeface="+mn-lt"/>
                <a:cs typeface="+mn-lt"/>
              </a:rPr>
              <a:t>RECOMMENDATION 3: </a:t>
            </a:r>
            <a:r>
              <a:rPr lang="en-US" sz="2400" dirty="0">
                <a:ea typeface="+mn-lt"/>
                <a:cs typeface="+mn-lt"/>
              </a:rPr>
              <a:t>Amend the bankruptcy code to mandate an opportunity for victim impact statements to be read in court before confirmation of a reorganization plan</a:t>
            </a:r>
          </a:p>
          <a:p>
            <a:endParaRPr lang="en-US" sz="2400" dirty="0">
              <a:cs typeface="Calibri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46F0099-5A7B-0860-1F02-D8F401BCC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040" y="2224010"/>
            <a:ext cx="2167089" cy="1168242"/>
          </a:xfrm>
          <a:prstGeom prst="rect">
            <a:avLst/>
          </a:prstGeom>
        </p:spPr>
      </p:pic>
      <p:pic>
        <p:nvPicPr>
          <p:cNvPr id="11" name="Picture 10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C77301AA-85D6-0833-187E-565955B2D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040" y="3465749"/>
            <a:ext cx="2167089" cy="2984858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960045F-166F-45F9-2C3C-5B21D0E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315" y="6434201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9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1056228" y="3173872"/>
            <a:ext cx="313841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>
                <a:latin typeface="Glacial indifference"/>
              </a:rPr>
              <a:t>Q &amp; A</a:t>
            </a:r>
            <a:endParaRPr lang="en-US" sz="8000">
              <a:latin typeface="Glacial Indifference"/>
              <a:cs typeface="Calibri"/>
            </a:endParaRPr>
          </a:p>
        </p:txBody>
      </p:sp>
      <p:pic>
        <p:nvPicPr>
          <p:cNvPr id="7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0B040C-CDFC-4038-B36C-731A99F11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6533" y="-5486221"/>
            <a:ext cx="1308579" cy="12192003"/>
          </a:xfrm>
          <a:prstGeom prst="rect">
            <a:avLst/>
          </a:prstGeom>
        </p:spPr>
      </p:pic>
      <p:pic>
        <p:nvPicPr>
          <p:cNvPr id="10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23B2DF7-1E44-408F-B9F4-28C6A05F43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BB02422-1E48-4A7F-A18C-8B4EFE0E7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909" y="2477366"/>
            <a:ext cx="5396345" cy="3025487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6E1170B-9C21-46EA-931A-914B2F508C08}"/>
              </a:ext>
            </a:extLst>
          </p:cNvPr>
          <p:cNvSpPr txBox="1"/>
          <p:nvPr/>
        </p:nvSpPr>
        <p:spPr>
          <a:xfrm>
            <a:off x="9505886" y="6254808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EDC17992-2FE1-488F-AD27-6E0299F985F2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25FE5B1-D4F7-68BA-0506-BBCE3766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591" y="6347392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9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0996" t="27914" r="10590" b="32612"/>
          <a:stretch>
            <a:fillRect/>
          </a:stretch>
        </p:blipFill>
        <p:spPr>
          <a:xfrm rot="5400000">
            <a:off x="2520143" y="71209"/>
            <a:ext cx="918817" cy="43113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3812" y="1919654"/>
            <a:ext cx="4651479" cy="54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422" y="3073801"/>
            <a:ext cx="5619578" cy="1970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32"/>
              </a:lnSpc>
            </a:pPr>
            <a:r>
              <a:rPr lang="en-US" sz="2500" dirty="0">
                <a:solidFill>
                  <a:srgbClr val="2A2A2A"/>
                </a:solidFill>
                <a:latin typeface="Cormorant Garamond Medium Bold"/>
              </a:rPr>
              <a:t>Visit our website for the most up-to-date information on the movement for children’s rights, SOL reform, and the Hamilton Library on child sex abuse.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925" y="6453609"/>
            <a:ext cx="2585957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 dirty="0">
                <a:latin typeface="Cormorant Garamond Medium"/>
              </a:rPr>
              <a:t>CHILD USA Copyright © 2022</a:t>
            </a: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53311D7-B3FA-DFD7-6645-FA4D86328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" t="8322" r="2665" b="9523"/>
          <a:stretch/>
        </p:blipFill>
        <p:spPr>
          <a:xfrm>
            <a:off x="6886711" y="1620724"/>
            <a:ext cx="4311376" cy="2679143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0E45A484-8E06-B784-5ADF-1B648362F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188" y="4483070"/>
            <a:ext cx="3143288" cy="1970539"/>
          </a:xfrm>
          <a:prstGeom prst="rect">
            <a:avLst/>
          </a:prstGeom>
        </p:spPr>
      </p:pic>
      <p:pic>
        <p:nvPicPr>
          <p:cNvPr id="3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0669944-27C6-7A71-D8A6-1BD7FDB9F5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B29BE7B-CD93-C619-858F-1BC61E5123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E40A7-CDFB-6911-2A07-BE17E530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875" y="6403903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8DC9151-D373-23EC-A018-3C21F41FAD56}"/>
              </a:ext>
            </a:extLst>
          </p:cNvPr>
          <p:cNvSpPr txBox="1"/>
          <p:nvPr/>
        </p:nvSpPr>
        <p:spPr>
          <a:xfrm>
            <a:off x="9505886" y="6254808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05AC10-4E13-4BFD-911C-D6C39E0F6C4A}"/>
              </a:ext>
            </a:extLst>
          </p:cNvPr>
          <p:cNvSpPr txBox="1"/>
          <p:nvPr/>
        </p:nvSpPr>
        <p:spPr>
          <a:xfrm>
            <a:off x="979676" y="1238635"/>
            <a:ext cx="10601441" cy="46787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Glacial indifference"/>
              </a:rPr>
              <a:t>For SOL information, please visit:</a:t>
            </a:r>
          </a:p>
          <a:p>
            <a:pPr algn="ctr">
              <a:lnSpc>
                <a:spcPct val="150000"/>
              </a:lnSpc>
            </a:pPr>
            <a:endParaRPr lang="en-US" sz="1200" dirty="0">
              <a:latin typeface="Glacial Indifference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/>
                <a:cs typeface="Calibri"/>
              </a:rPr>
              <a:t>	2022 SOL Tracker</a:t>
            </a:r>
          </a:p>
          <a:p>
            <a:pPr>
              <a:lnSpc>
                <a:spcPct val="150000"/>
              </a:lnSpc>
            </a:pPr>
            <a:endParaRPr lang="en-US" sz="2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/>
                <a:cs typeface="Calibri"/>
              </a:rPr>
              <a:t>	International Dashboard (coming early November)</a:t>
            </a:r>
          </a:p>
          <a:p>
            <a:pPr>
              <a:lnSpc>
                <a:spcPct val="150000"/>
              </a:lnSpc>
            </a:pPr>
            <a:endParaRPr lang="en-US" sz="2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cs typeface="Calibri"/>
              </a:rPr>
              <a:t>	History of US SOL Reform Report: 2002-2021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B4CD6EF-4D55-4FB1-90F7-C0CB35297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9DF3D7-0918-4CF8-BA86-037EA71F22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27E1C3-4BC1-4902-894B-220B67EC10AD}"/>
              </a:ext>
            </a:extLst>
          </p:cNvPr>
          <p:cNvSpPr txBox="1"/>
          <p:nvPr/>
        </p:nvSpPr>
        <p:spPr>
          <a:xfrm>
            <a:off x="9510513" y="62441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FC8D602-35ED-498D-9ED0-B4D20FDA7F5A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EAB9E63B-8D0E-AD1A-5900-30A02F9F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81" y="5013797"/>
            <a:ext cx="1161490" cy="1129522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D2706413-722F-287C-C297-037684EF1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27" y="2497135"/>
            <a:ext cx="1140410" cy="11620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78477-32A2-9633-63A3-2265E986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294" y="6335327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9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05AC10-4E13-4BFD-911C-D6C39E0F6C4A}"/>
              </a:ext>
            </a:extLst>
          </p:cNvPr>
          <p:cNvSpPr txBox="1"/>
          <p:nvPr/>
        </p:nvSpPr>
        <p:spPr>
          <a:xfrm>
            <a:off x="1467356" y="1293541"/>
            <a:ext cx="9257287" cy="4936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Glacial indifference"/>
              </a:rPr>
              <a:t>Curriculum</a:t>
            </a:r>
            <a:endParaRPr lang="en-US" sz="5400" dirty="0">
              <a:latin typeface="Glacial Indifference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/>
                <a:cs typeface="Calibri"/>
              </a:rPr>
              <a:t>I. National SOL Reform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/>
                <a:cs typeface="Calibri"/>
              </a:rPr>
              <a:t>II. International SOL Reform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/>
                <a:cs typeface="Calibri"/>
              </a:rPr>
              <a:t>III. Bankruptcy Bonus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/>
                <a:cs typeface="Calibri"/>
              </a:rPr>
              <a:t>IV. Q&amp;A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FB4CD6EF-4D55-4FB1-90F7-C0CB35297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6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79DF3D7-0918-4CF8-BA86-037EA71F22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3FC8D602-35ED-498D-9ED0-B4D20FDA7F5A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FABC2-7BC3-6464-1B17-6926F2B7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437" y="6347392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B9F54-75CA-06A4-EA35-A9C7EB3479F2}"/>
              </a:ext>
            </a:extLst>
          </p:cNvPr>
          <p:cNvSpPr txBox="1"/>
          <p:nvPr/>
        </p:nvSpPr>
        <p:spPr>
          <a:xfrm>
            <a:off x="8911526" y="6285311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</p:spTree>
    <p:extLst>
      <p:ext uri="{BB962C8B-B14F-4D97-AF65-F5344CB8AC3E}">
        <p14:creationId xmlns:p14="http://schemas.microsoft.com/office/powerpoint/2010/main" val="24179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0FDD694E-6094-4D39-AE45-29E49B3D5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9" r="23519" b="-170"/>
          <a:stretch/>
        </p:blipFill>
        <p:spPr>
          <a:xfrm rot="21480000">
            <a:off x="3144039" y="1706735"/>
            <a:ext cx="6213666" cy="4125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1480923" y="3089780"/>
            <a:ext cx="92301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 dirty="0">
                <a:latin typeface="Glacial indifference"/>
              </a:rPr>
              <a:t>I.  National SOL Reform</a:t>
            </a:r>
            <a:endParaRPr lang="en-US" sz="5400" dirty="0">
              <a:cs typeface="Calibri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3E8B81-2F9D-4451-8BE7-8C371D032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153A689-FC70-4B23-905F-8ED3EE5DA5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CAB52F9B-1E0D-4F22-9C55-5FC21ED34009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DCBEC-1B5B-9E52-D42D-12EFB988A503}"/>
              </a:ext>
            </a:extLst>
          </p:cNvPr>
          <p:cNvSpPr txBox="1"/>
          <p:nvPr/>
        </p:nvSpPr>
        <p:spPr>
          <a:xfrm>
            <a:off x="9140126" y="62441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6AE0313-D503-491E-2D4F-9C7800E3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315" y="6370540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5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186109" y="1501298"/>
            <a:ext cx="1174409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latin typeface="Glacial Indifference"/>
                <a:ea typeface="+mn-lt"/>
                <a:cs typeface="+mn-lt"/>
              </a:rPr>
              <a:t>Activity so far in 2022</a:t>
            </a:r>
            <a:endParaRPr lang="en-US" sz="2800" dirty="0">
              <a:cs typeface="Calibri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0F2814-F857-48D7-A02E-2A5383C0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D94382-1149-4B41-A0CE-C42F54B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B55D93C1-3F2D-4A13-98D9-2B2D38234B9C}"/>
              </a:ext>
            </a:extLst>
          </p:cNvPr>
          <p:cNvSpPr txBox="1"/>
          <p:nvPr/>
        </p:nvSpPr>
        <p:spPr>
          <a:xfrm>
            <a:off x="9751631" y="63176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9FF0C-2B94-974B-B21F-51E4F4655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3BE7BD7-CBD4-556A-9285-339109BD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3976" y="6485800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2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0F2814-F857-48D7-A02E-2A5383C0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BD94382-1149-4B41-A0CE-C42F54B34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B55D93C1-3F2D-4A13-98D9-2B2D38234B9C}"/>
              </a:ext>
            </a:extLst>
          </p:cNvPr>
          <p:cNvSpPr txBox="1"/>
          <p:nvPr/>
        </p:nvSpPr>
        <p:spPr>
          <a:xfrm>
            <a:off x="9751631" y="6317673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4FBCAE2-5A2B-4161-96B4-67E4E552F0C4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0BF02-FF2F-4F76-1576-137568DDB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0" y="0"/>
            <a:ext cx="12143859" cy="6858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96ED9A-E136-9D5B-FD31-A9C88D1B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6100" y="6456858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0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0F44C-DE66-550E-E2FE-3A93AD80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5"/>
            <a:ext cx="12192000" cy="6844089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51743CB-0A46-31EF-C056-B93DC651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591" y="6404772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EBD864-A431-0240-7328-4FB5762AD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9" y="0"/>
            <a:ext cx="1215092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DBF20-A9D1-6F37-0475-584663F2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168" y="6439497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2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0B84DFE1-15D8-4C66-A46C-733BC7353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84" y="1389400"/>
            <a:ext cx="8931778" cy="5040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D992A4-1414-479A-83C4-87A20151CF32}"/>
              </a:ext>
            </a:extLst>
          </p:cNvPr>
          <p:cNvSpPr txBox="1"/>
          <p:nvPr/>
        </p:nvSpPr>
        <p:spPr>
          <a:xfrm>
            <a:off x="562251" y="2749048"/>
            <a:ext cx="1129538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latin typeface="Glacial indifference"/>
              </a:rPr>
              <a:t>II.  </a:t>
            </a:r>
            <a:r>
              <a:rPr lang="en-US" sz="5400" b="1">
                <a:latin typeface="Glacial indifference"/>
                <a:ea typeface="+mn-lt"/>
                <a:cs typeface="+mn-lt"/>
              </a:rPr>
              <a:t>International SOL Reform</a:t>
            </a:r>
            <a:endParaRPr lang="en-US" sz="5400" b="1">
              <a:latin typeface="Glacial indifference"/>
              <a:cs typeface="Calibri"/>
            </a:endParaRP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B3E8B81-2F9D-4451-8BE7-8C371D032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7" t="4241" r="47531" b="4070"/>
          <a:stretch/>
        </p:blipFill>
        <p:spPr>
          <a:xfrm rot="5400000">
            <a:off x="5441711" y="-5441711"/>
            <a:ext cx="1308579" cy="12192003"/>
          </a:xfrm>
          <a:prstGeom prst="rect">
            <a:avLst/>
          </a:prstGeom>
        </p:spPr>
      </p:pic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153A689-FC70-4B23-905F-8ED3EE5DA5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rcRect t="31935" b="30612"/>
          <a:stretch>
            <a:fillRect/>
          </a:stretch>
        </p:blipFill>
        <p:spPr>
          <a:xfrm>
            <a:off x="3411542" y="107566"/>
            <a:ext cx="5368917" cy="113106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0AB45AB8-687B-44FD-9B22-36D808FE4BFE}"/>
              </a:ext>
            </a:extLst>
          </p:cNvPr>
          <p:cNvSpPr txBox="1"/>
          <p:nvPr/>
        </p:nvSpPr>
        <p:spPr>
          <a:xfrm>
            <a:off x="9391586" y="6255707"/>
            <a:ext cx="2317166" cy="381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1600" dirty="0">
                <a:solidFill>
                  <a:srgbClr val="2A2A2A"/>
                </a:solidFill>
                <a:latin typeface="Cormorant Garamond Medium"/>
              </a:rPr>
              <a:t>www.childusa.org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40671630-DAEF-43FB-A367-059A1FB1A6EE}"/>
              </a:ext>
            </a:extLst>
          </p:cNvPr>
          <p:cNvSpPr txBox="1"/>
          <p:nvPr/>
        </p:nvSpPr>
        <p:spPr>
          <a:xfrm>
            <a:off x="147925" y="6434738"/>
            <a:ext cx="313024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A2A2A"/>
                </a:solidFill>
                <a:latin typeface="Cormorant Garamond Medium"/>
              </a:rPr>
              <a:t>CHILD USA Copyright © 2022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6707CEE-0246-707B-4471-D3AE9CF1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290" y="6347392"/>
            <a:ext cx="2743200" cy="365125"/>
          </a:xfrm>
        </p:spPr>
        <p:txBody>
          <a:bodyPr/>
          <a:lstStyle/>
          <a:p>
            <a:fld id="{8CE2D9CD-0BB7-1646-8596-C0166CCCEE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31AE71BEED748BA5F7DCFB7062B27" ma:contentTypeVersion="9" ma:contentTypeDescription="Create a new document." ma:contentTypeScope="" ma:versionID="5da24e65a80870bd149bd6ce3afa7192">
  <xsd:schema xmlns:xsd="http://www.w3.org/2001/XMLSchema" xmlns:xs="http://www.w3.org/2001/XMLSchema" xmlns:p="http://schemas.microsoft.com/office/2006/metadata/properties" xmlns:ns3="8de21bd3-cbdf-427f-b265-786ae8e88579" xmlns:ns4="a05e41ca-b758-4c1b-aa2d-468ba80d72a5" targetNamespace="http://schemas.microsoft.com/office/2006/metadata/properties" ma:root="true" ma:fieldsID="e21d46e1ec4511c70776be426d94de35" ns3:_="" ns4:_="">
    <xsd:import namespace="8de21bd3-cbdf-427f-b265-786ae8e88579"/>
    <xsd:import namespace="a05e41ca-b758-4c1b-aa2d-468ba80d72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21bd3-cbdf-427f-b265-786ae8e8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e41ca-b758-4c1b-aa2d-468ba80d72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7AB60E-3381-4F5A-8E11-3D43C32F51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e21bd3-cbdf-427f-b265-786ae8e88579"/>
    <ds:schemaRef ds:uri="a05e41ca-b758-4c1b-aa2d-468ba80d7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BA05AF-770A-4AAD-9FC2-191C2C3EAD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4DFD3-DFA5-49CF-B100-6A9B8A8972CF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8de21bd3-cbdf-427f-b265-786ae8e88579"/>
    <ds:schemaRef ds:uri="a05e41ca-b758-4c1b-aa2d-468ba80d72a5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463</Words>
  <Application>Microsoft Office PowerPoint</Application>
  <PresentationFormat>Widescreen</PresentationFormat>
  <Paragraphs>87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Cormorant Garamond Medium</vt:lpstr>
      <vt:lpstr>Cormorant Garamond Medium Bold</vt:lpstr>
      <vt:lpstr>Glacial indifference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Brigstock</dc:creator>
  <cp:lastModifiedBy>Nicole Brigstock</cp:lastModifiedBy>
  <cp:revision>31</cp:revision>
  <dcterms:created xsi:type="dcterms:W3CDTF">2022-09-12T18:52:26Z</dcterms:created>
  <dcterms:modified xsi:type="dcterms:W3CDTF">2022-09-15T18:51:50Z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0x01010074731AE71BEED748BA5F7DCFB7062B27</vt:lpwstr>
  </property>
</Properties>
</file>