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3"/>
  </p:notesMasterIdLst>
  <p:sldIdLst>
    <p:sldId id="269" r:id="rId5"/>
    <p:sldId id="326" r:id="rId6"/>
    <p:sldId id="327" r:id="rId7"/>
    <p:sldId id="318" r:id="rId8"/>
    <p:sldId id="332" r:id="rId9"/>
    <p:sldId id="324" r:id="rId10"/>
    <p:sldId id="325" r:id="rId11"/>
    <p:sldId id="335" r:id="rId12"/>
    <p:sldId id="336" r:id="rId13"/>
    <p:sldId id="337" r:id="rId14"/>
    <p:sldId id="330" r:id="rId15"/>
    <p:sldId id="342" r:id="rId16"/>
    <p:sldId id="338" r:id="rId17"/>
    <p:sldId id="329" r:id="rId18"/>
    <p:sldId id="331" r:id="rId19"/>
    <p:sldId id="341" r:id="rId20"/>
    <p:sldId id="339" r:id="rId21"/>
    <p:sldId id="34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070C-010D-4D35-9154-6B39E1573DE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132EF-7DBE-44F9-8EDC-0BF7FD44D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97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771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79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5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81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24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73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11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13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3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16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84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45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2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18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83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6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A410-0BC8-4F72-A9D3-7FEE9EB2792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82CF-704F-4DCA-9F05-CAABA927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1" y="-5441711"/>
            <a:ext cx="1308579" cy="12192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2774" y="1993160"/>
            <a:ext cx="1058645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ea typeface="+mn-lt"/>
                <a:cs typeface="+mn-lt"/>
              </a:rPr>
              <a:t>Delayed Disclosure of </a:t>
            </a:r>
          </a:p>
          <a:p>
            <a:pPr algn="ctr"/>
            <a:r>
              <a:rPr lang="en-US" sz="5400" dirty="0">
                <a:ea typeface="+mn-lt"/>
                <a:cs typeface="+mn-lt"/>
              </a:rPr>
              <a:t>Childhood Sexual Abuse </a:t>
            </a:r>
            <a:endParaRPr lang="en-US" sz="5400" dirty="0">
              <a:cs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7925" y="6434738"/>
            <a:ext cx="3130242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CHILD USA Copyright © 2023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02606273-915A-4CF8-B7EB-C9D350C1E5D2}"/>
              </a:ext>
            </a:extLst>
          </p:cNvPr>
          <p:cNvSpPr txBox="1"/>
          <p:nvPr/>
        </p:nvSpPr>
        <p:spPr>
          <a:xfrm>
            <a:off x="3411542" y="4401239"/>
            <a:ext cx="594392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pc="95" dirty="0">
                <a:latin typeface="Glacial Indifference"/>
              </a:rPr>
              <a:t>AJ Ortiz</a:t>
            </a:r>
            <a:endParaRPr lang="en-US" sz="2200" dirty="0">
              <a:cs typeface="Calibri" panose="020F0502020204030204"/>
            </a:endParaRPr>
          </a:p>
          <a:p>
            <a:r>
              <a:rPr lang="en-US" sz="2200" spc="95" dirty="0">
                <a:latin typeface="Glacial Indifference"/>
              </a:rPr>
              <a:t>Social Science Director</a:t>
            </a:r>
          </a:p>
          <a:p>
            <a:r>
              <a:rPr lang="en-US" sz="2200" spc="95" dirty="0">
                <a:latin typeface="Glacial Indifference"/>
              </a:rPr>
              <a:t>CHILD USA</a:t>
            </a:r>
            <a:endParaRPr lang="en-US" sz="2200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25D48-AF97-A129-965D-6A03BFC0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144" y="6387411"/>
            <a:ext cx="2743200" cy="365125"/>
          </a:xfrm>
        </p:spPr>
        <p:txBody>
          <a:bodyPr/>
          <a:lstStyle/>
          <a:p>
            <a:fld id="{8CE2D9CD-0BB7-1646-8596-C0166CCCEECD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78BA9-6F12-4D7C-810C-311E3DB2ADE3}"/>
              </a:ext>
            </a:extLst>
          </p:cNvPr>
          <p:cNvSpPr txBox="1"/>
          <p:nvPr/>
        </p:nvSpPr>
        <p:spPr>
          <a:xfrm>
            <a:off x="9510513" y="6244173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3A551D-ECEA-6933-9F96-37187284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010" y="-18014481"/>
            <a:ext cx="3441175" cy="5138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6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1115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 Ortiz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1" u="none" strike="noStrike" cap="none" normalizeH="0" baseline="0">
                <a:ln>
                  <a:noFill/>
                </a:ln>
                <a:solidFill>
                  <a:srgbClr val="1115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Science Director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1115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 USA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385E0ED-346E-EAF1-DC58-CCE91451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2" y="3621166"/>
            <a:ext cx="2481079" cy="24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0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09" y="-5477210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6" y="2475557"/>
            <a:ext cx="10515600" cy="4351338"/>
          </a:xfrm>
        </p:spPr>
        <p:txBody>
          <a:bodyPr/>
          <a:lstStyle/>
          <a:p>
            <a:r>
              <a:rPr lang="en-US" dirty="0"/>
              <a:t>Complex trauma = damaged trust </a:t>
            </a:r>
          </a:p>
          <a:p>
            <a:r>
              <a:rPr lang="en-US" dirty="0"/>
              <a:t>Social isolation</a:t>
            </a:r>
          </a:p>
          <a:p>
            <a:pPr lvl="1"/>
            <a:r>
              <a:rPr lang="en-US" dirty="0"/>
              <a:t>Participation in school and extracurriculars</a:t>
            </a:r>
          </a:p>
          <a:p>
            <a:r>
              <a:rPr lang="en-US" dirty="0"/>
              <a:t>COVID-19 impact</a:t>
            </a:r>
          </a:p>
          <a:p>
            <a:r>
              <a:rPr lang="en-US" dirty="0"/>
              <a:t>Family environment / stability</a:t>
            </a:r>
          </a:p>
          <a:p>
            <a:pPr marL="0" indent="0" algn="ctr">
              <a:buNone/>
            </a:pPr>
            <a:r>
              <a:rPr lang="en-US" dirty="0"/>
              <a:t>“Many of the young people in this study lacked a supportive environment at home and felt isolated and alone with no one to turn to” </a:t>
            </a:r>
            <a:r>
              <a:rPr lang="en-US" sz="2000" dirty="0"/>
              <a:t>(</a:t>
            </a:r>
            <a:r>
              <a:rPr lang="en-US" sz="2000" dirty="0" err="1"/>
              <a:t>Allnock</a:t>
            </a:r>
            <a:r>
              <a:rPr lang="en-US" sz="2000" dirty="0"/>
              <a:t> &amp; Miller, 2013)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11285693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Opportunity – </a:t>
            </a:r>
            <a:r>
              <a:rPr lang="en-US" i="1" dirty="0"/>
              <a:t>To whom can I safely disclose?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7A468-2D86-8875-047B-495311ED2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507" y="2378053"/>
            <a:ext cx="1518036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2" y="-5441712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6" y="236798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Developmental age</a:t>
            </a:r>
          </a:p>
          <a:p>
            <a:r>
              <a:rPr lang="en-US" dirty="0"/>
              <a:t>Education about sexual norms </a:t>
            </a:r>
            <a:r>
              <a:rPr lang="en-US" sz="1800" dirty="0"/>
              <a:t>(</a:t>
            </a:r>
            <a:r>
              <a:rPr lang="en-US" sz="1800" dirty="0" err="1"/>
              <a:t>Brattfjell</a:t>
            </a:r>
            <a:r>
              <a:rPr lang="en-US" sz="1800" dirty="0"/>
              <a:t> &amp; Flam, 2019)</a:t>
            </a:r>
            <a:r>
              <a:rPr lang="en-US" sz="2000" dirty="0"/>
              <a:t> </a:t>
            </a:r>
            <a:endParaRPr lang="en-US" dirty="0"/>
          </a:p>
          <a:p>
            <a:r>
              <a:rPr lang="en-US" dirty="0"/>
              <a:t>False negatives more common than false positives </a:t>
            </a:r>
            <a:r>
              <a:rPr lang="en-US" sz="1800" dirty="0"/>
              <a:t>(Azzopardi et al., 2019)</a:t>
            </a:r>
            <a:r>
              <a:rPr lang="en-US" sz="2000" dirty="0"/>
              <a:t> </a:t>
            </a:r>
            <a:endParaRPr lang="en-US" dirty="0"/>
          </a:p>
          <a:p>
            <a:r>
              <a:rPr lang="en-US" dirty="0"/>
              <a:t>Impact of trauma</a:t>
            </a:r>
          </a:p>
          <a:p>
            <a:pPr lvl="1"/>
            <a:r>
              <a:rPr lang="en-US" dirty="0"/>
              <a:t>Memory and dissociative amnesia </a:t>
            </a:r>
            <a:r>
              <a:rPr lang="en-US" sz="1800" dirty="0"/>
              <a:t>(Wolf &amp; </a:t>
            </a:r>
            <a:r>
              <a:rPr lang="en-US" sz="1800" dirty="0" err="1"/>
              <a:t>Nochajski</a:t>
            </a:r>
            <a:r>
              <a:rPr lang="en-US" sz="1800" dirty="0"/>
              <a:t>, 2022)</a:t>
            </a:r>
            <a:endParaRPr lang="en-US" dirty="0"/>
          </a:p>
          <a:p>
            <a:pPr lvl="1"/>
            <a:r>
              <a:rPr lang="en-US" dirty="0"/>
              <a:t>Relation to others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Jonzon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Lindblad, 2004)</a:t>
            </a:r>
            <a:endParaRPr lang="en-US" dirty="0"/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PTSD / Anxiety / Depression</a:t>
            </a:r>
          </a:p>
          <a:p>
            <a:pPr lvl="1"/>
            <a:r>
              <a:rPr lang="en-US" dirty="0"/>
              <a:t>Communication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9287252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Ability – </a:t>
            </a:r>
            <a:r>
              <a:rPr lang="en-US" i="1" dirty="0"/>
              <a:t>Can I understand and describe what happened?</a:t>
            </a:r>
            <a:r>
              <a:rPr lang="en-US" b="1" dirty="0"/>
              <a:t>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F572F0E-1995-9DC5-AEF3-AB5F7100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3" y="3821293"/>
            <a:ext cx="2903316" cy="21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9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0797" y="5891504"/>
            <a:ext cx="1456577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10256603" y="601205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9287252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0C875F-4566-09EC-63BB-1732DB270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3" y="8222"/>
            <a:ext cx="9069160" cy="6849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C736C1-2B43-1A5A-3A81-C57795CD2F54}"/>
              </a:ext>
            </a:extLst>
          </p:cNvPr>
          <p:cNvSpPr txBox="1"/>
          <p:nvPr/>
        </p:nvSpPr>
        <p:spPr>
          <a:xfrm>
            <a:off x="9625013" y="107566"/>
            <a:ext cx="2566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(Wolf &amp; </a:t>
            </a:r>
            <a:r>
              <a:rPr lang="en-US" dirty="0" err="1"/>
              <a:t>Nochajski</a:t>
            </a:r>
            <a:r>
              <a:rPr lang="en-US" dirty="0"/>
              <a:t>, 2022)</a:t>
            </a:r>
          </a:p>
        </p:txBody>
      </p:sp>
    </p:spTree>
    <p:extLst>
      <p:ext uri="{BB962C8B-B14F-4D97-AF65-F5344CB8AC3E}">
        <p14:creationId xmlns:p14="http://schemas.microsoft.com/office/powerpoint/2010/main" val="328803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2" y="-5499006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6" y="2475557"/>
            <a:ext cx="10515600" cy="4351338"/>
          </a:xfrm>
        </p:spPr>
        <p:txBody>
          <a:bodyPr/>
          <a:lstStyle/>
          <a:p>
            <a:r>
              <a:rPr lang="en-US" dirty="0"/>
              <a:t>Physical or emotional threats</a:t>
            </a:r>
          </a:p>
          <a:p>
            <a:r>
              <a:rPr lang="en-US" dirty="0"/>
              <a:t>Family disruption</a:t>
            </a:r>
          </a:p>
          <a:p>
            <a:r>
              <a:rPr lang="en-US" dirty="0"/>
              <a:t>Involvement with CPS, criminal justice, non-profit services</a:t>
            </a:r>
          </a:p>
          <a:p>
            <a:r>
              <a:rPr lang="en-US" dirty="0"/>
              <a:t>Stigma</a:t>
            </a:r>
          </a:p>
          <a:p>
            <a:r>
              <a:rPr lang="en-US" dirty="0"/>
              <a:t>Disrupted identity formation</a:t>
            </a:r>
          </a:p>
          <a:p>
            <a:endParaRPr lang="en-US" dirty="0"/>
          </a:p>
          <a:p>
            <a:pPr marL="0" indent="0">
              <a:buNone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Alaggia, 2010; Alaggia, 2005; Goodman-Brown et al., 2003; Crisma et al., 2004; Jensen et al., 2005)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11630402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Risk - </a:t>
            </a:r>
            <a:r>
              <a:rPr lang="en-US" i="1" dirty="0"/>
              <a:t>What is the possible harm of disclosing? </a:t>
            </a:r>
            <a:r>
              <a:rPr lang="en-US" b="1" dirty="0"/>
              <a:t>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AF5E1-622E-D5A2-0C09-C7DF51A61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179" y="1671284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50860" y="-5473817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6" y="236798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E.g., BSA, Catholic Church, residential schools and facilities, etc.</a:t>
            </a:r>
          </a:p>
          <a:p>
            <a:r>
              <a:rPr lang="en-US" dirty="0"/>
              <a:t>Organizational culture </a:t>
            </a:r>
            <a:r>
              <a:rPr lang="en-US" sz="2000" dirty="0"/>
              <a:t>(</a:t>
            </a:r>
            <a:r>
              <a:rPr lang="en-US" sz="2000" dirty="0" err="1"/>
              <a:t>Erooga</a:t>
            </a:r>
            <a:r>
              <a:rPr lang="en-US" sz="2000" dirty="0"/>
              <a:t>, 2019; Palmer &amp; Feldman, 2017, Munro &amp; Fish, 2015)</a:t>
            </a:r>
          </a:p>
          <a:p>
            <a:r>
              <a:rPr lang="en-US" dirty="0"/>
              <a:t>Community-level grooming</a:t>
            </a:r>
          </a:p>
          <a:p>
            <a:r>
              <a:rPr lang="en-US" dirty="0"/>
              <a:t>Trust between guardians and institution</a:t>
            </a:r>
          </a:p>
          <a:p>
            <a:r>
              <a:rPr lang="en-US" dirty="0"/>
              <a:t>More difficult to disclose if trusted adults trust the perpetrator</a:t>
            </a:r>
          </a:p>
          <a:p>
            <a:pPr lvl="1"/>
            <a:r>
              <a:rPr lang="en-US" dirty="0"/>
              <a:t>Institutional betrayal </a:t>
            </a:r>
            <a:r>
              <a:rPr lang="en-US" sz="1800" dirty="0"/>
              <a:t>(Smith &amp; Freyd, 2014)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Institutional Abuse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7739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09" y="-5441712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9" y="214108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Men wait longer to disclose, on average </a:t>
            </a:r>
            <a:r>
              <a:rPr lang="en-US" sz="2200" dirty="0"/>
              <a:t>(O’Leary &amp; Barber, 2008; Easton, 2013)</a:t>
            </a:r>
            <a:endParaRPr lang="en-US" dirty="0"/>
          </a:p>
          <a:p>
            <a:r>
              <a:rPr lang="en-US" dirty="0"/>
              <a:t>Homophobia </a:t>
            </a:r>
            <a:r>
              <a:rPr lang="en-US" sz="2200" dirty="0"/>
              <a:t>(</a:t>
            </a:r>
            <a:r>
              <a:rPr lang="en-US" sz="2200" dirty="0" err="1"/>
              <a:t>Gagnier</a:t>
            </a:r>
            <a:r>
              <a:rPr lang="en-US" sz="2200" dirty="0"/>
              <a:t> &amp; Collin-</a:t>
            </a:r>
            <a:r>
              <a:rPr lang="en-US" sz="2200" dirty="0" err="1"/>
              <a:t>Vézina</a:t>
            </a:r>
            <a:r>
              <a:rPr lang="en-US" sz="2200" dirty="0"/>
              <a:t>, 2016)</a:t>
            </a:r>
          </a:p>
          <a:p>
            <a:r>
              <a:rPr lang="en-US" dirty="0"/>
              <a:t>Confusion about sexual orientation</a:t>
            </a:r>
          </a:p>
          <a:p>
            <a:r>
              <a:rPr lang="en-US" dirty="0"/>
              <a:t>Gender norms</a:t>
            </a:r>
          </a:p>
          <a:p>
            <a:pPr lvl="1"/>
            <a:r>
              <a:rPr lang="en-US" dirty="0"/>
              <a:t>Toughness</a:t>
            </a:r>
          </a:p>
          <a:p>
            <a:pPr lvl="1"/>
            <a:r>
              <a:rPr lang="en-US" dirty="0"/>
              <a:t>Not discussing emotions</a:t>
            </a:r>
          </a:p>
          <a:p>
            <a:pPr lvl="1"/>
            <a:r>
              <a:rPr lang="en-US" dirty="0"/>
              <a:t>Self-reliance</a:t>
            </a:r>
          </a:p>
          <a:p>
            <a:r>
              <a:rPr lang="en-US" dirty="0"/>
              <a:t>Social support</a:t>
            </a:r>
          </a:p>
          <a:p>
            <a:pPr lvl="1"/>
            <a:r>
              <a:rPr lang="en-US" dirty="0"/>
              <a:t>Reactions to disclosure</a:t>
            </a:r>
          </a:p>
          <a:p>
            <a:r>
              <a:rPr lang="en-US" dirty="0"/>
              <a:t>Underreporting in prevalence data?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80623" y="1581119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Gender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88B964-B330-BE9E-B94E-C75E811D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18" y="3065039"/>
            <a:ext cx="4220597" cy="29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5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09" y="-5441712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9FABBE-267E-2C0A-22AC-406B6C0FD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71688" y="1288850"/>
            <a:ext cx="7562219" cy="51139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80623" y="1581119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0B5AE-CFE3-68FA-D111-C2500EE468F5}"/>
              </a:ext>
            </a:extLst>
          </p:cNvPr>
          <p:cNvSpPr txBox="1"/>
          <p:nvPr/>
        </p:nvSpPr>
        <p:spPr>
          <a:xfrm>
            <a:off x="9633907" y="5490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(O’Leary &amp; Barber, 2008)</a:t>
            </a:r>
          </a:p>
        </p:txBody>
      </p:sp>
    </p:spTree>
    <p:extLst>
      <p:ext uri="{BB962C8B-B14F-4D97-AF65-F5344CB8AC3E}">
        <p14:creationId xmlns:p14="http://schemas.microsoft.com/office/powerpoint/2010/main" val="415690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09" y="-5422902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9" y="223512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Relationship to perpetrator</a:t>
            </a:r>
            <a:r>
              <a:rPr lang="en-US" sz="2000" dirty="0"/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Schonbucher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2012; Kogan, 2004; Goodman-Brown et al., 2003)</a:t>
            </a:r>
            <a:endParaRPr lang="en-US" dirty="0"/>
          </a:p>
          <a:p>
            <a:r>
              <a:rPr lang="en-US" dirty="0"/>
              <a:t>Family dysfunction </a:t>
            </a:r>
            <a:r>
              <a:rPr lang="en-US" sz="2000" dirty="0"/>
              <a:t>(</a:t>
            </a:r>
            <a:r>
              <a:rPr lang="en-US" sz="2000" dirty="0" err="1"/>
              <a:t>Alaggia</a:t>
            </a:r>
            <a:r>
              <a:rPr lang="en-US" sz="2000" dirty="0"/>
              <a:t> &amp; Kirshenbaum, 2005; Tashjian et al., 2016)</a:t>
            </a:r>
            <a:endParaRPr lang="en-US" dirty="0"/>
          </a:p>
          <a:p>
            <a:pPr lvl="1"/>
            <a:r>
              <a:rPr lang="en-US" dirty="0"/>
              <a:t>Domestic violence</a:t>
            </a:r>
          </a:p>
          <a:p>
            <a:pPr lvl="1"/>
            <a:r>
              <a:rPr lang="en-US" dirty="0"/>
              <a:t>Other forms of abuse</a:t>
            </a:r>
          </a:p>
          <a:p>
            <a:pPr lvl="1"/>
            <a:r>
              <a:rPr lang="en-US" dirty="0"/>
              <a:t>Rigid patriarchal structure</a:t>
            </a:r>
          </a:p>
          <a:p>
            <a:r>
              <a:rPr lang="en-US" dirty="0"/>
              <a:t>Race and culture </a:t>
            </a:r>
            <a:r>
              <a:rPr lang="en-US" sz="2000" dirty="0"/>
              <a:t>(Fontes &amp; Plummer, 2010)</a:t>
            </a:r>
            <a:r>
              <a:rPr lang="en-US" dirty="0"/>
              <a:t> </a:t>
            </a:r>
          </a:p>
          <a:p>
            <a:r>
              <a:rPr lang="en-US" dirty="0"/>
              <a:t>Age (older = more likely to disclose)</a:t>
            </a:r>
          </a:p>
          <a:p>
            <a:r>
              <a:rPr lang="en-US" dirty="0"/>
              <a:t>Bystander interventions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7615614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Other Moderating Variables </a:t>
            </a:r>
            <a:r>
              <a:rPr lang="en-US" sz="2000" dirty="0"/>
              <a:t>(</a:t>
            </a:r>
            <a:r>
              <a:rPr lang="en-US" sz="2000" dirty="0" err="1"/>
              <a:t>Alaggia</a:t>
            </a:r>
            <a:r>
              <a:rPr lang="en-US" sz="2000" dirty="0"/>
              <a:t>, 2019) </a:t>
            </a:r>
            <a:r>
              <a:rPr lang="en-US" b="1" dirty="0"/>
              <a:t>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9318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2" y="-5475817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9" y="2235128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647773" y="1742494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/>
              <a:t>Conclusion</a:t>
            </a:r>
            <a:r>
              <a:rPr lang="en-US" sz="7200" b="1" dirty="0"/>
              <a:t>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4A95D-0CE8-745A-AE41-C060AED201ED}"/>
              </a:ext>
            </a:extLst>
          </p:cNvPr>
          <p:cNvSpPr txBox="1"/>
          <p:nvPr/>
        </p:nvSpPr>
        <p:spPr>
          <a:xfrm>
            <a:off x="2971800" y="338152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Trauma-informed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06AEF-E164-C117-A233-0B86C3C91E47}"/>
              </a:ext>
            </a:extLst>
          </p:cNvPr>
          <p:cNvSpPr txBox="1"/>
          <p:nvPr/>
        </p:nvSpPr>
        <p:spPr>
          <a:xfrm>
            <a:off x="47625" y="49464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Empathetic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6370A-4416-60F5-29F8-772928FF9A9E}"/>
              </a:ext>
            </a:extLst>
          </p:cNvPr>
          <p:cNvSpPr txBox="1"/>
          <p:nvPr/>
        </p:nvSpPr>
        <p:spPr>
          <a:xfrm>
            <a:off x="5773959" y="49702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213473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1" y="-5441711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875" y="6403903"/>
            <a:ext cx="2743200" cy="365125"/>
          </a:xfrm>
        </p:spPr>
        <p:txBody>
          <a:bodyPr/>
          <a:lstStyle/>
          <a:p>
            <a:fld id="{8CE2D9CD-0BB7-1646-8596-C0166CCCEECD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Disclosure Timing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9BACEB-A574-D13E-4A5C-2F43ADFFF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044" y="2622138"/>
            <a:ext cx="3452812" cy="34528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19A49C-E28D-34D3-0B62-2370ED6453DF}"/>
              </a:ext>
            </a:extLst>
          </p:cNvPr>
          <p:cNvSpPr/>
          <p:nvPr/>
        </p:nvSpPr>
        <p:spPr>
          <a:xfrm>
            <a:off x="1013730" y="2361925"/>
            <a:ext cx="2544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Injustice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C30F3-DAEC-DB48-8619-4C14C12FC6FB}"/>
              </a:ext>
            </a:extLst>
          </p:cNvPr>
          <p:cNvSpPr/>
          <p:nvPr/>
        </p:nvSpPr>
        <p:spPr>
          <a:xfrm>
            <a:off x="7319840" y="2322152"/>
            <a:ext cx="4691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Victim-centered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2A68B-6E2D-0498-CE34-D3FE0927341A}"/>
              </a:ext>
            </a:extLst>
          </p:cNvPr>
          <p:cNvSpPr/>
          <p:nvPr/>
        </p:nvSpPr>
        <p:spPr>
          <a:xfrm>
            <a:off x="8834939" y="4600760"/>
            <a:ext cx="2387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Lifelong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ECA54A-116E-AAE4-9393-BD3CF0876006}"/>
              </a:ext>
            </a:extLst>
          </p:cNvPr>
          <p:cNvSpPr/>
          <p:nvPr/>
        </p:nvSpPr>
        <p:spPr>
          <a:xfrm>
            <a:off x="726155" y="4673951"/>
            <a:ext cx="294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Deadlines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61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2" y="-5334146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6" y="2475557"/>
            <a:ext cx="10515600" cy="4351338"/>
          </a:xfrm>
        </p:spPr>
        <p:txBody>
          <a:bodyPr/>
          <a:lstStyle/>
          <a:p>
            <a:r>
              <a:rPr lang="en-US" dirty="0"/>
              <a:t>General population</a:t>
            </a:r>
          </a:p>
          <a:p>
            <a:pPr lvl="1"/>
            <a:r>
              <a:rPr lang="en-US" dirty="0"/>
              <a:t>Several studies show delays of approx. 20 years</a:t>
            </a:r>
          </a:p>
          <a:p>
            <a:r>
              <a:rPr lang="en-US" dirty="0"/>
              <a:t>Institutional Abuse</a:t>
            </a:r>
          </a:p>
          <a:p>
            <a:pPr lvl="1"/>
            <a:r>
              <a:rPr lang="en-US" dirty="0"/>
              <a:t>Longer delays</a:t>
            </a:r>
          </a:p>
          <a:p>
            <a:r>
              <a:rPr lang="en-US" dirty="0"/>
              <a:t>Male Survivors</a:t>
            </a:r>
          </a:p>
          <a:p>
            <a:pPr lvl="1"/>
            <a:r>
              <a:rPr lang="en-US" dirty="0"/>
              <a:t>+10 years until ready to have a serious discussion (Easton, 2013)</a:t>
            </a:r>
          </a:p>
          <a:p>
            <a:r>
              <a:rPr lang="en-US" dirty="0"/>
              <a:t>Those who take official action</a:t>
            </a:r>
          </a:p>
          <a:p>
            <a:pPr lvl="1"/>
            <a:r>
              <a:rPr lang="en-US" dirty="0"/>
              <a:t>Longer delays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Framing Disclosure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05288" y="3024921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B078-52B5-CB47-5EA0-B09AF72CB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614" y="1965509"/>
            <a:ext cx="4481298" cy="245644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4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1" y="-5441711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875" y="6403903"/>
            <a:ext cx="2743200" cy="365125"/>
          </a:xfrm>
        </p:spPr>
        <p:txBody>
          <a:bodyPr/>
          <a:lstStyle/>
          <a:p>
            <a:fld id="{8CE2D9CD-0BB7-1646-8596-C0166CCCEECD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pic>
        <p:nvPicPr>
          <p:cNvPr id="20" name="Picture 1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C49A89F-B461-92E9-50D4-5746E01ED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0"/>
          <a:stretch/>
        </p:blipFill>
        <p:spPr>
          <a:xfrm>
            <a:off x="1287262" y="1354103"/>
            <a:ext cx="9617476" cy="50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1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2" y="-5334146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6" y="2475557"/>
            <a:ext cx="10515600" cy="4351338"/>
          </a:xfrm>
        </p:spPr>
        <p:txBody>
          <a:bodyPr/>
          <a:lstStyle/>
          <a:p>
            <a:r>
              <a:rPr lang="en-US" dirty="0"/>
              <a:t>Averages</a:t>
            </a:r>
          </a:p>
          <a:p>
            <a:r>
              <a:rPr lang="en-US" dirty="0"/>
              <a:t>Bimodal distributions</a:t>
            </a:r>
          </a:p>
          <a:p>
            <a:r>
              <a:rPr lang="en-US" dirty="0"/>
              <a:t>Policymaking context </a:t>
            </a:r>
          </a:p>
          <a:p>
            <a:r>
              <a:rPr lang="en-US" dirty="0"/>
              <a:t>What about qualitative data?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56811" y="1604942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Framing Disclosure – Statistics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DABEE-A7BD-88EA-EA98-24EC0BC97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13" y="216904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1" y="-5441711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875" y="6403903"/>
            <a:ext cx="2743200" cy="365125"/>
          </a:xfrm>
        </p:spPr>
        <p:txBody>
          <a:bodyPr/>
          <a:lstStyle/>
          <a:p>
            <a:fld id="{8CE2D9CD-0BB7-1646-8596-C0166CCCEECD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492DA2-9599-7D62-AB85-B10D3B99A083}"/>
              </a:ext>
            </a:extLst>
          </p:cNvPr>
          <p:cNvSpPr txBox="1">
            <a:spLocks/>
          </p:cNvSpPr>
          <p:nvPr/>
        </p:nvSpPr>
        <p:spPr>
          <a:xfrm>
            <a:off x="1040033" y="2515467"/>
            <a:ext cx="2862639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Personal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FF530AE-4DA0-C7FF-9BFA-43C0371EF827}"/>
              </a:ext>
            </a:extLst>
          </p:cNvPr>
          <p:cNvSpPr txBox="1">
            <a:spLocks/>
          </p:cNvSpPr>
          <p:nvPr/>
        </p:nvSpPr>
        <p:spPr>
          <a:xfrm>
            <a:off x="940704" y="3175956"/>
            <a:ext cx="2862639" cy="33646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Confusion</a:t>
            </a:r>
          </a:p>
          <a:p>
            <a:r>
              <a:rPr lang="en-US" sz="2400" dirty="0"/>
              <a:t>Shame</a:t>
            </a:r>
          </a:p>
          <a:p>
            <a:r>
              <a:rPr lang="en-US" sz="2400" dirty="0"/>
              <a:t>Guilt / self-blame</a:t>
            </a:r>
          </a:p>
          <a:p>
            <a:r>
              <a:rPr lang="en-US" sz="2400" dirty="0"/>
              <a:t>Trauma impact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  <a:p>
            <a:r>
              <a:rPr lang="en-US" sz="2400" dirty="0"/>
              <a:t>Depression / anxiety </a:t>
            </a:r>
          </a:p>
          <a:p>
            <a:r>
              <a:rPr lang="en-US" sz="2400" dirty="0"/>
              <a:t>PTSD</a:t>
            </a:r>
          </a:p>
          <a:p>
            <a:r>
              <a:rPr lang="en-US" sz="2400" dirty="0"/>
              <a:t>Memory challenges</a:t>
            </a:r>
          </a:p>
          <a:p>
            <a:endParaRPr lang="en-US" sz="17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11092239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Categories of Barriers				    </a:t>
            </a:r>
            <a:r>
              <a:rPr lang="en-US" sz="2000" dirty="0"/>
              <a:t>(Easton, 2014; Collin-</a:t>
            </a:r>
            <a:r>
              <a:rPr lang="en-US" sz="2000" dirty="0" err="1"/>
              <a:t>Vézina</a:t>
            </a:r>
            <a:r>
              <a:rPr lang="en-US" sz="2000" dirty="0"/>
              <a:t> et al., 2015)   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8F4864-2DF6-182B-66C8-3C6DE67679B3}"/>
              </a:ext>
            </a:extLst>
          </p:cNvPr>
          <p:cNvSpPr txBox="1">
            <a:spLocks/>
          </p:cNvSpPr>
          <p:nvPr/>
        </p:nvSpPr>
        <p:spPr>
          <a:xfrm>
            <a:off x="4515639" y="2496556"/>
            <a:ext cx="3980475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Interpersonal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FF115C-099A-AED7-7BA4-A2908F784C5D}"/>
              </a:ext>
            </a:extLst>
          </p:cNvPr>
          <p:cNvSpPr txBox="1">
            <a:spLocks/>
          </p:cNvSpPr>
          <p:nvPr/>
        </p:nvSpPr>
        <p:spPr>
          <a:xfrm>
            <a:off x="8289328" y="2515467"/>
            <a:ext cx="2862639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Socio-political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B28A34F-E47A-00FA-3CFA-2453718B058C}"/>
              </a:ext>
            </a:extLst>
          </p:cNvPr>
          <p:cNvSpPr txBox="1">
            <a:spLocks/>
          </p:cNvSpPr>
          <p:nvPr/>
        </p:nvSpPr>
        <p:spPr>
          <a:xfrm>
            <a:off x="8231414" y="3199314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Norms</a:t>
            </a:r>
          </a:p>
          <a:p>
            <a:r>
              <a:rPr lang="en-US" sz="2400" dirty="0"/>
              <a:t>Cultural practices</a:t>
            </a:r>
          </a:p>
          <a:p>
            <a:r>
              <a:rPr lang="en-US" sz="2400" dirty="0"/>
              <a:t>Stereotypes</a:t>
            </a:r>
          </a:p>
          <a:p>
            <a:r>
              <a:rPr lang="en-US" sz="2400" dirty="0"/>
              <a:t>Stigma</a:t>
            </a:r>
          </a:p>
          <a:p>
            <a:r>
              <a:rPr lang="en-US" sz="2400" dirty="0"/>
              <a:t>Laws</a:t>
            </a:r>
          </a:p>
          <a:p>
            <a:r>
              <a:rPr lang="en-US" sz="2400" dirty="0"/>
              <a:t>Access to services</a:t>
            </a:r>
          </a:p>
          <a:p>
            <a:endParaRPr lang="en-US" sz="17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A9DDE6B-18AA-C0EF-4756-3149BA4FA4E7}"/>
              </a:ext>
            </a:extLst>
          </p:cNvPr>
          <p:cNvSpPr txBox="1">
            <a:spLocks/>
          </p:cNvSpPr>
          <p:nvPr/>
        </p:nvSpPr>
        <p:spPr>
          <a:xfrm>
            <a:off x="4381500" y="3175957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Negative reactions to disclosure</a:t>
            </a:r>
          </a:p>
          <a:p>
            <a:r>
              <a:rPr lang="en-US" sz="2400" dirty="0"/>
              <a:t>Threats</a:t>
            </a:r>
          </a:p>
          <a:p>
            <a:r>
              <a:rPr lang="en-US" sz="2400" dirty="0"/>
              <a:t>Ambivalence toward abuser</a:t>
            </a:r>
          </a:p>
          <a:p>
            <a:r>
              <a:rPr lang="en-US" sz="2400" dirty="0"/>
              <a:t>Trust</a:t>
            </a:r>
          </a:p>
          <a:p>
            <a:r>
              <a:rPr lang="en-US" sz="2400" dirty="0"/>
              <a:t>Isolation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2581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1" y="-5441711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875" y="6403903"/>
            <a:ext cx="2743200" cy="365125"/>
          </a:xfrm>
        </p:spPr>
        <p:txBody>
          <a:bodyPr/>
          <a:lstStyle/>
          <a:p>
            <a:fld id="{8CE2D9CD-0BB7-1646-8596-C0166CCCEECD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492DA2-9599-7D62-AB85-B10D3B99A083}"/>
              </a:ext>
            </a:extLst>
          </p:cNvPr>
          <p:cNvSpPr txBox="1">
            <a:spLocks/>
          </p:cNvSpPr>
          <p:nvPr/>
        </p:nvSpPr>
        <p:spPr>
          <a:xfrm>
            <a:off x="1347829" y="2562869"/>
            <a:ext cx="2862639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Support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5157787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Framing Disclosure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8F4864-2DF6-182B-66C8-3C6DE67679B3}"/>
              </a:ext>
            </a:extLst>
          </p:cNvPr>
          <p:cNvSpPr txBox="1">
            <a:spLocks/>
          </p:cNvSpPr>
          <p:nvPr/>
        </p:nvSpPr>
        <p:spPr>
          <a:xfrm>
            <a:off x="3910226" y="2543036"/>
            <a:ext cx="3980475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Opportunity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FF115C-099A-AED7-7BA4-A2908F784C5D}"/>
              </a:ext>
            </a:extLst>
          </p:cNvPr>
          <p:cNvSpPr txBox="1">
            <a:spLocks/>
          </p:cNvSpPr>
          <p:nvPr/>
        </p:nvSpPr>
        <p:spPr>
          <a:xfrm>
            <a:off x="7179691" y="2589271"/>
            <a:ext cx="2862639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Ability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D836AB4-3571-8799-5299-7CC6324524C0}"/>
              </a:ext>
            </a:extLst>
          </p:cNvPr>
          <p:cNvSpPr txBox="1">
            <a:spLocks/>
          </p:cNvSpPr>
          <p:nvPr/>
        </p:nvSpPr>
        <p:spPr>
          <a:xfrm>
            <a:off x="9787806" y="2574777"/>
            <a:ext cx="2862639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Risk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728EB5-9AF7-5142-FD74-09D1ADE09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30" y="3652859"/>
            <a:ext cx="1724486" cy="1600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423007-0065-BF71-2A96-0510A46D2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059" y="3438503"/>
            <a:ext cx="1516489" cy="22621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A9161F-C6F2-4941-47D3-25AD58A7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3410154"/>
            <a:ext cx="2814637" cy="20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6C6A94-0476-3492-74A8-C817612E8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9875" y="3549394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Chart, sunburst chart&#10;&#10;Description automatically generated">
            <a:extLst>
              <a:ext uri="{FF2B5EF4-FFF2-40B4-BE49-F238E27FC236}">
                <a16:creationId xmlns:a16="http://schemas.microsoft.com/office/drawing/2014/main" id="{100B868F-C429-E771-4DD7-7E9A08B9C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" r="14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8BFE5-616A-3B69-1302-279E0A76A8EB}"/>
              </a:ext>
            </a:extLst>
          </p:cNvPr>
          <p:cNvSpPr txBox="1"/>
          <p:nvPr/>
        </p:nvSpPr>
        <p:spPr>
          <a:xfrm>
            <a:off x="5188745" y="1933956"/>
            <a:ext cx="206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Socio-political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39FFF-5D08-E401-0610-99DFBC546186}"/>
              </a:ext>
            </a:extLst>
          </p:cNvPr>
          <p:cNvSpPr txBox="1"/>
          <p:nvPr/>
        </p:nvSpPr>
        <p:spPr>
          <a:xfrm>
            <a:off x="5182459" y="262709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Interpersonal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1103B-4724-03A3-5D69-BD9FAE87CAFC}"/>
              </a:ext>
            </a:extLst>
          </p:cNvPr>
          <p:cNvSpPr txBox="1"/>
          <p:nvPr/>
        </p:nvSpPr>
        <p:spPr>
          <a:xfrm>
            <a:off x="5479257" y="3695700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Personal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7949A-145E-CD8D-6E1F-C5B1F2D1929E}"/>
              </a:ext>
            </a:extLst>
          </p:cNvPr>
          <p:cNvSpPr txBox="1"/>
          <p:nvPr/>
        </p:nvSpPr>
        <p:spPr>
          <a:xfrm>
            <a:off x="1447800" y="1757927"/>
            <a:ext cx="2288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Trauma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AF7F9-604E-C9E8-A1ED-A3FA81773592}"/>
              </a:ext>
            </a:extLst>
          </p:cNvPr>
          <p:cNvSpPr/>
          <p:nvPr/>
        </p:nvSpPr>
        <p:spPr>
          <a:xfrm>
            <a:off x="1774832" y="3088759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9DCF4-9D9A-C389-845C-38E92915426E}"/>
              </a:ext>
            </a:extLst>
          </p:cNvPr>
          <p:cNvSpPr/>
          <p:nvPr/>
        </p:nvSpPr>
        <p:spPr>
          <a:xfrm>
            <a:off x="7005676" y="2627094"/>
            <a:ext cx="3738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Opportunity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A11B9-47D5-896D-BE09-17F60CB994B3}"/>
              </a:ext>
            </a:extLst>
          </p:cNvPr>
          <p:cNvSpPr/>
          <p:nvPr/>
        </p:nvSpPr>
        <p:spPr>
          <a:xfrm>
            <a:off x="2708497" y="4767151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Ability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CA1C1-73C1-E0A3-52B2-448615E41072}"/>
              </a:ext>
            </a:extLst>
          </p:cNvPr>
          <p:cNvSpPr/>
          <p:nvPr/>
        </p:nvSpPr>
        <p:spPr>
          <a:xfrm>
            <a:off x="8493223" y="4395818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83325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8925" y="6453609"/>
            <a:ext cx="2585957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latin typeface="Cormorant Garamond Medium"/>
              </a:rPr>
              <a:t>CHILD USA Copyright © 2023</a:t>
            </a: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669944-27C6-7A71-D8A6-1BD7FDB9F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7" t="4241" r="47531" b="4070"/>
          <a:stretch/>
        </p:blipFill>
        <p:spPr>
          <a:xfrm rot="5400000">
            <a:off x="5441712" y="-5477210"/>
            <a:ext cx="1308579" cy="121920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29BE7B-CD93-C619-858F-1BC61E51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</a:blip>
          <a:srcRect t="31935" b="30612"/>
          <a:stretch>
            <a:fillRect/>
          </a:stretch>
        </p:blipFill>
        <p:spPr>
          <a:xfrm>
            <a:off x="3411542" y="107566"/>
            <a:ext cx="5368917" cy="113106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945FD-5B2A-CB7D-9C83-6EC7052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6" y="2475557"/>
            <a:ext cx="10515600" cy="4351338"/>
          </a:xfrm>
        </p:spPr>
        <p:txBody>
          <a:bodyPr/>
          <a:lstStyle/>
          <a:p>
            <a:r>
              <a:rPr lang="en-US" dirty="0"/>
              <a:t>Early reactions following abuse disclosure affect changes in processing </a:t>
            </a:r>
            <a:r>
              <a:rPr lang="en-US" sz="2000" dirty="0"/>
              <a:t>(Simon et al., 2016) </a:t>
            </a:r>
          </a:p>
          <a:p>
            <a:r>
              <a:rPr lang="en-US" dirty="0"/>
              <a:t>Cultural context </a:t>
            </a:r>
            <a:r>
              <a:rPr lang="en-US" sz="2000" dirty="0"/>
              <a:t>(</a:t>
            </a:r>
            <a:r>
              <a:rPr lang="en-US" sz="2000" dirty="0" err="1"/>
              <a:t>Alaggia</a:t>
            </a:r>
            <a:r>
              <a:rPr lang="en-US" sz="2000" dirty="0"/>
              <a:t>, 2019) </a:t>
            </a:r>
            <a:endParaRPr lang="en-US" dirty="0"/>
          </a:p>
          <a:p>
            <a:r>
              <a:rPr lang="en-US" dirty="0"/>
              <a:t>Family structure</a:t>
            </a:r>
          </a:p>
          <a:p>
            <a:r>
              <a:rPr lang="en-US" dirty="0"/>
              <a:t>Power differential</a:t>
            </a:r>
          </a:p>
          <a:p>
            <a:r>
              <a:rPr lang="en-US" dirty="0"/>
              <a:t>Reputation of offender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40A7-CDFB-6911-2A07-BE17E53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9CD-0BB7-1646-8596-C0166CCCEECD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DC9151-D373-23EC-A018-3C21F41FAD56}"/>
              </a:ext>
            </a:extLst>
          </p:cNvPr>
          <p:cNvSpPr txBox="1"/>
          <p:nvPr/>
        </p:nvSpPr>
        <p:spPr>
          <a:xfrm>
            <a:off x="9505886" y="6254808"/>
            <a:ext cx="2317166" cy="381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2A2A2A"/>
                </a:solidFill>
                <a:latin typeface="Cormorant Garamond Medium"/>
              </a:rPr>
              <a:t>www.childusa.org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5138C0-975B-509C-0A64-713816EF3932}"/>
              </a:ext>
            </a:extLst>
          </p:cNvPr>
          <p:cNvSpPr txBox="1">
            <a:spLocks/>
          </p:cNvSpPr>
          <p:nvPr/>
        </p:nvSpPr>
        <p:spPr>
          <a:xfrm>
            <a:off x="337761" y="1604942"/>
            <a:ext cx="9401552" cy="559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Support – </a:t>
            </a:r>
            <a:r>
              <a:rPr lang="en-US" i="1" dirty="0"/>
              <a:t>Will I be supported and believed if I come forward?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2A9EDC-FBBF-1350-1371-D57B61554903}"/>
              </a:ext>
            </a:extLst>
          </p:cNvPr>
          <p:cNvSpPr txBox="1">
            <a:spLocks/>
          </p:cNvSpPr>
          <p:nvPr/>
        </p:nvSpPr>
        <p:spPr>
          <a:xfrm>
            <a:off x="4229100" y="3018970"/>
            <a:ext cx="3581400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B2472F9-1EFE-3ACA-75EC-2582C2DAF91F}"/>
              </a:ext>
            </a:extLst>
          </p:cNvPr>
          <p:cNvSpPr txBox="1">
            <a:spLocks/>
          </p:cNvSpPr>
          <p:nvPr/>
        </p:nvSpPr>
        <p:spPr>
          <a:xfrm>
            <a:off x="8760815" y="3024921"/>
            <a:ext cx="2862639" cy="3364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F91BA-75BD-C11E-3391-C39032B8A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450" y="3537104"/>
            <a:ext cx="1989001" cy="18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0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31AE71BEED748BA5F7DCFB7062B27" ma:contentTypeVersion="10" ma:contentTypeDescription="Create a new document." ma:contentTypeScope="" ma:versionID="6ddfc03f28e76021dd697f37d451bbe4">
  <xsd:schema xmlns:xsd="http://www.w3.org/2001/XMLSchema" xmlns:xs="http://www.w3.org/2001/XMLSchema" xmlns:p="http://schemas.microsoft.com/office/2006/metadata/properties" xmlns:ns3="8de21bd3-cbdf-427f-b265-786ae8e88579" xmlns:ns4="a05e41ca-b758-4c1b-aa2d-468ba80d72a5" targetNamespace="http://schemas.microsoft.com/office/2006/metadata/properties" ma:root="true" ma:fieldsID="f3f41ebe90778b0f3c2c6d340030c96b" ns3:_="" ns4:_="">
    <xsd:import namespace="8de21bd3-cbdf-427f-b265-786ae8e88579"/>
    <xsd:import namespace="a05e41ca-b758-4c1b-aa2d-468ba80d72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21bd3-cbdf-427f-b265-786ae8e88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e41ca-b758-4c1b-aa2d-468ba80d72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e21bd3-cbdf-427f-b265-786ae8e88579" xsi:nil="true"/>
  </documentManagement>
</p:properties>
</file>

<file path=customXml/itemProps1.xml><?xml version="1.0" encoding="utf-8"?>
<ds:datastoreItem xmlns:ds="http://schemas.openxmlformats.org/officeDocument/2006/customXml" ds:itemID="{99307D29-678B-4837-9C66-156CB11A7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8CC4B-6A40-4EA5-B7CC-048D32E55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21bd3-cbdf-427f-b265-786ae8e88579"/>
    <ds:schemaRef ds:uri="a05e41ca-b758-4c1b-aa2d-468ba80d7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963BDF-7A7E-4F76-A591-47A5DCB73CCF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8de21bd3-cbdf-427f-b265-786ae8e88579"/>
    <ds:schemaRef ds:uri="http://schemas.openxmlformats.org/package/2006/metadata/core-properties"/>
    <ds:schemaRef ds:uri="http://purl.org/dc/dcmitype/"/>
    <ds:schemaRef ds:uri="a05e41ca-b758-4c1b-aa2d-468ba80d72a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2983</TotalTime>
  <Words>816</Words>
  <Application>Microsoft Office PowerPoint</Application>
  <PresentationFormat>Widescreen</PresentationFormat>
  <Paragraphs>218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Cormorant Garamond Medium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Brigstock</dc:creator>
  <cp:lastModifiedBy>Andrew Ortiz</cp:lastModifiedBy>
  <cp:revision>25</cp:revision>
  <dcterms:created xsi:type="dcterms:W3CDTF">2023-01-24T20:39:13Z</dcterms:created>
  <dcterms:modified xsi:type="dcterms:W3CDTF">2023-05-03T17:22:37Z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0x01010074731AE71BEED748BA5F7DCFB7062B27</vt:lpwstr>
  </property>
</Properties>
</file>