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Cardo"/>
      <p:regular r:id="rId23"/>
      <p:bold r:id="rId24"/>
      <p: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rdo-bold.fntdata"/><Relationship Id="rId23" Type="http://schemas.openxmlformats.org/officeDocument/2006/relationships/font" Target="fonts/Card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Cardo-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5880497" y="-1884758"/>
            <a:ext cx="6527007"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5" name="Google Shape;75;p1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0700147" y="2934892"/>
            <a:ext cx="8717757"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2699146" y="-894158"/>
            <a:ext cx="8717757"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1" name="Google Shape;81;p1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2286000" y="1683545"/>
            <a:ext cx="13716000" cy="3581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2286000" y="5403057"/>
            <a:ext cx="13716000" cy="248364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22" name="Google Shape;22;p3"/>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 name="Google Shape;28;p4"/>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1247775" y="2564608"/>
            <a:ext cx="15773400" cy="42791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1247775" y="6884195"/>
            <a:ext cx="15773400" cy="2250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888888"/>
              </a:buClr>
              <a:buSzPts val="3600"/>
              <a:buNone/>
              <a:defRPr sz="3600">
                <a:solidFill>
                  <a:srgbClr val="888888"/>
                </a:solidFill>
              </a:defRPr>
            </a:lvl1pPr>
            <a:lvl2pPr indent="-228600" lvl="1" marL="914400" algn="l">
              <a:lnSpc>
                <a:spcPct val="90000"/>
              </a:lnSpc>
              <a:spcBef>
                <a:spcPts val="750"/>
              </a:spcBef>
              <a:spcAft>
                <a:spcPts val="0"/>
              </a:spcAft>
              <a:buClr>
                <a:srgbClr val="888888"/>
              </a:buClr>
              <a:buSzPts val="3000"/>
              <a:buNone/>
              <a:defRPr sz="3000">
                <a:solidFill>
                  <a:srgbClr val="888888"/>
                </a:solidFill>
              </a:defRPr>
            </a:lvl2pPr>
            <a:lvl3pPr indent="-228600" lvl="2" marL="1371600" algn="l">
              <a:lnSpc>
                <a:spcPct val="90000"/>
              </a:lnSpc>
              <a:spcBef>
                <a:spcPts val="750"/>
              </a:spcBef>
              <a:spcAft>
                <a:spcPts val="0"/>
              </a:spcAft>
              <a:buClr>
                <a:srgbClr val="888888"/>
              </a:buClr>
              <a:buSzPts val="2700"/>
              <a:buNone/>
              <a:defRPr sz="2700">
                <a:solidFill>
                  <a:srgbClr val="888888"/>
                </a:solidFill>
              </a:defRPr>
            </a:lvl3pPr>
            <a:lvl4pPr indent="-228600" lvl="3" marL="1828800" algn="l">
              <a:lnSpc>
                <a:spcPct val="90000"/>
              </a:lnSpc>
              <a:spcBef>
                <a:spcPts val="750"/>
              </a:spcBef>
              <a:spcAft>
                <a:spcPts val="0"/>
              </a:spcAft>
              <a:buClr>
                <a:srgbClr val="888888"/>
              </a:buClr>
              <a:buSzPts val="2400"/>
              <a:buNone/>
              <a:defRPr sz="2400">
                <a:solidFill>
                  <a:srgbClr val="888888"/>
                </a:solidFill>
              </a:defRPr>
            </a:lvl4pPr>
            <a:lvl5pPr indent="-228600" lvl="4" marL="2286000" algn="l">
              <a:lnSpc>
                <a:spcPct val="90000"/>
              </a:lnSpc>
              <a:spcBef>
                <a:spcPts val="750"/>
              </a:spcBef>
              <a:spcAft>
                <a:spcPts val="0"/>
              </a:spcAft>
              <a:buClr>
                <a:srgbClr val="888888"/>
              </a:buClr>
              <a:buSzPts val="2400"/>
              <a:buNone/>
              <a:defRPr sz="2400">
                <a:solidFill>
                  <a:srgbClr val="888888"/>
                </a:solidFill>
              </a:defRPr>
            </a:lvl5pPr>
            <a:lvl6pPr indent="-228600" lvl="5" marL="2743200" algn="l">
              <a:lnSpc>
                <a:spcPct val="90000"/>
              </a:lnSpc>
              <a:spcBef>
                <a:spcPts val="750"/>
              </a:spcBef>
              <a:spcAft>
                <a:spcPts val="0"/>
              </a:spcAft>
              <a:buClr>
                <a:srgbClr val="888888"/>
              </a:buClr>
              <a:buSzPts val="2400"/>
              <a:buNone/>
              <a:defRPr sz="2400">
                <a:solidFill>
                  <a:srgbClr val="888888"/>
                </a:solidFill>
              </a:defRPr>
            </a:lvl6pPr>
            <a:lvl7pPr indent="-228600" lvl="6" marL="3200400" algn="l">
              <a:lnSpc>
                <a:spcPct val="90000"/>
              </a:lnSpc>
              <a:spcBef>
                <a:spcPts val="750"/>
              </a:spcBef>
              <a:spcAft>
                <a:spcPts val="0"/>
              </a:spcAft>
              <a:buClr>
                <a:srgbClr val="888888"/>
              </a:buClr>
              <a:buSzPts val="2400"/>
              <a:buNone/>
              <a:defRPr sz="2400">
                <a:solidFill>
                  <a:srgbClr val="888888"/>
                </a:solidFill>
              </a:defRPr>
            </a:lvl7pPr>
            <a:lvl8pPr indent="-228600" lvl="7" marL="3657600" algn="l">
              <a:lnSpc>
                <a:spcPct val="90000"/>
              </a:lnSpc>
              <a:spcBef>
                <a:spcPts val="750"/>
              </a:spcBef>
              <a:spcAft>
                <a:spcPts val="0"/>
              </a:spcAft>
              <a:buClr>
                <a:srgbClr val="888888"/>
              </a:buClr>
              <a:buSzPts val="2400"/>
              <a:buNone/>
              <a:defRPr sz="2400">
                <a:solidFill>
                  <a:srgbClr val="888888"/>
                </a:solidFill>
              </a:defRPr>
            </a:lvl8pPr>
            <a:lvl9pPr indent="-228600" lvl="8" marL="4114800" algn="l">
              <a:lnSpc>
                <a:spcPct val="90000"/>
              </a:lnSpc>
              <a:spcBef>
                <a:spcPts val="750"/>
              </a:spcBef>
              <a:spcAft>
                <a:spcPts val="0"/>
              </a:spcAft>
              <a:buClr>
                <a:srgbClr val="888888"/>
              </a:buClr>
              <a:buSzPts val="2400"/>
              <a:buNone/>
              <a:defRPr sz="2400">
                <a:solidFill>
                  <a:srgbClr val="888888"/>
                </a:solidFill>
              </a:defRPr>
            </a:lvl9pPr>
          </a:lstStyle>
          <a:p/>
        </p:txBody>
      </p:sp>
      <p:sp>
        <p:nvSpPr>
          <p:cNvPr id="34" name="Google Shape;34;p5"/>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0" name="Google Shape;40;p6"/>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1" name="Google Shape;41;p6"/>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7" name="Google Shape;47;p7"/>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8" name="Google Shape;48;p7"/>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49" name="Google Shape;49;p7"/>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50" name="Google Shape;50;p7"/>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61" name="Google Shape;61;p9"/>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2" name="Google Shape;62;p9"/>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7774782" y="1481138"/>
            <a:ext cx="9258300" cy="7310438"/>
          </a:xfrm>
          <a:prstGeom prst="rect">
            <a:avLst/>
          </a:prstGeom>
          <a:noFill/>
          <a:ln>
            <a:noFill/>
          </a:ln>
        </p:spPr>
      </p:sp>
      <p:sp>
        <p:nvSpPr>
          <p:cNvPr id="68" name="Google Shape;68;p10"/>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69" name="Google Shape;69;p10"/>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Calibri"/>
              <a:buNone/>
              <a:defRPr b="0" i="0" sz="6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2.jp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87" name="Shape 87"/>
        <p:cNvGrpSpPr/>
        <p:nvPr/>
      </p:nvGrpSpPr>
      <p:grpSpPr>
        <a:xfrm>
          <a:off x="0" y="0"/>
          <a:ext cx="0" cy="0"/>
          <a:chOff x="0" y="0"/>
          <a:chExt cx="0" cy="0"/>
        </a:xfrm>
      </p:grpSpPr>
      <p:grpSp>
        <p:nvGrpSpPr>
          <p:cNvPr id="88" name="Google Shape;88;p13"/>
          <p:cNvGrpSpPr/>
          <p:nvPr/>
        </p:nvGrpSpPr>
        <p:grpSpPr>
          <a:xfrm>
            <a:off x="0" y="0"/>
            <a:ext cx="18378041" cy="10520612"/>
            <a:chOff x="0" y="0"/>
            <a:chExt cx="18378041" cy="10520612"/>
          </a:xfrm>
        </p:grpSpPr>
        <p:pic>
          <p:nvPicPr>
            <p:cNvPr descr="Text&#10;&#10;Description automatically generated" id="89" name="Google Shape;89;p13"/>
            <p:cNvPicPr preferRelativeResize="0"/>
            <p:nvPr/>
          </p:nvPicPr>
          <p:blipFill rotWithShape="1">
            <a:blip r:embed="rId3">
              <a:alphaModFix/>
            </a:blip>
            <a:srcRect b="46374" l="370" r="-370" t="662"/>
            <a:stretch/>
          </p:blipFill>
          <p:spPr>
            <a:xfrm>
              <a:off x="81425" y="0"/>
              <a:ext cx="18296616" cy="5448300"/>
            </a:xfrm>
            <a:prstGeom prst="rect">
              <a:avLst/>
            </a:prstGeom>
            <a:noFill/>
            <a:ln>
              <a:noFill/>
            </a:ln>
          </p:spPr>
        </p:pic>
        <p:pic>
          <p:nvPicPr>
            <p:cNvPr id="90" name="Google Shape;90;p13"/>
            <p:cNvPicPr preferRelativeResize="0"/>
            <p:nvPr/>
          </p:nvPicPr>
          <p:blipFill rotWithShape="1">
            <a:blip r:embed="rId4">
              <a:alphaModFix/>
            </a:blip>
            <a:srcRect b="0" l="0" r="0" t="0"/>
            <a:stretch/>
          </p:blipFill>
          <p:spPr>
            <a:xfrm>
              <a:off x="0" y="5448300"/>
              <a:ext cx="6102625" cy="5072312"/>
            </a:xfrm>
            <a:prstGeom prst="rect">
              <a:avLst/>
            </a:prstGeom>
            <a:noFill/>
            <a:ln>
              <a:noFill/>
            </a:ln>
          </p:spPr>
        </p:pic>
        <p:pic>
          <p:nvPicPr>
            <p:cNvPr descr="Text&#10;&#10;Description automatically generated" id="91" name="Google Shape;91;p13"/>
            <p:cNvPicPr preferRelativeResize="0"/>
            <p:nvPr/>
          </p:nvPicPr>
          <p:blipFill rotWithShape="1">
            <a:blip r:embed="rId3">
              <a:alphaModFix/>
            </a:blip>
            <a:srcRect b="0" l="64553" r="0" t="52963"/>
            <a:stretch/>
          </p:blipFill>
          <p:spPr>
            <a:xfrm>
              <a:off x="11811000" y="5448299"/>
              <a:ext cx="6485614" cy="483870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194" name="Shape 194"/>
        <p:cNvGrpSpPr/>
        <p:nvPr/>
      </p:nvGrpSpPr>
      <p:grpSpPr>
        <a:xfrm>
          <a:off x="0" y="0"/>
          <a:ext cx="0" cy="0"/>
          <a:chOff x="0" y="0"/>
          <a:chExt cx="0" cy="0"/>
        </a:xfrm>
      </p:grpSpPr>
      <p:sp>
        <p:nvSpPr>
          <p:cNvPr id="195" name="Google Shape;195;p22"/>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22"/>
          <p:cNvGrpSpPr/>
          <p:nvPr/>
        </p:nvGrpSpPr>
        <p:grpSpPr>
          <a:xfrm>
            <a:off x="16847825" y="672123"/>
            <a:ext cx="411475" cy="172140"/>
            <a:chOff x="0" y="1270"/>
            <a:chExt cx="1208230" cy="505460"/>
          </a:xfrm>
        </p:grpSpPr>
        <p:sp>
          <p:nvSpPr>
            <p:cNvPr id="197" name="Google Shape;197;p22"/>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98" name="Google Shape;198;p22"/>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grpSp>
        <p:nvGrpSpPr>
          <p:cNvPr id="199" name="Google Shape;199;p22"/>
          <p:cNvGrpSpPr/>
          <p:nvPr/>
        </p:nvGrpSpPr>
        <p:grpSpPr>
          <a:xfrm>
            <a:off x="628721" y="2107225"/>
            <a:ext cx="11210286" cy="8318905"/>
            <a:chOff x="0" y="0"/>
            <a:chExt cx="14947049" cy="11091873"/>
          </a:xfrm>
        </p:grpSpPr>
        <p:sp>
          <p:nvSpPr>
            <p:cNvPr id="200" name="Google Shape;200;p22"/>
            <p:cNvSpPr txBox="1"/>
            <p:nvPr/>
          </p:nvSpPr>
          <p:spPr>
            <a:xfrm>
              <a:off x="0" y="0"/>
              <a:ext cx="14947049" cy="1049914"/>
            </a:xfrm>
            <a:prstGeom prst="rect">
              <a:avLst/>
            </a:prstGeom>
            <a:noFill/>
            <a:ln>
              <a:noFill/>
            </a:ln>
          </p:spPr>
          <p:txBody>
            <a:bodyPr anchorCtr="0" anchor="t" bIns="0" lIns="0" spcFirstLastPara="1" rIns="0" wrap="square" tIns="0">
              <a:spAutoFit/>
            </a:bodyPr>
            <a:lstStyle/>
            <a:p>
              <a:pPr indent="0" lvl="0" marL="0" marR="0" rtl="0" algn="l">
                <a:lnSpc>
                  <a:spcPct val="119996"/>
                </a:lnSpc>
                <a:spcBef>
                  <a:spcPts val="0"/>
                </a:spcBef>
                <a:spcAft>
                  <a:spcPts val="0"/>
                </a:spcAft>
                <a:buNone/>
              </a:pPr>
              <a:r>
                <a:rPr b="0" i="0" lang="en-US" sz="5206" u="none" cap="none" strike="noStrike">
                  <a:solidFill>
                    <a:srgbClr val="303D4D"/>
                  </a:solidFill>
                  <a:latin typeface="Calibri"/>
                  <a:ea typeface="Calibri"/>
                  <a:cs typeface="Calibri"/>
                  <a:sym typeface="Calibri"/>
                </a:rPr>
                <a:t>What we do?</a:t>
              </a:r>
              <a:endParaRPr/>
            </a:p>
          </p:txBody>
        </p:sp>
        <p:sp>
          <p:nvSpPr>
            <p:cNvPr id="201" name="Google Shape;201;p22"/>
            <p:cNvSpPr txBox="1"/>
            <p:nvPr/>
          </p:nvSpPr>
          <p:spPr>
            <a:xfrm>
              <a:off x="12536" y="1337073"/>
              <a:ext cx="14698800" cy="9754800"/>
            </a:xfrm>
            <a:prstGeom prst="rect">
              <a:avLst/>
            </a:prstGeom>
            <a:noFill/>
            <a:ln>
              <a:noFill/>
            </a:ln>
          </p:spPr>
          <p:txBody>
            <a:bodyPr anchorCtr="0" anchor="t" bIns="0" lIns="0" spcFirstLastPara="1" rIns="0" wrap="square" tIns="0">
              <a:spAutoFit/>
            </a:bodyPr>
            <a:lstStyle/>
            <a:p>
              <a:pPr indent="0" lvl="0" marL="0" marR="0" rtl="0" algn="l">
                <a:lnSpc>
                  <a:spcPct val="58062"/>
                </a:lnSpc>
                <a:spcBef>
                  <a:spcPts val="0"/>
                </a:spcBef>
                <a:spcAft>
                  <a:spcPts val="0"/>
                </a:spcAft>
                <a:buNone/>
              </a:pPr>
              <a:r>
                <a:t/>
              </a:r>
              <a:endParaRPr b="0" i="0" sz="3200" u="none" cap="none" strike="noStrike">
                <a:solidFill>
                  <a:srgbClr val="303D4D"/>
                </a:solidFill>
                <a:latin typeface="Calibri"/>
                <a:ea typeface="Calibri"/>
                <a:cs typeface="Calibri"/>
                <a:sym typeface="Calibri"/>
              </a:endParaRPr>
            </a:p>
            <a:p>
              <a:pPr indent="-343485" lvl="1" marL="686970" marR="0" rtl="0" algn="l">
                <a:lnSpc>
                  <a:spcPct val="169031"/>
                </a:lnSpc>
                <a:spcBef>
                  <a:spcPts val="0"/>
                </a:spcBef>
                <a:spcAft>
                  <a:spcPts val="0"/>
                </a:spcAft>
                <a:buClr>
                  <a:srgbClr val="303D4D"/>
                </a:buClr>
                <a:buSzPts val="3200"/>
                <a:buFont typeface="Arial"/>
                <a:buChar char="•"/>
              </a:pPr>
              <a:r>
                <a:rPr b="1" i="0" lang="en-US" sz="3200" u="none" cap="none" strike="noStrike">
                  <a:solidFill>
                    <a:srgbClr val="303D4D"/>
                  </a:solidFill>
                  <a:latin typeface="Calibri"/>
                  <a:ea typeface="Calibri"/>
                  <a:cs typeface="Calibri"/>
                  <a:sym typeface="Calibri"/>
                </a:rPr>
                <a:t>Provide a safety analysis:  </a:t>
              </a:r>
              <a:r>
                <a:rPr b="0" i="0" lang="en-US" sz="3200" u="none" cap="none" strike="noStrike">
                  <a:solidFill>
                    <a:srgbClr val="303D4D"/>
                  </a:solidFill>
                  <a:latin typeface="Calibri"/>
                  <a:ea typeface="Calibri"/>
                  <a:cs typeface="Calibri"/>
                  <a:sym typeface="Calibri"/>
                </a:rPr>
                <a:t>Analyze district policies and procedure documents to (1) </a:t>
              </a:r>
              <a:r>
                <a:rPr b="1" i="0" lang="en-US" sz="3200" u="none" cap="none" strike="noStrike">
                  <a:solidFill>
                    <a:srgbClr val="303D4D"/>
                  </a:solidFill>
                  <a:latin typeface="Calibri"/>
                  <a:ea typeface="Calibri"/>
                  <a:cs typeface="Calibri"/>
                  <a:sym typeface="Calibri"/>
                </a:rPr>
                <a:t>assess</a:t>
              </a:r>
              <a:r>
                <a:rPr b="0" i="0" lang="en-US" sz="3200" u="none" cap="none" strike="noStrike">
                  <a:solidFill>
                    <a:srgbClr val="303D4D"/>
                  </a:solidFill>
                  <a:latin typeface="Calibri"/>
                  <a:ea typeface="Calibri"/>
                  <a:cs typeface="Calibri"/>
                  <a:sym typeface="Calibri"/>
                </a:rPr>
                <a:t> safety practices at the beginning of the study, (2) </a:t>
              </a:r>
              <a:r>
                <a:rPr b="1" i="0" lang="en-US" sz="3200" u="none" cap="none" strike="noStrike">
                  <a:solidFill>
                    <a:srgbClr val="303D4D"/>
                  </a:solidFill>
                  <a:latin typeface="Calibri"/>
                  <a:ea typeface="Calibri"/>
                  <a:cs typeface="Calibri"/>
                  <a:sym typeface="Calibri"/>
                </a:rPr>
                <a:t>provide guidance </a:t>
              </a:r>
              <a:r>
                <a:rPr b="0" i="0" lang="en-US" sz="3200" u="none" cap="none" strike="noStrike">
                  <a:solidFill>
                    <a:srgbClr val="303D4D"/>
                  </a:solidFill>
                  <a:latin typeface="Calibri"/>
                  <a:ea typeface="Calibri"/>
                  <a:cs typeface="Calibri"/>
                  <a:sym typeface="Calibri"/>
                </a:rPr>
                <a:t>on best practices, and then (3) analyze policies and procedures again at the end of the study to </a:t>
              </a:r>
              <a:r>
                <a:rPr b="1" i="0" lang="en-US" sz="3200" u="none" cap="none" strike="noStrike">
                  <a:solidFill>
                    <a:srgbClr val="303D4D"/>
                  </a:solidFill>
                  <a:latin typeface="Calibri"/>
                  <a:ea typeface="Calibri"/>
                  <a:cs typeface="Calibri"/>
                  <a:sym typeface="Calibri"/>
                </a:rPr>
                <a:t>assess any changes</a:t>
              </a:r>
              <a:r>
                <a:rPr b="0" i="0" lang="en-US" sz="3200" u="none" cap="none" strike="noStrike">
                  <a:solidFill>
                    <a:srgbClr val="303D4D"/>
                  </a:solidFill>
                  <a:latin typeface="Calibri"/>
                  <a:ea typeface="Calibri"/>
                  <a:cs typeface="Calibri"/>
                  <a:sym typeface="Calibri"/>
                </a:rPr>
                <a:t>.</a:t>
              </a:r>
              <a:endParaRPr b="0" i="0" sz="3200" u="none" cap="none" strike="noStrike">
                <a:solidFill>
                  <a:srgbClr val="303D4D"/>
                </a:solidFill>
                <a:latin typeface="Calibri"/>
                <a:ea typeface="Calibri"/>
                <a:cs typeface="Calibri"/>
                <a:sym typeface="Calibri"/>
              </a:endParaRPr>
            </a:p>
            <a:p>
              <a:pPr indent="0" lvl="0" marL="0" marR="0" rtl="0" algn="l">
                <a:lnSpc>
                  <a:spcPct val="8750"/>
                </a:lnSpc>
                <a:spcBef>
                  <a:spcPts val="0"/>
                </a:spcBef>
                <a:spcAft>
                  <a:spcPts val="0"/>
                </a:spcAft>
                <a:buNone/>
              </a:pPr>
              <a:r>
                <a:t/>
              </a:r>
              <a:endParaRPr b="0" i="0" sz="3200" u="none" cap="none" strike="noStrike">
                <a:solidFill>
                  <a:srgbClr val="303D4D"/>
                </a:solidFill>
                <a:latin typeface="Calibri"/>
                <a:ea typeface="Calibri"/>
                <a:cs typeface="Calibri"/>
                <a:sym typeface="Calibri"/>
              </a:endParaRPr>
            </a:p>
            <a:p>
              <a:pPr indent="-343487" lvl="1" marL="686974" marR="0" rtl="0" algn="l">
                <a:lnSpc>
                  <a:spcPct val="169031"/>
                </a:lnSpc>
                <a:spcBef>
                  <a:spcPts val="0"/>
                </a:spcBef>
                <a:spcAft>
                  <a:spcPts val="0"/>
                </a:spcAft>
                <a:buClr>
                  <a:srgbClr val="303D4D"/>
                </a:buClr>
                <a:buSzPts val="3200"/>
                <a:buFont typeface="Arial"/>
                <a:buChar char="•"/>
              </a:pPr>
              <a:r>
                <a:rPr b="0" i="0" lang="en-US" sz="3200" u="none" cap="none" strike="noStrike">
                  <a:solidFill>
                    <a:srgbClr val="303D4D"/>
                  </a:solidFill>
                  <a:latin typeface="Calibri"/>
                  <a:ea typeface="Calibri"/>
                  <a:cs typeface="Calibri"/>
                  <a:sym typeface="Calibri"/>
                </a:rPr>
                <a:t>Analyze the survey data to </a:t>
              </a:r>
              <a:r>
                <a:rPr b="1" i="0" lang="en-US" sz="3200" u="none" cap="none" strike="noStrike">
                  <a:solidFill>
                    <a:srgbClr val="303D4D"/>
                  </a:solidFill>
                  <a:latin typeface="Calibri"/>
                  <a:ea typeface="Calibri"/>
                  <a:cs typeface="Calibri"/>
                  <a:sym typeface="Calibri"/>
                </a:rPr>
                <a:t>assess changes </a:t>
              </a:r>
              <a:r>
                <a:rPr b="0" i="0" lang="en-US" sz="3200" u="none" cap="none" strike="noStrike">
                  <a:solidFill>
                    <a:srgbClr val="303D4D"/>
                  </a:solidFill>
                  <a:latin typeface="Calibri"/>
                  <a:ea typeface="Calibri"/>
                  <a:cs typeface="Calibri"/>
                  <a:sym typeface="Calibri"/>
                </a:rPr>
                <a:t>in knowledge, attitudes, beliefs, and behaviors that may result from the Praesidium online training modules.</a:t>
              </a:r>
              <a:endParaRPr/>
            </a:p>
            <a:p>
              <a:pPr indent="0" lvl="0" marL="0" marR="0" rtl="0" algn="l">
                <a:lnSpc>
                  <a:spcPct val="66677"/>
                </a:lnSpc>
                <a:spcBef>
                  <a:spcPts val="0"/>
                </a:spcBef>
                <a:spcAft>
                  <a:spcPts val="0"/>
                </a:spcAft>
                <a:buNone/>
              </a:pPr>
              <a:r>
                <a:t/>
              </a:r>
              <a:endParaRPr b="0" i="0" sz="3181" u="none" cap="none" strike="noStrike">
                <a:solidFill>
                  <a:srgbClr val="303D4D"/>
                </a:solidFill>
                <a:latin typeface="Open Sans"/>
                <a:ea typeface="Open Sans"/>
                <a:cs typeface="Open Sans"/>
                <a:sym typeface="Open Sans"/>
              </a:endParaRPr>
            </a:p>
          </p:txBody>
        </p:sp>
      </p:grpSp>
      <p:pic>
        <p:nvPicPr>
          <p:cNvPr id="202" name="Google Shape;202;p22"/>
          <p:cNvPicPr preferRelativeResize="0"/>
          <p:nvPr/>
        </p:nvPicPr>
        <p:blipFill rotWithShape="1">
          <a:blip r:embed="rId3">
            <a:alphaModFix/>
          </a:blip>
          <a:srcRect b="1409" l="0" r="0" t="1408"/>
          <a:stretch/>
        </p:blipFill>
        <p:spPr>
          <a:xfrm>
            <a:off x="12254349" y="1502556"/>
            <a:ext cx="6033651" cy="8784444"/>
          </a:xfrm>
          <a:prstGeom prst="rect">
            <a:avLst/>
          </a:prstGeom>
          <a:noFill/>
          <a:ln>
            <a:noFill/>
          </a:ln>
        </p:spPr>
      </p:pic>
      <p:sp>
        <p:nvSpPr>
          <p:cNvPr id="203" name="Google Shape;203;p22"/>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207" name="Shape 207"/>
        <p:cNvGrpSpPr/>
        <p:nvPr/>
      </p:nvGrpSpPr>
      <p:grpSpPr>
        <a:xfrm>
          <a:off x="0" y="0"/>
          <a:ext cx="0" cy="0"/>
          <a:chOff x="0" y="0"/>
          <a:chExt cx="0" cy="0"/>
        </a:xfrm>
      </p:grpSpPr>
      <p:sp>
        <p:nvSpPr>
          <p:cNvPr id="208" name="Google Shape;208;p23"/>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23"/>
          <p:cNvGrpSpPr/>
          <p:nvPr/>
        </p:nvGrpSpPr>
        <p:grpSpPr>
          <a:xfrm>
            <a:off x="16847825" y="672123"/>
            <a:ext cx="411475" cy="172140"/>
            <a:chOff x="0" y="1270"/>
            <a:chExt cx="1208230" cy="505460"/>
          </a:xfrm>
        </p:grpSpPr>
        <p:sp>
          <p:nvSpPr>
            <p:cNvPr id="210" name="Google Shape;210;p23"/>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211" name="Google Shape;211;p23"/>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sp>
        <p:nvSpPr>
          <p:cNvPr id="212" name="Google Shape;212;p23"/>
          <p:cNvSpPr txBox="1"/>
          <p:nvPr/>
        </p:nvSpPr>
        <p:spPr>
          <a:xfrm>
            <a:off x="1371600" y="3924300"/>
            <a:ext cx="6172200" cy="3094911"/>
          </a:xfrm>
          <a:prstGeom prst="rect">
            <a:avLst/>
          </a:prstGeom>
          <a:noFill/>
          <a:ln>
            <a:noFill/>
          </a:ln>
        </p:spPr>
        <p:txBody>
          <a:bodyPr anchorCtr="0" anchor="t" bIns="0" lIns="0" spcFirstLastPara="1" rIns="0" wrap="square" tIns="0">
            <a:spAutoFit/>
          </a:bodyPr>
          <a:lstStyle/>
          <a:p>
            <a:pPr indent="0" lvl="0" marL="0" marR="0" rtl="0" algn="l">
              <a:lnSpc>
                <a:spcPct val="119985"/>
              </a:lnSpc>
              <a:spcBef>
                <a:spcPts val="0"/>
              </a:spcBef>
              <a:spcAft>
                <a:spcPts val="0"/>
              </a:spcAft>
              <a:buNone/>
            </a:pPr>
            <a:r>
              <a:rPr b="1" i="0" lang="en-US" sz="6800" u="none" cap="none" strike="noStrike">
                <a:solidFill>
                  <a:srgbClr val="303D4D"/>
                </a:solidFill>
                <a:latin typeface="Calibri"/>
                <a:ea typeface="Calibri"/>
                <a:cs typeface="Calibri"/>
                <a:sym typeface="Calibri"/>
              </a:rPr>
              <a:t>What are the benefits of participation? </a:t>
            </a:r>
            <a:endParaRPr/>
          </a:p>
        </p:txBody>
      </p:sp>
      <p:sp>
        <p:nvSpPr>
          <p:cNvPr id="213" name="Google Shape;213;p23"/>
          <p:cNvSpPr txBox="1"/>
          <p:nvPr/>
        </p:nvSpPr>
        <p:spPr>
          <a:xfrm>
            <a:off x="8077200" y="2130304"/>
            <a:ext cx="9438710" cy="983603"/>
          </a:xfrm>
          <a:prstGeom prst="rect">
            <a:avLst/>
          </a:prstGeom>
          <a:noFill/>
          <a:ln>
            <a:noFill/>
          </a:ln>
        </p:spPr>
        <p:txBody>
          <a:bodyPr anchorCtr="0" anchor="t" bIns="0" lIns="0" spcFirstLastPara="1" rIns="0" wrap="square" tIns="0">
            <a:spAutoFit/>
          </a:bodyPr>
          <a:lstStyle/>
          <a:p>
            <a:pPr indent="0" lvl="0" marL="0" marR="0" rtl="0" algn="l">
              <a:lnSpc>
                <a:spcPct val="122156"/>
              </a:lnSpc>
              <a:spcBef>
                <a:spcPts val="0"/>
              </a:spcBef>
              <a:spcAft>
                <a:spcPts val="0"/>
              </a:spcAft>
              <a:buNone/>
            </a:pPr>
            <a:r>
              <a:rPr b="0" i="0" lang="en-US" sz="3200" u="none" cap="none" strike="noStrike">
                <a:solidFill>
                  <a:srgbClr val="303D4D"/>
                </a:solidFill>
                <a:latin typeface="Calibri"/>
                <a:ea typeface="Calibri"/>
                <a:cs typeface="Calibri"/>
                <a:sym typeface="Calibri"/>
              </a:rPr>
              <a:t>Contribute to CDC funded research that will help protect school children.</a:t>
            </a:r>
            <a:endParaRPr/>
          </a:p>
        </p:txBody>
      </p:sp>
      <p:sp>
        <p:nvSpPr>
          <p:cNvPr id="214" name="Google Shape;214;p23"/>
          <p:cNvSpPr txBox="1"/>
          <p:nvPr/>
        </p:nvSpPr>
        <p:spPr>
          <a:xfrm>
            <a:off x="8126800" y="3692150"/>
            <a:ext cx="9730500" cy="1643700"/>
          </a:xfrm>
          <a:prstGeom prst="rect">
            <a:avLst/>
          </a:prstGeom>
          <a:noFill/>
          <a:ln>
            <a:noFill/>
          </a:ln>
        </p:spPr>
        <p:txBody>
          <a:bodyPr anchorCtr="0" anchor="t" bIns="0" lIns="0" spcFirstLastPara="1" rIns="0" wrap="square" tIns="0">
            <a:spAutoFit/>
          </a:bodyPr>
          <a:lstStyle/>
          <a:p>
            <a:pPr indent="0" lvl="0" marL="0" marR="0" rtl="0" algn="l">
              <a:lnSpc>
                <a:spcPct val="116843"/>
              </a:lnSpc>
              <a:spcBef>
                <a:spcPts val="0"/>
              </a:spcBef>
              <a:spcAft>
                <a:spcPts val="0"/>
              </a:spcAft>
              <a:buNone/>
            </a:pPr>
            <a:r>
              <a:rPr b="0" i="0" lang="en-US" sz="3200" u="none" cap="none" strike="noStrike">
                <a:solidFill>
                  <a:srgbClr val="303D4D"/>
                </a:solidFill>
                <a:latin typeface="Calibri"/>
                <a:ea typeface="Calibri"/>
                <a:cs typeface="Calibri"/>
                <a:sym typeface="Calibri"/>
              </a:rPr>
              <a:t>Free training for staff members for the length of the grant (two plus years). This is the most comprehensive training available with a market price of $23/participant. </a:t>
            </a:r>
            <a:endParaRPr/>
          </a:p>
        </p:txBody>
      </p:sp>
      <p:sp>
        <p:nvSpPr>
          <p:cNvPr id="215" name="Google Shape;215;p23"/>
          <p:cNvSpPr txBox="1"/>
          <p:nvPr/>
        </p:nvSpPr>
        <p:spPr>
          <a:xfrm>
            <a:off x="8160660" y="6165283"/>
            <a:ext cx="9032917" cy="948978"/>
          </a:xfrm>
          <a:prstGeom prst="rect">
            <a:avLst/>
          </a:prstGeom>
          <a:noFill/>
          <a:ln>
            <a:noFill/>
          </a:ln>
        </p:spPr>
        <p:txBody>
          <a:bodyPr anchorCtr="0" anchor="t" bIns="0" lIns="0" spcFirstLastPara="1" rIns="0" wrap="square" tIns="0">
            <a:spAutoFit/>
          </a:bodyPr>
          <a:lstStyle/>
          <a:p>
            <a:pPr indent="0" lvl="0" marL="0" marR="0" rtl="0" algn="l">
              <a:lnSpc>
                <a:spcPct val="116843"/>
              </a:lnSpc>
              <a:spcBef>
                <a:spcPts val="0"/>
              </a:spcBef>
              <a:spcAft>
                <a:spcPts val="0"/>
              </a:spcAft>
              <a:buNone/>
            </a:pPr>
            <a:r>
              <a:rPr b="0" i="0" lang="en-US" sz="3200" u="none" cap="none" strike="noStrike">
                <a:solidFill>
                  <a:srgbClr val="303D4D"/>
                </a:solidFill>
                <a:latin typeface="Calibri"/>
                <a:ea typeface="Calibri"/>
                <a:cs typeface="Calibri"/>
                <a:sym typeface="Calibri"/>
              </a:rPr>
              <a:t>Receive a safety assessment documenting safety practices at the school.</a:t>
            </a:r>
            <a:endParaRPr/>
          </a:p>
        </p:txBody>
      </p:sp>
      <p:sp>
        <p:nvSpPr>
          <p:cNvPr id="216" name="Google Shape;216;p23"/>
          <p:cNvSpPr txBox="1"/>
          <p:nvPr/>
        </p:nvSpPr>
        <p:spPr>
          <a:xfrm>
            <a:off x="8229600" y="7581900"/>
            <a:ext cx="9627613" cy="1423467"/>
          </a:xfrm>
          <a:prstGeom prst="rect">
            <a:avLst/>
          </a:prstGeom>
          <a:noFill/>
          <a:ln>
            <a:noFill/>
          </a:ln>
        </p:spPr>
        <p:txBody>
          <a:bodyPr anchorCtr="0" anchor="t" bIns="0" lIns="0" spcFirstLastPara="1" rIns="0" wrap="square" tIns="0">
            <a:spAutoFit/>
          </a:bodyPr>
          <a:lstStyle/>
          <a:p>
            <a:pPr indent="0" lvl="0" marL="0" marR="0" rtl="0" algn="l">
              <a:lnSpc>
                <a:spcPct val="116843"/>
              </a:lnSpc>
              <a:spcBef>
                <a:spcPts val="0"/>
              </a:spcBef>
              <a:spcAft>
                <a:spcPts val="0"/>
              </a:spcAft>
              <a:buNone/>
            </a:pPr>
            <a:r>
              <a:rPr b="0" i="0" lang="en-US" sz="3200" u="none" cap="none" strike="noStrike">
                <a:solidFill>
                  <a:srgbClr val="303D4D"/>
                </a:solidFill>
                <a:latin typeface="Calibri"/>
                <a:ea typeface="Calibri"/>
                <a:cs typeface="Calibri"/>
                <a:sym typeface="Calibri"/>
              </a:rPr>
              <a:t>Model best prevention practices. Schools in which students feel safe are where students do better academically.</a:t>
            </a:r>
            <a:endParaRPr/>
          </a:p>
        </p:txBody>
      </p:sp>
      <p:sp>
        <p:nvSpPr>
          <p:cNvPr id="217" name="Google Shape;217;p23"/>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221" name="Shape 221"/>
        <p:cNvGrpSpPr/>
        <p:nvPr/>
      </p:nvGrpSpPr>
      <p:grpSpPr>
        <a:xfrm>
          <a:off x="0" y="0"/>
          <a:ext cx="0" cy="0"/>
          <a:chOff x="0" y="0"/>
          <a:chExt cx="0" cy="0"/>
        </a:xfrm>
      </p:grpSpPr>
      <p:sp>
        <p:nvSpPr>
          <p:cNvPr id="222" name="Google Shape;222;p24"/>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24"/>
          <p:cNvGrpSpPr/>
          <p:nvPr/>
        </p:nvGrpSpPr>
        <p:grpSpPr>
          <a:xfrm>
            <a:off x="16847825" y="672123"/>
            <a:ext cx="411475" cy="172140"/>
            <a:chOff x="0" y="1270"/>
            <a:chExt cx="1208230" cy="505460"/>
          </a:xfrm>
        </p:grpSpPr>
        <p:sp>
          <p:nvSpPr>
            <p:cNvPr id="224" name="Google Shape;224;p24"/>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225" name="Google Shape;225;p24"/>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pic>
        <p:nvPicPr>
          <p:cNvPr id="226" name="Google Shape;226;p24"/>
          <p:cNvPicPr preferRelativeResize="0"/>
          <p:nvPr/>
        </p:nvPicPr>
        <p:blipFill rotWithShape="1">
          <a:blip r:embed="rId3">
            <a:alphaModFix/>
          </a:blip>
          <a:srcRect b="0" l="8325" r="18317" t="19658"/>
          <a:stretch/>
        </p:blipFill>
        <p:spPr>
          <a:xfrm>
            <a:off x="10972800" y="2150882"/>
            <a:ext cx="6966884" cy="6932918"/>
          </a:xfrm>
          <a:prstGeom prst="rect">
            <a:avLst/>
          </a:prstGeom>
          <a:noFill/>
          <a:ln>
            <a:noFill/>
          </a:ln>
        </p:spPr>
      </p:pic>
      <p:sp>
        <p:nvSpPr>
          <p:cNvPr id="227" name="Google Shape;227;p24"/>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grpSp>
        <p:nvGrpSpPr>
          <p:cNvPr id="228" name="Google Shape;228;p24"/>
          <p:cNvGrpSpPr/>
          <p:nvPr/>
        </p:nvGrpSpPr>
        <p:grpSpPr>
          <a:xfrm>
            <a:off x="348316" y="1714500"/>
            <a:ext cx="10096650" cy="8746875"/>
            <a:chOff x="-6701532" y="153916"/>
            <a:chExt cx="13462200" cy="11662500"/>
          </a:xfrm>
        </p:grpSpPr>
        <p:sp>
          <p:nvSpPr>
            <p:cNvPr id="229" name="Google Shape;229;p24"/>
            <p:cNvSpPr txBox="1"/>
            <p:nvPr/>
          </p:nvSpPr>
          <p:spPr>
            <a:xfrm>
              <a:off x="-6701532" y="3506716"/>
              <a:ext cx="13462200" cy="8309700"/>
            </a:xfrm>
            <a:prstGeom prst="rect">
              <a:avLst/>
            </a:prstGeom>
            <a:noFill/>
            <a:ln>
              <a:noFill/>
            </a:ln>
          </p:spPr>
          <p:txBody>
            <a:bodyPr anchorCtr="0" anchor="t" bIns="0" lIns="0" spcFirstLastPara="1" rIns="0" wrap="square" tIns="0">
              <a:spAutoFit/>
            </a:bodyPr>
            <a:lstStyle/>
            <a:p>
              <a:pPr indent="0" lvl="0" marL="0" marR="0" rtl="0" algn="l">
                <a:lnSpc>
                  <a:spcPct val="118093"/>
                </a:lnSpc>
                <a:spcBef>
                  <a:spcPts val="0"/>
                </a:spcBef>
                <a:spcAft>
                  <a:spcPts val="0"/>
                </a:spcAft>
                <a:buNone/>
              </a:pPr>
              <a:r>
                <a:rPr lang="en-US" sz="3200">
                  <a:latin typeface="Calibri"/>
                  <a:ea typeface="Calibri"/>
                  <a:cs typeface="Calibri"/>
                  <a:sym typeface="Calibri"/>
                </a:rPr>
                <a:t>If, </a:t>
              </a:r>
              <a:r>
                <a:rPr lang="en-US" sz="3200" u="sng">
                  <a:latin typeface="Calibri"/>
                  <a:ea typeface="Calibri"/>
                  <a:cs typeface="Calibri"/>
                  <a:sym typeface="Calibri"/>
                </a:rPr>
                <a:t>by September 30, 2022</a:t>
              </a:r>
              <a:r>
                <a:rPr lang="en-US" sz="3200">
                  <a:latin typeface="Calibri"/>
                  <a:ea typeface="Calibri"/>
                  <a:cs typeface="Calibri"/>
                  <a:sym typeface="Calibri"/>
                </a:rPr>
                <a:t>, your district or school agrees to participate in training between September 1, 2022 and September 30, 2023, </a:t>
              </a:r>
              <a:r>
                <a:rPr b="0" i="0" lang="en-US" sz="3200" u="none" cap="none" strike="noStrike">
                  <a:solidFill>
                    <a:srgbClr val="000000"/>
                  </a:solidFill>
                  <a:latin typeface="Calibri"/>
                  <a:ea typeface="Calibri"/>
                  <a:cs typeface="Calibri"/>
                  <a:sym typeface="Calibri"/>
                </a:rPr>
                <a:t>Praesidium will waive all set-up fees and per-user annual costs for the length of the study </a:t>
              </a:r>
              <a:r>
                <a:rPr lang="en-US" sz="3200">
                  <a:latin typeface="Calibri"/>
                  <a:ea typeface="Calibri"/>
                  <a:cs typeface="Calibri"/>
                  <a:sym typeface="Calibri"/>
                </a:rPr>
                <a:t>(including booster sessions)</a:t>
              </a:r>
              <a:r>
                <a:rPr b="0" i="0" lang="en-US" sz="3200" u="none" cap="none" strike="noStrike">
                  <a:solidFill>
                    <a:srgbClr val="000000"/>
                  </a:solidFill>
                  <a:latin typeface="Calibri"/>
                  <a:ea typeface="Calibri"/>
                  <a:cs typeface="Calibri"/>
                  <a:sym typeface="Calibri"/>
                </a:rPr>
                <a:t>, which </a:t>
              </a:r>
              <a:r>
                <a:rPr b="1" i="1" lang="en-US" sz="3200" u="none" cap="none" strike="noStrike">
                  <a:solidFill>
                    <a:srgbClr val="000000"/>
                  </a:solidFill>
                  <a:latin typeface="Calibri"/>
                  <a:ea typeface="Calibri"/>
                  <a:cs typeface="Calibri"/>
                  <a:sym typeface="Calibri"/>
                </a:rPr>
                <a:t>saves the average school thousands of dollars off traditional pricing</a:t>
              </a:r>
              <a:r>
                <a:rPr b="0" i="0" lang="en-US" sz="3200" u="none" cap="none" strike="noStrike">
                  <a:solidFill>
                    <a:srgbClr val="000000"/>
                  </a:solidFill>
                  <a:latin typeface="Calibri"/>
                  <a:ea typeface="Calibri"/>
                  <a:cs typeface="Calibri"/>
                  <a:sym typeface="Calibri"/>
                </a:rPr>
                <a:t>.  Schools and districts that join later, will receive training at a reduced rate of one-time $3/person for all training, as often as needed</a:t>
              </a:r>
              <a:r>
                <a:rPr lang="en-US" sz="3200">
                  <a:latin typeface="Calibri"/>
                  <a:ea typeface="Calibri"/>
                  <a:cs typeface="Calibri"/>
                  <a:sym typeface="Calibri"/>
                </a:rPr>
                <a:t> during the study period.</a:t>
              </a:r>
              <a:endParaRPr b="0" i="0" sz="3200" u="none" cap="none" strike="noStrike">
                <a:solidFill>
                  <a:srgbClr val="000000"/>
                </a:solidFill>
                <a:latin typeface="Calibri"/>
                <a:ea typeface="Calibri"/>
                <a:cs typeface="Calibri"/>
                <a:sym typeface="Calibri"/>
              </a:endParaRPr>
            </a:p>
            <a:p>
              <a:pPr indent="0" lvl="0" marL="0" marR="0" rtl="0" algn="l">
                <a:lnSpc>
                  <a:spcPct val="140014"/>
                </a:lnSpc>
                <a:spcBef>
                  <a:spcPts val="0"/>
                </a:spcBef>
                <a:spcAft>
                  <a:spcPts val="0"/>
                </a:spcAft>
                <a:buNone/>
              </a:pPr>
              <a:r>
                <a:t/>
              </a:r>
              <a:endParaRPr b="0" i="0" sz="2699" u="none" cap="none" strike="noStrike">
                <a:solidFill>
                  <a:srgbClr val="000000"/>
                </a:solidFill>
                <a:latin typeface="Calibri"/>
                <a:ea typeface="Calibri"/>
                <a:cs typeface="Calibri"/>
                <a:sym typeface="Calibri"/>
              </a:endParaRPr>
            </a:p>
            <a:p>
              <a:pPr indent="0" lvl="0" marL="0" marR="0" rtl="0" algn="ctr">
                <a:lnSpc>
                  <a:spcPct val="176324"/>
                </a:lnSpc>
                <a:spcBef>
                  <a:spcPts val="0"/>
                </a:spcBef>
                <a:spcAft>
                  <a:spcPts val="0"/>
                </a:spcAft>
                <a:buNone/>
              </a:pPr>
              <a:r>
                <a:t/>
              </a:r>
              <a:endParaRPr b="0" i="0" sz="2699" u="none" cap="none" strike="noStrike">
                <a:solidFill>
                  <a:srgbClr val="000000"/>
                </a:solidFill>
                <a:latin typeface="Calibri"/>
                <a:ea typeface="Calibri"/>
                <a:cs typeface="Calibri"/>
                <a:sym typeface="Calibri"/>
              </a:endParaRPr>
            </a:p>
          </p:txBody>
        </p:sp>
        <p:sp>
          <p:nvSpPr>
            <p:cNvPr id="230" name="Google Shape;230;p24"/>
            <p:cNvSpPr txBox="1"/>
            <p:nvPr/>
          </p:nvSpPr>
          <p:spPr>
            <a:xfrm>
              <a:off x="-6353154" y="153916"/>
              <a:ext cx="9703242" cy="157273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7000" u="none" cap="none" strike="noStrike">
                  <a:solidFill>
                    <a:srgbClr val="000000"/>
                  </a:solidFill>
                  <a:latin typeface="Calibri"/>
                  <a:ea typeface="Calibri"/>
                  <a:cs typeface="Calibri"/>
                  <a:sym typeface="Calibri"/>
                </a:rPr>
                <a:t>What are the costs?</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234" name="Shape 234"/>
        <p:cNvGrpSpPr/>
        <p:nvPr/>
      </p:nvGrpSpPr>
      <p:grpSpPr>
        <a:xfrm>
          <a:off x="0" y="0"/>
          <a:ext cx="0" cy="0"/>
          <a:chOff x="0" y="0"/>
          <a:chExt cx="0" cy="0"/>
        </a:xfrm>
      </p:grpSpPr>
      <p:grpSp>
        <p:nvGrpSpPr>
          <p:cNvPr id="235" name="Google Shape;235;p25"/>
          <p:cNvGrpSpPr/>
          <p:nvPr/>
        </p:nvGrpSpPr>
        <p:grpSpPr>
          <a:xfrm>
            <a:off x="13258800" y="2224409"/>
            <a:ext cx="4838700" cy="7570627"/>
            <a:chOff x="0" y="0"/>
            <a:chExt cx="7670800" cy="9155732"/>
          </a:xfrm>
        </p:grpSpPr>
        <p:pic>
          <p:nvPicPr>
            <p:cNvPr id="236" name="Google Shape;236;p25"/>
            <p:cNvPicPr preferRelativeResize="0"/>
            <p:nvPr/>
          </p:nvPicPr>
          <p:blipFill rotWithShape="1">
            <a:blip r:embed="rId3">
              <a:alphaModFix/>
            </a:blip>
            <a:srcRect b="9400" l="0" r="0" t="9399"/>
            <a:stretch/>
          </p:blipFill>
          <p:spPr>
            <a:xfrm>
              <a:off x="0" y="0"/>
              <a:ext cx="7670800" cy="4450866"/>
            </a:xfrm>
            <a:prstGeom prst="rect">
              <a:avLst/>
            </a:prstGeom>
            <a:noFill/>
            <a:ln>
              <a:noFill/>
            </a:ln>
          </p:spPr>
        </p:pic>
        <p:pic>
          <p:nvPicPr>
            <p:cNvPr id="237" name="Google Shape;237;p25"/>
            <p:cNvPicPr preferRelativeResize="0"/>
            <p:nvPr/>
          </p:nvPicPr>
          <p:blipFill rotWithShape="1">
            <a:blip r:embed="rId4">
              <a:alphaModFix/>
            </a:blip>
            <a:srcRect b="6495" l="0" r="0" t="6495"/>
            <a:stretch/>
          </p:blipFill>
          <p:spPr>
            <a:xfrm>
              <a:off x="0" y="4704866"/>
              <a:ext cx="7670800" cy="4450866"/>
            </a:xfrm>
            <a:prstGeom prst="rect">
              <a:avLst/>
            </a:prstGeom>
            <a:noFill/>
            <a:ln>
              <a:noFill/>
            </a:ln>
          </p:spPr>
        </p:pic>
      </p:grpSp>
      <p:grpSp>
        <p:nvGrpSpPr>
          <p:cNvPr id="238" name="Google Shape;238;p25"/>
          <p:cNvGrpSpPr/>
          <p:nvPr/>
        </p:nvGrpSpPr>
        <p:grpSpPr>
          <a:xfrm>
            <a:off x="44384" y="1604309"/>
            <a:ext cx="13060000" cy="8349246"/>
            <a:chOff x="-279397" y="37543"/>
            <a:chExt cx="14011838" cy="10407065"/>
          </a:xfrm>
        </p:grpSpPr>
        <p:sp>
          <p:nvSpPr>
            <p:cNvPr id="239" name="Google Shape;239;p25"/>
            <p:cNvSpPr txBox="1"/>
            <p:nvPr/>
          </p:nvSpPr>
          <p:spPr>
            <a:xfrm>
              <a:off x="1770" y="37543"/>
              <a:ext cx="13651200" cy="13596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7087" u="none" cap="none" strike="noStrike">
                  <a:solidFill>
                    <a:srgbClr val="303D4D"/>
                  </a:solidFill>
                  <a:latin typeface="Calibri"/>
                  <a:ea typeface="Calibri"/>
                  <a:cs typeface="Calibri"/>
                  <a:sym typeface="Calibri"/>
                </a:rPr>
                <a:t>What are the risks?</a:t>
              </a:r>
              <a:endParaRPr/>
            </a:p>
          </p:txBody>
        </p:sp>
        <p:sp>
          <p:nvSpPr>
            <p:cNvPr id="240" name="Google Shape;240;p25"/>
            <p:cNvSpPr txBox="1"/>
            <p:nvPr/>
          </p:nvSpPr>
          <p:spPr>
            <a:xfrm>
              <a:off x="81241" y="1397159"/>
              <a:ext cx="13651200" cy="613800"/>
            </a:xfrm>
            <a:prstGeom prst="rect">
              <a:avLst/>
            </a:prstGeom>
            <a:noFill/>
            <a:ln>
              <a:noFill/>
            </a:ln>
          </p:spPr>
          <p:txBody>
            <a:bodyPr anchorCtr="0" anchor="t" bIns="0" lIns="0" spcFirstLastPara="1" rIns="0" wrap="square" tIns="0">
              <a:spAutoFit/>
            </a:bodyPr>
            <a:lstStyle/>
            <a:p>
              <a:pPr indent="0" lvl="0" marL="0" marR="0" rtl="0" algn="l">
                <a:lnSpc>
                  <a:spcPct val="135687"/>
                </a:lnSpc>
                <a:spcBef>
                  <a:spcPts val="0"/>
                </a:spcBef>
                <a:spcAft>
                  <a:spcPts val="0"/>
                </a:spcAft>
                <a:buNone/>
              </a:pPr>
              <a:r>
                <a:rPr b="1" i="0" lang="en-US" sz="3200" u="none" cap="none" strike="noStrike">
                  <a:solidFill>
                    <a:srgbClr val="303D4D"/>
                  </a:solidFill>
                  <a:latin typeface="Calibri"/>
                  <a:ea typeface="Calibri"/>
                  <a:cs typeface="Calibri"/>
                  <a:sym typeface="Calibri"/>
                </a:rPr>
                <a:t>Minimal risks.</a:t>
              </a:r>
              <a:endParaRPr/>
            </a:p>
          </p:txBody>
        </p:sp>
        <p:sp>
          <p:nvSpPr>
            <p:cNvPr id="241" name="Google Shape;241;p25"/>
            <p:cNvSpPr txBox="1"/>
            <p:nvPr/>
          </p:nvSpPr>
          <p:spPr>
            <a:xfrm>
              <a:off x="-1" y="2427222"/>
              <a:ext cx="13651200" cy="6126000"/>
            </a:xfrm>
            <a:prstGeom prst="rect">
              <a:avLst/>
            </a:prstGeom>
            <a:noFill/>
            <a:ln>
              <a:noFill/>
            </a:ln>
          </p:spPr>
          <p:txBody>
            <a:bodyPr anchorCtr="0" anchor="t" bIns="0" lIns="0" spcFirstLastPara="1" rIns="0" wrap="square" tIns="0">
              <a:spAutoFit/>
            </a:bodyPr>
            <a:lstStyle/>
            <a:p>
              <a:pPr indent="0" lvl="0" marL="0" marR="0" rtl="0" algn="l">
                <a:lnSpc>
                  <a:spcPct val="106250"/>
                </a:lnSpc>
                <a:spcBef>
                  <a:spcPts val="0"/>
                </a:spcBef>
                <a:spcAft>
                  <a:spcPts val="0"/>
                </a:spcAft>
                <a:buNone/>
              </a:pPr>
              <a:r>
                <a:rPr b="0" i="0" lang="en-US" sz="3200" u="none" cap="none" strike="noStrike">
                  <a:solidFill>
                    <a:srgbClr val="303D4D"/>
                  </a:solidFill>
                  <a:latin typeface="Calibri"/>
                  <a:ea typeface="Calibri"/>
                  <a:cs typeface="Calibri"/>
                  <a:sym typeface="Calibri"/>
                </a:rPr>
                <a:t>The training has been tested on thousands of staff members nationwide. Our research plan has been approved by the Centers for Disease Control and Prevention and the Institutional Review Board at Virginia Commonwealth University. </a:t>
              </a:r>
              <a:endParaRPr/>
            </a:p>
            <a:p>
              <a:pPr indent="0" lvl="0" marL="0" marR="0" rtl="0" algn="l">
                <a:lnSpc>
                  <a:spcPct val="47812"/>
                </a:lnSpc>
                <a:spcBef>
                  <a:spcPts val="0"/>
                </a:spcBef>
                <a:spcAft>
                  <a:spcPts val="0"/>
                </a:spcAft>
                <a:buNone/>
              </a:pPr>
              <a:r>
                <a:t/>
              </a:r>
              <a:endParaRPr b="0" i="0" sz="3200" u="none" cap="none" strike="noStrike">
                <a:solidFill>
                  <a:srgbClr val="303D4D"/>
                </a:solidFill>
                <a:latin typeface="Calibri"/>
                <a:ea typeface="Calibri"/>
                <a:cs typeface="Calibri"/>
                <a:sym typeface="Calibri"/>
              </a:endParaRPr>
            </a:p>
            <a:p>
              <a:pPr indent="0" lvl="0" marL="0" marR="0" rtl="0" algn="l">
                <a:lnSpc>
                  <a:spcPct val="106250"/>
                </a:lnSpc>
                <a:spcBef>
                  <a:spcPts val="0"/>
                </a:spcBef>
                <a:spcAft>
                  <a:spcPts val="0"/>
                </a:spcAft>
                <a:buNone/>
              </a:pPr>
              <a:r>
                <a:rPr b="0" i="0" lang="en-US" sz="3200" u="none" cap="none" strike="noStrike">
                  <a:solidFill>
                    <a:srgbClr val="303D4D"/>
                  </a:solidFill>
                  <a:latin typeface="Calibri"/>
                  <a:ea typeface="Calibri"/>
                  <a:cs typeface="Calibri"/>
                  <a:sym typeface="Calibri"/>
                </a:rPr>
                <a:t>All information collected on surveys will be either anonymous or confidential, with no identifiers that could link back to the survey respondent.</a:t>
              </a:r>
              <a:endParaRPr b="0" i="0" sz="3200" u="none" cap="none" strike="noStrike">
                <a:solidFill>
                  <a:srgbClr val="303D4D"/>
                </a:solidFill>
                <a:latin typeface="Calibri"/>
                <a:ea typeface="Calibri"/>
                <a:cs typeface="Calibri"/>
                <a:sym typeface="Calibri"/>
              </a:endParaRPr>
            </a:p>
            <a:p>
              <a:pPr indent="0" lvl="0" marL="0" marR="0" rtl="0" algn="l">
                <a:lnSpc>
                  <a:spcPct val="106250"/>
                </a:lnSpc>
                <a:spcBef>
                  <a:spcPts val="0"/>
                </a:spcBef>
                <a:spcAft>
                  <a:spcPts val="0"/>
                </a:spcAft>
                <a:buNone/>
              </a:pPr>
              <a:r>
                <a:t/>
              </a:r>
              <a:endParaRPr sz="3200">
                <a:solidFill>
                  <a:srgbClr val="303D4D"/>
                </a:solidFill>
                <a:latin typeface="Calibri"/>
                <a:ea typeface="Calibri"/>
                <a:cs typeface="Calibri"/>
                <a:sym typeface="Calibri"/>
              </a:endParaRPr>
            </a:p>
            <a:p>
              <a:pPr indent="0" lvl="0" marL="0" marR="0" rtl="0" algn="l">
                <a:lnSpc>
                  <a:spcPct val="106250"/>
                </a:lnSpc>
                <a:spcBef>
                  <a:spcPts val="0"/>
                </a:spcBef>
                <a:spcAft>
                  <a:spcPts val="0"/>
                </a:spcAft>
                <a:buNone/>
              </a:pPr>
              <a:r>
                <a:t/>
              </a:r>
              <a:endParaRPr sz="3200">
                <a:solidFill>
                  <a:srgbClr val="303D4D"/>
                </a:solidFill>
                <a:latin typeface="Calibri"/>
                <a:ea typeface="Calibri"/>
                <a:cs typeface="Calibri"/>
                <a:sym typeface="Calibri"/>
              </a:endParaRPr>
            </a:p>
          </p:txBody>
        </p:sp>
        <p:sp>
          <p:nvSpPr>
            <p:cNvPr id="242" name="Google Shape;242;p25"/>
            <p:cNvSpPr txBox="1"/>
            <p:nvPr/>
          </p:nvSpPr>
          <p:spPr>
            <a:xfrm>
              <a:off x="-279397" y="7810184"/>
              <a:ext cx="13722600" cy="613800"/>
            </a:xfrm>
            <a:prstGeom prst="rect">
              <a:avLst/>
            </a:prstGeom>
            <a:noFill/>
            <a:ln>
              <a:noFill/>
            </a:ln>
          </p:spPr>
          <p:txBody>
            <a:bodyPr anchorCtr="0" anchor="t" bIns="0" lIns="0" spcFirstLastPara="1" rIns="0" wrap="square" tIns="0">
              <a:spAutoFit/>
            </a:bodyPr>
            <a:lstStyle/>
            <a:p>
              <a:pPr indent="0" lvl="0" marL="0" marR="0" rtl="0" algn="l">
                <a:lnSpc>
                  <a:spcPct val="118187"/>
                </a:lnSpc>
                <a:spcBef>
                  <a:spcPts val="0"/>
                </a:spcBef>
                <a:spcAft>
                  <a:spcPts val="0"/>
                </a:spcAft>
                <a:buNone/>
              </a:pPr>
              <a:r>
                <a:rPr b="1" i="0" lang="en-US" sz="3200" u="none" cap="none" strike="noStrike">
                  <a:solidFill>
                    <a:srgbClr val="303D4D"/>
                  </a:solidFill>
                  <a:latin typeface="Calibri"/>
                  <a:ea typeface="Calibri"/>
                  <a:cs typeface="Calibri"/>
                  <a:sym typeface="Calibri"/>
                </a:rPr>
                <a:t>National Institutes of Health (NIH) Certificate of Confidentiality. </a:t>
              </a:r>
              <a:endParaRPr/>
            </a:p>
          </p:txBody>
        </p:sp>
        <p:sp>
          <p:nvSpPr>
            <p:cNvPr id="243" name="Google Shape;243;p25"/>
            <p:cNvSpPr txBox="1"/>
            <p:nvPr/>
          </p:nvSpPr>
          <p:spPr>
            <a:xfrm>
              <a:off x="-243698" y="8423979"/>
              <a:ext cx="13651200" cy="1918500"/>
            </a:xfrm>
            <a:prstGeom prst="rect">
              <a:avLst/>
            </a:prstGeom>
            <a:noFill/>
            <a:ln>
              <a:noFill/>
            </a:ln>
          </p:spPr>
          <p:txBody>
            <a:bodyPr anchorCtr="0" anchor="t" bIns="0" lIns="0" spcFirstLastPara="1" rIns="0" wrap="square" tIns="0">
              <a:spAutoFit/>
            </a:bodyPr>
            <a:lstStyle/>
            <a:p>
              <a:pPr indent="0" lvl="0" marL="0" marR="0" rtl="0" algn="l">
                <a:lnSpc>
                  <a:spcPct val="106250"/>
                </a:lnSpc>
                <a:spcBef>
                  <a:spcPts val="0"/>
                </a:spcBef>
                <a:spcAft>
                  <a:spcPts val="0"/>
                </a:spcAft>
                <a:buNone/>
              </a:pPr>
              <a:r>
                <a:rPr b="0" i="0" lang="en-US" sz="3200" u="none" cap="none" strike="noStrike">
                  <a:solidFill>
                    <a:srgbClr val="303D4D"/>
                  </a:solidFill>
                  <a:latin typeface="Calibri"/>
                  <a:ea typeface="Calibri"/>
                  <a:cs typeface="Calibri"/>
                  <a:sym typeface="Calibri"/>
                </a:rPr>
                <a:t>This certificate protects against compelled disclosure of personally identifiable, sensitive research information to anyone not connected to the research study and to defend against legal challenges.</a:t>
              </a:r>
              <a:endParaRPr/>
            </a:p>
          </p:txBody>
        </p:sp>
        <p:sp>
          <p:nvSpPr>
            <p:cNvPr id="244" name="Google Shape;244;p25"/>
            <p:cNvSpPr txBox="1"/>
            <p:nvPr/>
          </p:nvSpPr>
          <p:spPr>
            <a:xfrm>
              <a:off x="0" y="9953020"/>
              <a:ext cx="13651085" cy="491588"/>
            </a:xfrm>
            <a:prstGeom prst="rect">
              <a:avLst/>
            </a:prstGeom>
            <a:noFill/>
            <a:ln>
              <a:noFill/>
            </a:ln>
          </p:spPr>
          <p:txBody>
            <a:bodyPr anchorCtr="0" anchor="t" bIns="0" lIns="0" spcFirstLastPara="1" rIns="0" wrap="square" tIns="0">
              <a:spAutoFit/>
            </a:bodyPr>
            <a:lstStyle/>
            <a:p>
              <a:pPr indent="0" lvl="0" marL="0" marR="0" rtl="0" algn="l">
                <a:lnSpc>
                  <a:spcPct val="177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5" name="Google Shape;245;p25"/>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 name="Google Shape;246;p25"/>
          <p:cNvGrpSpPr/>
          <p:nvPr/>
        </p:nvGrpSpPr>
        <p:grpSpPr>
          <a:xfrm>
            <a:off x="16847825" y="672123"/>
            <a:ext cx="411475" cy="172140"/>
            <a:chOff x="0" y="1270"/>
            <a:chExt cx="1208230" cy="505460"/>
          </a:xfrm>
        </p:grpSpPr>
        <p:sp>
          <p:nvSpPr>
            <p:cNvPr id="247" name="Google Shape;247;p25"/>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248" name="Google Shape;248;p25"/>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sp>
        <p:nvSpPr>
          <p:cNvPr id="249" name="Google Shape;249;p25"/>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254" name="Shape 254"/>
        <p:cNvGrpSpPr/>
        <p:nvPr/>
      </p:nvGrpSpPr>
      <p:grpSpPr>
        <a:xfrm>
          <a:off x="0" y="0"/>
          <a:ext cx="0" cy="0"/>
          <a:chOff x="0" y="0"/>
          <a:chExt cx="0" cy="0"/>
        </a:xfrm>
      </p:grpSpPr>
      <p:sp>
        <p:nvSpPr>
          <p:cNvPr id="255" name="Google Shape;255;p26"/>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26"/>
          <p:cNvGrpSpPr/>
          <p:nvPr/>
        </p:nvGrpSpPr>
        <p:grpSpPr>
          <a:xfrm>
            <a:off x="16847825" y="672123"/>
            <a:ext cx="411475" cy="172140"/>
            <a:chOff x="0" y="1270"/>
            <a:chExt cx="1208230" cy="505460"/>
          </a:xfrm>
        </p:grpSpPr>
        <p:sp>
          <p:nvSpPr>
            <p:cNvPr id="257" name="Google Shape;257;p26"/>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258" name="Google Shape;258;p26"/>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sp>
        <p:nvSpPr>
          <p:cNvPr id="259" name="Google Shape;259;p26"/>
          <p:cNvSpPr txBox="1"/>
          <p:nvPr/>
        </p:nvSpPr>
        <p:spPr>
          <a:xfrm>
            <a:off x="533400" y="1493021"/>
            <a:ext cx="16986629" cy="1058047"/>
          </a:xfrm>
          <a:prstGeom prst="rect">
            <a:avLst/>
          </a:prstGeom>
          <a:noFill/>
          <a:ln>
            <a:noFill/>
          </a:ln>
        </p:spPr>
        <p:txBody>
          <a:bodyPr anchorCtr="0" anchor="t" bIns="0" lIns="0" spcFirstLastPara="1" rIns="0" wrap="square" tIns="0">
            <a:spAutoFit/>
          </a:bodyPr>
          <a:lstStyle/>
          <a:p>
            <a:pPr indent="0" lvl="0" marL="0" marR="0" rtl="0" algn="ctr">
              <a:lnSpc>
                <a:spcPct val="168518"/>
              </a:lnSpc>
              <a:spcBef>
                <a:spcPts val="0"/>
              </a:spcBef>
              <a:spcAft>
                <a:spcPts val="0"/>
              </a:spcAft>
              <a:buNone/>
            </a:pPr>
            <a:r>
              <a:rPr b="0" i="0" lang="en-US" sz="5400" u="none" cap="none" strike="noStrike">
                <a:solidFill>
                  <a:srgbClr val="303D4D"/>
                </a:solidFill>
                <a:latin typeface="Cardo"/>
                <a:ea typeface="Cardo"/>
                <a:cs typeface="Cardo"/>
                <a:sym typeface="Cardo"/>
              </a:rPr>
              <a:t>FAQs</a:t>
            </a:r>
            <a:endParaRPr/>
          </a:p>
        </p:txBody>
      </p:sp>
      <p:sp>
        <p:nvSpPr>
          <p:cNvPr id="260" name="Google Shape;260;p26"/>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
        <p:nvSpPr>
          <p:cNvPr id="261" name="Google Shape;261;p26"/>
          <p:cNvSpPr txBox="1"/>
          <p:nvPr/>
        </p:nvSpPr>
        <p:spPr>
          <a:xfrm>
            <a:off x="242179" y="2551068"/>
            <a:ext cx="18062400" cy="1074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dk1"/>
                </a:solidFill>
                <a:latin typeface="Calibri"/>
                <a:ea typeface="Calibri"/>
                <a:cs typeface="Calibri"/>
                <a:sym typeface="Calibri"/>
              </a:rPr>
              <a:t>How much will this cost?  </a:t>
            </a:r>
            <a:endParaRPr/>
          </a:p>
          <a:p>
            <a:pPr indent="0" lvl="0" marL="0" marR="0" rtl="0" algn="l">
              <a:spcBef>
                <a:spcPts val="0"/>
              </a:spcBef>
              <a:spcAft>
                <a:spcPts val="0"/>
              </a:spcAft>
              <a:buNone/>
            </a:pPr>
            <a:r>
              <a:t/>
            </a:r>
            <a:endParaRPr b="1"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The training is f</a:t>
            </a:r>
            <a:r>
              <a:rPr lang="en-US" sz="3200" u="sng">
                <a:solidFill>
                  <a:schemeClr val="dk1"/>
                </a:solidFill>
                <a:latin typeface="Calibri"/>
                <a:ea typeface="Calibri"/>
                <a:cs typeface="Calibri"/>
                <a:sym typeface="Calibri"/>
              </a:rPr>
              <a:t>ree for all employees and all districts/schools</a:t>
            </a:r>
            <a:r>
              <a:rPr lang="en-US" sz="3200">
                <a:solidFill>
                  <a:schemeClr val="dk1"/>
                </a:solidFill>
                <a:latin typeface="Calibri"/>
                <a:ea typeface="Calibri"/>
                <a:cs typeface="Calibri"/>
                <a:sym typeface="Calibri"/>
              </a:rPr>
              <a:t> that enroll by September 30, 2022 (for training, at a time of your choice between September 1, 2022 and September 30, 2023).   Decisions to enroll after September 30, 2022, may come with fees.</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What is the time responsibility for employees?</a:t>
            </a:r>
            <a:endParaRPr/>
          </a:p>
          <a:p>
            <a:pPr indent="0" lvl="0" marL="0" marR="0" rtl="0" algn="l">
              <a:spcBef>
                <a:spcPts val="0"/>
              </a:spcBef>
              <a:spcAft>
                <a:spcPts val="0"/>
              </a:spcAft>
              <a:buNone/>
            </a:pPr>
            <a:r>
              <a:t/>
            </a:r>
            <a:endParaRPr b="1"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Online training for most staff takes less than 25 minutes.  For administrators, online training takes about an hour.   All staff complete a survey twice.  This takes about 15 minutes each time.  Administrator interviews last about 30 minutes by zoom or phone. </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What does enrollment require?  </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The district </a:t>
            </a:r>
            <a:r>
              <a:rPr lang="en-US" sz="3200">
                <a:solidFill>
                  <a:schemeClr val="dk1"/>
                </a:solidFill>
                <a:latin typeface="Calibri"/>
                <a:ea typeface="Calibri"/>
                <a:cs typeface="Calibri"/>
                <a:sym typeface="Calibri"/>
              </a:rPr>
              <a:t>decision maker</a:t>
            </a:r>
            <a:r>
              <a:rPr lang="en-US" sz="3200">
                <a:solidFill>
                  <a:schemeClr val="dk1"/>
                </a:solidFill>
                <a:latin typeface="Calibri"/>
                <a:ea typeface="Calibri"/>
                <a:cs typeface="Calibri"/>
                <a:sym typeface="Calibri"/>
              </a:rPr>
              <a:t> contacts Charol Shakeshaft.  She will enroll you and contact Praesidium.  Praesidium will set the district up for the training.  VCU personnel will set up the survey and interviews.</a:t>
            </a:r>
            <a:endParaRPr/>
          </a:p>
          <a:p>
            <a:pPr indent="0" lvl="0" marL="0" marR="0" rtl="0" algn="l">
              <a:spcBef>
                <a:spcPts val="0"/>
              </a:spcBef>
              <a:spcAft>
                <a:spcPts val="0"/>
              </a:spcAft>
              <a:buNone/>
            </a:pPr>
            <a:r>
              <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266" name="Shape 266"/>
        <p:cNvGrpSpPr/>
        <p:nvPr/>
      </p:nvGrpSpPr>
      <p:grpSpPr>
        <a:xfrm>
          <a:off x="0" y="0"/>
          <a:ext cx="0" cy="0"/>
          <a:chOff x="0" y="0"/>
          <a:chExt cx="0" cy="0"/>
        </a:xfrm>
      </p:grpSpPr>
      <p:sp>
        <p:nvSpPr>
          <p:cNvPr id="267" name="Google Shape;267;p27"/>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US" sz="1642">
                <a:solidFill>
                  <a:srgbClr val="303D4D"/>
                </a:solidFill>
                <a:latin typeface="Open Sans"/>
                <a:ea typeface="Open Sans"/>
                <a:cs typeface="Open Sans"/>
                <a:sym typeface="Open Sans"/>
              </a:rPr>
              <a:t>VCU | CENTERS FOR DISEASE CONTROL AND PREVENTION</a:t>
            </a:r>
            <a:endParaRPr/>
          </a:p>
        </p:txBody>
      </p:sp>
      <p:sp>
        <p:nvSpPr>
          <p:cNvPr id="268" name="Google Shape;268;p27"/>
          <p:cNvSpPr/>
          <p:nvPr/>
        </p:nvSpPr>
        <p:spPr>
          <a:xfrm>
            <a:off x="-76200" y="907832"/>
            <a:ext cx="18288000" cy="952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27"/>
          <p:cNvGrpSpPr/>
          <p:nvPr/>
        </p:nvGrpSpPr>
        <p:grpSpPr>
          <a:xfrm>
            <a:off x="16847825" y="672123"/>
            <a:ext cx="411475" cy="172140"/>
            <a:chOff x="0" y="1270"/>
            <a:chExt cx="1208230" cy="505460"/>
          </a:xfrm>
        </p:grpSpPr>
        <p:sp>
          <p:nvSpPr>
            <p:cNvPr id="270" name="Google Shape;270;p27"/>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271" name="Google Shape;271;p27"/>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sp>
        <p:nvSpPr>
          <p:cNvPr id="272" name="Google Shape;272;p27"/>
          <p:cNvSpPr txBox="1"/>
          <p:nvPr/>
        </p:nvSpPr>
        <p:spPr>
          <a:xfrm>
            <a:off x="41744" y="1333500"/>
            <a:ext cx="6019800" cy="8664900"/>
          </a:xfrm>
          <a:prstGeom prst="rect">
            <a:avLst/>
          </a:prstGeom>
          <a:noFill/>
          <a:ln>
            <a:noFill/>
          </a:ln>
        </p:spPr>
        <p:txBody>
          <a:bodyPr anchorCtr="0" anchor="t" bIns="0" lIns="0" spcFirstLastPara="1" rIns="0" wrap="square" tIns="0">
            <a:spAutoFit/>
          </a:bodyPr>
          <a:lstStyle/>
          <a:p>
            <a:pPr indent="0" lvl="0" marL="0" marR="0" rtl="0" algn="ctr">
              <a:lnSpc>
                <a:spcPct val="147291"/>
              </a:lnSpc>
              <a:spcBef>
                <a:spcPts val="0"/>
              </a:spcBef>
              <a:spcAft>
                <a:spcPts val="0"/>
              </a:spcAft>
              <a:buNone/>
            </a:pPr>
            <a:r>
              <a:rPr b="1" lang="en-US" sz="7200">
                <a:solidFill>
                  <a:srgbClr val="3F3F3F"/>
                </a:solidFill>
                <a:latin typeface="Calibri"/>
                <a:ea typeface="Calibri"/>
                <a:cs typeface="Calibri"/>
                <a:sym typeface="Calibri"/>
              </a:rPr>
              <a:t>Our Team</a:t>
            </a:r>
            <a:endParaRPr/>
          </a:p>
          <a:p>
            <a:pPr indent="0" lvl="0" marL="0" marR="0" rtl="0" algn="ctr">
              <a:lnSpc>
                <a:spcPct val="112125"/>
              </a:lnSpc>
              <a:spcBef>
                <a:spcPts val="0"/>
              </a:spcBef>
              <a:spcAft>
                <a:spcPts val="0"/>
              </a:spcAft>
              <a:buNone/>
            </a:pPr>
            <a:r>
              <a:rPr lang="en-US" sz="4000">
                <a:solidFill>
                  <a:srgbClr val="3F3F3F"/>
                </a:solidFill>
                <a:latin typeface="Calibri"/>
                <a:ea typeface="Calibri"/>
                <a:cs typeface="Calibri"/>
                <a:sym typeface="Calibri"/>
              </a:rPr>
              <a:t>Our team is made up of researchers from: </a:t>
            </a:r>
            <a:endParaRPr/>
          </a:p>
          <a:p>
            <a:pPr indent="0" lvl="0" marL="0" marR="0" rtl="0" algn="ctr">
              <a:lnSpc>
                <a:spcPct val="112125"/>
              </a:lnSpc>
              <a:spcBef>
                <a:spcPts val="0"/>
              </a:spcBef>
              <a:spcAft>
                <a:spcPts val="0"/>
              </a:spcAft>
              <a:buNone/>
            </a:pPr>
            <a:r>
              <a:t/>
            </a:r>
            <a:endParaRPr sz="4000">
              <a:solidFill>
                <a:srgbClr val="3F3F3F"/>
              </a:solidFill>
              <a:latin typeface="Calibri"/>
              <a:ea typeface="Calibri"/>
              <a:cs typeface="Calibri"/>
              <a:sym typeface="Calibri"/>
            </a:endParaRPr>
          </a:p>
          <a:p>
            <a:pPr indent="-571500" lvl="0" marL="571500" marR="0" rtl="0" algn="ctr">
              <a:lnSpc>
                <a:spcPct val="112125"/>
              </a:lnSpc>
              <a:spcBef>
                <a:spcPts val="0"/>
              </a:spcBef>
              <a:spcAft>
                <a:spcPts val="0"/>
              </a:spcAft>
              <a:buClr>
                <a:srgbClr val="3F3F3F"/>
              </a:buClr>
              <a:buSzPts val="4000"/>
              <a:buFont typeface="Arial"/>
              <a:buChar char="•"/>
            </a:pPr>
            <a:r>
              <a:rPr lang="en-US" sz="4000">
                <a:solidFill>
                  <a:srgbClr val="3F3F3F"/>
                </a:solidFill>
                <a:latin typeface="Calibri"/>
                <a:ea typeface="Calibri"/>
                <a:cs typeface="Calibri"/>
                <a:sym typeface="Calibri"/>
              </a:rPr>
              <a:t>The VCU School of Education</a:t>
            </a:r>
            <a:endParaRPr/>
          </a:p>
          <a:p>
            <a:pPr indent="0" lvl="0" marL="0" marR="0" rtl="0" algn="ctr">
              <a:lnSpc>
                <a:spcPct val="112125"/>
              </a:lnSpc>
              <a:spcBef>
                <a:spcPts val="0"/>
              </a:spcBef>
              <a:spcAft>
                <a:spcPts val="0"/>
              </a:spcAft>
              <a:buNone/>
            </a:pPr>
            <a:r>
              <a:t/>
            </a:r>
            <a:endParaRPr sz="4000">
              <a:solidFill>
                <a:srgbClr val="3F3F3F"/>
              </a:solidFill>
              <a:latin typeface="Calibri"/>
              <a:ea typeface="Calibri"/>
              <a:cs typeface="Calibri"/>
              <a:sym typeface="Calibri"/>
            </a:endParaRPr>
          </a:p>
          <a:p>
            <a:pPr indent="-571500" lvl="0" marL="571500" marR="0" rtl="0" algn="ctr">
              <a:lnSpc>
                <a:spcPct val="112125"/>
              </a:lnSpc>
              <a:spcBef>
                <a:spcPts val="0"/>
              </a:spcBef>
              <a:spcAft>
                <a:spcPts val="0"/>
              </a:spcAft>
              <a:buClr>
                <a:srgbClr val="3F3F3F"/>
              </a:buClr>
              <a:buSzPts val="4000"/>
              <a:buFont typeface="Arial"/>
              <a:buChar char="•"/>
            </a:pPr>
            <a:r>
              <a:rPr lang="en-US" sz="4000">
                <a:solidFill>
                  <a:srgbClr val="3F3F3F"/>
                </a:solidFill>
                <a:latin typeface="Calibri"/>
                <a:ea typeface="Calibri"/>
                <a:cs typeface="Calibri"/>
                <a:sym typeface="Calibri"/>
              </a:rPr>
              <a:t>The VCU School of Medicine</a:t>
            </a:r>
            <a:endParaRPr/>
          </a:p>
          <a:p>
            <a:pPr indent="0" lvl="0" marL="0" marR="0" rtl="0" algn="ctr">
              <a:lnSpc>
                <a:spcPct val="112125"/>
              </a:lnSpc>
              <a:spcBef>
                <a:spcPts val="0"/>
              </a:spcBef>
              <a:spcAft>
                <a:spcPts val="0"/>
              </a:spcAft>
              <a:buNone/>
            </a:pPr>
            <a:r>
              <a:t/>
            </a:r>
            <a:endParaRPr sz="4000">
              <a:solidFill>
                <a:srgbClr val="3F3F3F"/>
              </a:solidFill>
              <a:latin typeface="Calibri"/>
              <a:ea typeface="Calibri"/>
              <a:cs typeface="Calibri"/>
              <a:sym typeface="Calibri"/>
            </a:endParaRPr>
          </a:p>
          <a:p>
            <a:pPr indent="-571500" lvl="0" marL="571500" marR="0" rtl="0" algn="ctr">
              <a:lnSpc>
                <a:spcPct val="112125"/>
              </a:lnSpc>
              <a:spcBef>
                <a:spcPts val="0"/>
              </a:spcBef>
              <a:spcAft>
                <a:spcPts val="0"/>
              </a:spcAft>
              <a:buClr>
                <a:srgbClr val="3F3F3F"/>
              </a:buClr>
              <a:buSzPts val="4000"/>
              <a:buFont typeface="Arial"/>
              <a:buChar char="•"/>
            </a:pPr>
            <a:r>
              <a:rPr lang="en-US" sz="4000">
                <a:solidFill>
                  <a:srgbClr val="3F3F3F"/>
                </a:solidFill>
                <a:latin typeface="Calibri"/>
                <a:ea typeface="Calibri"/>
                <a:cs typeface="Calibri"/>
                <a:sym typeface="Calibri"/>
              </a:rPr>
              <a:t>CHILD USA </a:t>
            </a:r>
            <a:endParaRPr/>
          </a:p>
          <a:p>
            <a:pPr indent="0" lvl="0" marL="0" marR="0" rtl="0" algn="l">
              <a:lnSpc>
                <a:spcPct val="474343"/>
              </a:lnSpc>
              <a:spcBef>
                <a:spcPts val="0"/>
              </a:spcBef>
              <a:spcAft>
                <a:spcPts val="0"/>
              </a:spcAft>
              <a:buNone/>
            </a:pPr>
            <a:r>
              <a:t/>
            </a:r>
            <a:endParaRPr b="1" sz="838">
              <a:solidFill>
                <a:srgbClr val="303D4D"/>
              </a:solidFill>
              <a:latin typeface="Open Sans"/>
              <a:ea typeface="Open Sans"/>
              <a:cs typeface="Open Sans"/>
              <a:sym typeface="Open Sans"/>
            </a:endParaRPr>
          </a:p>
        </p:txBody>
      </p:sp>
      <p:sp>
        <p:nvSpPr>
          <p:cNvPr id="273" name="Google Shape;273;p27"/>
          <p:cNvSpPr txBox="1"/>
          <p:nvPr/>
        </p:nvSpPr>
        <p:spPr>
          <a:xfrm>
            <a:off x="6268453" y="1307432"/>
            <a:ext cx="11943347" cy="89562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Charol Shakeshaft, Ph.D., Principal Investigator, Professor, Department of Educational Leadership, School of Education</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Abigail Conley, Ph.D., Co-Investigator, Associate Professor, Department of Counselor Education, School of Education</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Emiola Oyefuga, Ph.D., Program Manager,  Post Doctoral Fellow, Department of Educational Leadership, School of Education</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Kellie Carlyle, Ph.D. Co-Principal Investigator, Department of Health Behavior and Policy, School of Medicine</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Robert Perera, Ph.D., Co-investigator, Department of Biometrics, School of Medicine</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Jillian Ruck, Co-Investigator, Executive Director, CHILD USA</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Andrew Ortiz, Co-Investigator, CHILD USA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28"/>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US" sz="1642">
                <a:solidFill>
                  <a:srgbClr val="303D4D"/>
                </a:solidFill>
                <a:latin typeface="Open Sans"/>
                <a:ea typeface="Open Sans"/>
                <a:cs typeface="Open Sans"/>
                <a:sym typeface="Open Sans"/>
              </a:rPr>
              <a:t>VCU | CENTERS FOR DISEASE CONTROL AND PREVENTION</a:t>
            </a:r>
            <a:endParaRPr/>
          </a:p>
        </p:txBody>
      </p:sp>
      <p:sp>
        <p:nvSpPr>
          <p:cNvPr id="280" name="Google Shape;280;p28"/>
          <p:cNvSpPr/>
          <p:nvPr/>
        </p:nvSpPr>
        <p:spPr>
          <a:xfrm>
            <a:off x="-76200" y="907832"/>
            <a:ext cx="18288000" cy="952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28"/>
          <p:cNvGrpSpPr/>
          <p:nvPr/>
        </p:nvGrpSpPr>
        <p:grpSpPr>
          <a:xfrm>
            <a:off x="16847825" y="672123"/>
            <a:ext cx="411475" cy="172140"/>
            <a:chOff x="0" y="1270"/>
            <a:chExt cx="1208230" cy="505460"/>
          </a:xfrm>
        </p:grpSpPr>
        <p:sp>
          <p:nvSpPr>
            <p:cNvPr id="282" name="Google Shape;282;p28"/>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283" name="Google Shape;283;p28"/>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sp>
        <p:nvSpPr>
          <p:cNvPr id="284" name="Google Shape;284;p28"/>
          <p:cNvSpPr txBox="1"/>
          <p:nvPr/>
        </p:nvSpPr>
        <p:spPr>
          <a:xfrm>
            <a:off x="41744" y="1333500"/>
            <a:ext cx="6019800" cy="1951368"/>
          </a:xfrm>
          <a:prstGeom prst="rect">
            <a:avLst/>
          </a:prstGeom>
          <a:noFill/>
          <a:ln>
            <a:noFill/>
          </a:ln>
        </p:spPr>
        <p:txBody>
          <a:bodyPr anchorCtr="0" anchor="t" bIns="0" lIns="0" spcFirstLastPara="1" rIns="0" wrap="square" tIns="0">
            <a:spAutoFit/>
          </a:bodyPr>
          <a:lstStyle/>
          <a:p>
            <a:pPr indent="0" lvl="0" marL="0" marR="0" rtl="0" algn="ctr">
              <a:lnSpc>
                <a:spcPct val="147291"/>
              </a:lnSpc>
              <a:spcBef>
                <a:spcPts val="0"/>
              </a:spcBef>
              <a:spcAft>
                <a:spcPts val="0"/>
              </a:spcAft>
              <a:buNone/>
            </a:pPr>
            <a:r>
              <a:t/>
            </a:r>
            <a:endParaRPr b="1" sz="7200">
              <a:solidFill>
                <a:srgbClr val="3F3F3F"/>
              </a:solidFill>
              <a:latin typeface="Open Sans"/>
              <a:ea typeface="Open Sans"/>
              <a:cs typeface="Open Sans"/>
              <a:sym typeface="Open Sans"/>
            </a:endParaRPr>
          </a:p>
          <a:p>
            <a:pPr indent="0" lvl="0" marL="0" marR="0" rtl="0" algn="ctr">
              <a:lnSpc>
                <a:spcPct val="22843"/>
              </a:lnSpc>
              <a:spcBef>
                <a:spcPts val="0"/>
              </a:spcBef>
              <a:spcAft>
                <a:spcPts val="0"/>
              </a:spcAft>
              <a:buNone/>
            </a:pPr>
            <a:r>
              <a:t/>
            </a:r>
            <a:endParaRPr b="1" sz="6238">
              <a:solidFill>
                <a:srgbClr val="3F3F3F"/>
              </a:solidFill>
              <a:latin typeface="Open Sans"/>
              <a:ea typeface="Open Sans"/>
              <a:cs typeface="Open Sans"/>
              <a:sym typeface="Open Sans"/>
            </a:endParaRPr>
          </a:p>
          <a:p>
            <a:pPr indent="0" lvl="0" marL="0" marR="0" rtl="0" algn="l">
              <a:lnSpc>
                <a:spcPct val="474343"/>
              </a:lnSpc>
              <a:spcBef>
                <a:spcPts val="0"/>
              </a:spcBef>
              <a:spcAft>
                <a:spcPts val="0"/>
              </a:spcAft>
              <a:buNone/>
            </a:pPr>
            <a:r>
              <a:t/>
            </a:r>
            <a:endParaRPr b="1" sz="838">
              <a:solidFill>
                <a:srgbClr val="303D4D"/>
              </a:solidFill>
              <a:latin typeface="Open Sans"/>
              <a:ea typeface="Open Sans"/>
              <a:cs typeface="Open Sans"/>
              <a:sym typeface="Open Sans"/>
            </a:endParaRPr>
          </a:p>
        </p:txBody>
      </p:sp>
      <p:pic>
        <p:nvPicPr>
          <p:cNvPr descr="Graphical user interface, text, application&#10;&#10;Description automatically generated" id="285" name="Google Shape;285;p28"/>
          <p:cNvPicPr preferRelativeResize="0"/>
          <p:nvPr/>
        </p:nvPicPr>
        <p:blipFill rotWithShape="1">
          <a:blip r:embed="rId3">
            <a:alphaModFix/>
          </a:blip>
          <a:srcRect b="0" l="0" r="0" t="0"/>
          <a:stretch/>
        </p:blipFill>
        <p:spPr>
          <a:xfrm>
            <a:off x="1409375" y="924324"/>
            <a:ext cx="6396853" cy="2648553"/>
          </a:xfrm>
          <a:prstGeom prst="rect">
            <a:avLst/>
          </a:prstGeom>
          <a:noFill/>
          <a:ln>
            <a:noFill/>
          </a:ln>
        </p:spPr>
      </p:pic>
      <p:pic>
        <p:nvPicPr>
          <p:cNvPr descr="Graphical user interface, application&#10;&#10;Description automatically generated" id="286" name="Google Shape;286;p28"/>
          <p:cNvPicPr preferRelativeResize="0"/>
          <p:nvPr/>
        </p:nvPicPr>
        <p:blipFill rotWithShape="1">
          <a:blip r:embed="rId4">
            <a:alphaModFix/>
          </a:blip>
          <a:srcRect b="0" l="0" r="0" t="0"/>
          <a:stretch/>
        </p:blipFill>
        <p:spPr>
          <a:xfrm>
            <a:off x="1375120" y="3291835"/>
            <a:ext cx="6399303" cy="2550310"/>
          </a:xfrm>
          <a:prstGeom prst="rect">
            <a:avLst/>
          </a:prstGeom>
          <a:noFill/>
          <a:ln>
            <a:noFill/>
          </a:ln>
        </p:spPr>
      </p:pic>
      <p:pic>
        <p:nvPicPr>
          <p:cNvPr descr="Graphical user interface, application&#10;&#10;Description automatically generated" id="287" name="Google Shape;287;p28"/>
          <p:cNvPicPr preferRelativeResize="0"/>
          <p:nvPr/>
        </p:nvPicPr>
        <p:blipFill rotWithShape="1">
          <a:blip r:embed="rId5">
            <a:alphaModFix/>
          </a:blip>
          <a:srcRect b="0" l="0" r="0" t="0"/>
          <a:stretch/>
        </p:blipFill>
        <p:spPr>
          <a:xfrm>
            <a:off x="1531195" y="5719271"/>
            <a:ext cx="5833038" cy="2497352"/>
          </a:xfrm>
          <a:prstGeom prst="rect">
            <a:avLst/>
          </a:prstGeom>
          <a:noFill/>
          <a:ln>
            <a:noFill/>
          </a:ln>
        </p:spPr>
      </p:pic>
      <p:pic>
        <p:nvPicPr>
          <p:cNvPr descr="A person in a suit and tie&#10;&#10;Description automatically generated with medium confidence" id="288" name="Google Shape;288;p28"/>
          <p:cNvPicPr preferRelativeResize="0"/>
          <p:nvPr/>
        </p:nvPicPr>
        <p:blipFill rotWithShape="1">
          <a:blip r:embed="rId6">
            <a:alphaModFix/>
          </a:blip>
          <a:srcRect b="0" l="0" r="0" t="0"/>
          <a:stretch/>
        </p:blipFill>
        <p:spPr>
          <a:xfrm>
            <a:off x="9677400" y="4152900"/>
            <a:ext cx="5597797" cy="2644412"/>
          </a:xfrm>
          <a:prstGeom prst="rect">
            <a:avLst/>
          </a:prstGeom>
          <a:noFill/>
          <a:ln>
            <a:noFill/>
          </a:ln>
        </p:spPr>
      </p:pic>
      <p:pic>
        <p:nvPicPr>
          <p:cNvPr descr="Graphical user interface, text, application&#10;&#10;Description automatically generated" id="289" name="Google Shape;289;p28"/>
          <p:cNvPicPr preferRelativeResize="0"/>
          <p:nvPr/>
        </p:nvPicPr>
        <p:blipFill rotWithShape="1">
          <a:blip r:embed="rId7">
            <a:alphaModFix/>
          </a:blip>
          <a:srcRect b="0" l="0" r="0" t="0"/>
          <a:stretch/>
        </p:blipFill>
        <p:spPr>
          <a:xfrm>
            <a:off x="9909491" y="1008742"/>
            <a:ext cx="6194948" cy="2644412"/>
          </a:xfrm>
          <a:prstGeom prst="rect">
            <a:avLst/>
          </a:prstGeom>
          <a:noFill/>
          <a:ln>
            <a:noFill/>
          </a:ln>
        </p:spPr>
      </p:pic>
      <p:pic>
        <p:nvPicPr>
          <p:cNvPr descr="Graphical user interface, application&#10;&#10;Description automatically generated" id="290" name="Google Shape;290;p28"/>
          <p:cNvPicPr preferRelativeResize="0"/>
          <p:nvPr/>
        </p:nvPicPr>
        <p:blipFill rotWithShape="1">
          <a:blip r:embed="rId8">
            <a:alphaModFix/>
          </a:blip>
          <a:srcRect b="0" l="0" r="0" t="0"/>
          <a:stretch/>
        </p:blipFill>
        <p:spPr>
          <a:xfrm>
            <a:off x="9909491" y="7462311"/>
            <a:ext cx="5559109" cy="2459201"/>
          </a:xfrm>
          <a:prstGeom prst="rect">
            <a:avLst/>
          </a:prstGeom>
          <a:noFill/>
          <a:ln>
            <a:noFill/>
          </a:ln>
        </p:spPr>
      </p:pic>
      <p:pic>
        <p:nvPicPr>
          <p:cNvPr descr="Graphical user interface, application&#10;&#10;Description automatically generated" id="291" name="Google Shape;291;p28"/>
          <p:cNvPicPr preferRelativeResize="0"/>
          <p:nvPr/>
        </p:nvPicPr>
        <p:blipFill rotWithShape="1">
          <a:blip r:embed="rId9">
            <a:alphaModFix/>
          </a:blip>
          <a:srcRect b="0" l="0" r="0" t="0"/>
          <a:stretch/>
        </p:blipFill>
        <p:spPr>
          <a:xfrm>
            <a:off x="1295400" y="7684085"/>
            <a:ext cx="5137304" cy="27343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295" name="Shape 295"/>
        <p:cNvGrpSpPr/>
        <p:nvPr/>
      </p:nvGrpSpPr>
      <p:grpSpPr>
        <a:xfrm>
          <a:off x="0" y="0"/>
          <a:ext cx="0" cy="0"/>
          <a:chOff x="0" y="0"/>
          <a:chExt cx="0" cy="0"/>
        </a:xfrm>
      </p:grpSpPr>
      <p:sp>
        <p:nvSpPr>
          <p:cNvPr id="296" name="Google Shape;296;p29"/>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 name="Google Shape;297;p29"/>
          <p:cNvGrpSpPr/>
          <p:nvPr/>
        </p:nvGrpSpPr>
        <p:grpSpPr>
          <a:xfrm>
            <a:off x="16847825" y="672123"/>
            <a:ext cx="411475" cy="172140"/>
            <a:chOff x="0" y="1270"/>
            <a:chExt cx="1208230" cy="505460"/>
          </a:xfrm>
        </p:grpSpPr>
        <p:sp>
          <p:nvSpPr>
            <p:cNvPr id="298" name="Google Shape;298;p29"/>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299" name="Google Shape;299;p29"/>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pic>
        <p:nvPicPr>
          <p:cNvPr id="300" name="Google Shape;300;p29"/>
          <p:cNvPicPr preferRelativeResize="0"/>
          <p:nvPr/>
        </p:nvPicPr>
        <p:blipFill rotWithShape="1">
          <a:blip r:embed="rId3">
            <a:alphaModFix/>
          </a:blip>
          <a:srcRect b="0" l="0" r="0" t="0"/>
          <a:stretch/>
        </p:blipFill>
        <p:spPr>
          <a:xfrm>
            <a:off x="1143000" y="2932741"/>
            <a:ext cx="7250024" cy="4833349"/>
          </a:xfrm>
          <a:prstGeom prst="rect">
            <a:avLst/>
          </a:prstGeom>
          <a:noFill/>
          <a:ln>
            <a:noFill/>
          </a:ln>
        </p:spPr>
      </p:pic>
      <p:sp>
        <p:nvSpPr>
          <p:cNvPr id="301" name="Google Shape;301;p29"/>
          <p:cNvSpPr txBox="1"/>
          <p:nvPr/>
        </p:nvSpPr>
        <p:spPr>
          <a:xfrm>
            <a:off x="8686800" y="2095500"/>
            <a:ext cx="8996466" cy="69147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6500">
                <a:solidFill>
                  <a:srgbClr val="303D4D"/>
                </a:solidFill>
                <a:latin typeface="Calibri"/>
                <a:ea typeface="Calibri"/>
                <a:cs typeface="Calibri"/>
                <a:sym typeface="Calibri"/>
              </a:rPr>
              <a:t>CONTACT</a:t>
            </a:r>
            <a:endParaRPr/>
          </a:p>
          <a:p>
            <a:pPr indent="0" lvl="0" marL="0" marR="0" rtl="0" algn="ctr">
              <a:lnSpc>
                <a:spcPct val="75384"/>
              </a:lnSpc>
              <a:spcBef>
                <a:spcPts val="0"/>
              </a:spcBef>
              <a:spcAft>
                <a:spcPts val="0"/>
              </a:spcAft>
              <a:buNone/>
            </a:pPr>
            <a:r>
              <a:t/>
            </a:r>
            <a:endParaRPr sz="6500">
              <a:solidFill>
                <a:srgbClr val="303D4D"/>
              </a:solidFill>
              <a:latin typeface="Calibri"/>
              <a:ea typeface="Calibri"/>
              <a:cs typeface="Calibri"/>
              <a:sym typeface="Calibri"/>
            </a:endParaRPr>
          </a:p>
          <a:p>
            <a:pPr indent="0" lvl="0" marL="0" marR="0" rtl="0" algn="ctr">
              <a:lnSpc>
                <a:spcPct val="139971"/>
              </a:lnSpc>
              <a:spcBef>
                <a:spcPts val="0"/>
              </a:spcBef>
              <a:spcAft>
                <a:spcPts val="0"/>
              </a:spcAft>
              <a:buNone/>
            </a:pPr>
            <a:r>
              <a:rPr lang="en-US" sz="3500">
                <a:solidFill>
                  <a:srgbClr val="303D4D"/>
                </a:solidFill>
                <a:latin typeface="Calibri"/>
                <a:ea typeface="Calibri"/>
                <a:cs typeface="Calibri"/>
                <a:sym typeface="Calibri"/>
              </a:rPr>
              <a:t>If you are interested and have questions </a:t>
            </a:r>
            <a:endParaRPr/>
          </a:p>
          <a:p>
            <a:pPr indent="0" lvl="0" marL="0" marR="0" rtl="0" algn="ctr">
              <a:lnSpc>
                <a:spcPct val="139971"/>
              </a:lnSpc>
              <a:spcBef>
                <a:spcPts val="0"/>
              </a:spcBef>
              <a:spcAft>
                <a:spcPts val="0"/>
              </a:spcAft>
              <a:buNone/>
            </a:pPr>
            <a:r>
              <a:rPr lang="en-US" sz="3500">
                <a:solidFill>
                  <a:srgbClr val="303D4D"/>
                </a:solidFill>
                <a:latin typeface="Calibri"/>
                <a:ea typeface="Calibri"/>
                <a:cs typeface="Calibri"/>
                <a:sym typeface="Calibri"/>
              </a:rPr>
              <a:t>or wish to enroll</a:t>
            </a:r>
            <a:endParaRPr/>
          </a:p>
          <a:p>
            <a:pPr indent="0" lvl="0" marL="0" marR="0" rtl="0" algn="ctr">
              <a:lnSpc>
                <a:spcPct val="139971"/>
              </a:lnSpc>
              <a:spcBef>
                <a:spcPts val="0"/>
              </a:spcBef>
              <a:spcAft>
                <a:spcPts val="0"/>
              </a:spcAft>
              <a:buNone/>
            </a:pPr>
            <a:r>
              <a:t/>
            </a:r>
            <a:endParaRPr sz="3500">
              <a:solidFill>
                <a:srgbClr val="303D4D"/>
              </a:solidFill>
              <a:latin typeface="Calibri"/>
              <a:ea typeface="Calibri"/>
              <a:cs typeface="Calibri"/>
              <a:sym typeface="Calibri"/>
            </a:endParaRPr>
          </a:p>
          <a:p>
            <a:pPr indent="0" lvl="0" marL="0" marR="0" rtl="0" algn="ctr">
              <a:lnSpc>
                <a:spcPct val="139971"/>
              </a:lnSpc>
              <a:spcBef>
                <a:spcPts val="0"/>
              </a:spcBef>
              <a:spcAft>
                <a:spcPts val="0"/>
              </a:spcAft>
              <a:buNone/>
            </a:pPr>
            <a:r>
              <a:rPr b="1" lang="en-US" sz="3500">
                <a:solidFill>
                  <a:srgbClr val="303D4D"/>
                </a:solidFill>
                <a:latin typeface="Calibri"/>
                <a:ea typeface="Calibri"/>
                <a:cs typeface="Calibri"/>
                <a:sym typeface="Calibri"/>
              </a:rPr>
              <a:t>Charol Shakeshaft, Ph.D.</a:t>
            </a:r>
            <a:endParaRPr/>
          </a:p>
          <a:p>
            <a:pPr indent="0" lvl="0" marL="0" marR="0" rtl="0" algn="ctr">
              <a:lnSpc>
                <a:spcPct val="126843"/>
              </a:lnSpc>
              <a:spcBef>
                <a:spcPts val="0"/>
              </a:spcBef>
              <a:spcAft>
                <a:spcPts val="0"/>
              </a:spcAft>
              <a:buNone/>
            </a:pPr>
            <a:r>
              <a:rPr b="1" lang="en-US" sz="3200">
                <a:solidFill>
                  <a:srgbClr val="303D4D"/>
                </a:solidFill>
                <a:latin typeface="Calibri"/>
                <a:ea typeface="Calibri"/>
                <a:cs typeface="Calibri"/>
                <a:sym typeface="Calibri"/>
              </a:rPr>
              <a:t>Principal Investigator, CDC 5U01CE003317-02</a:t>
            </a:r>
            <a:endParaRPr/>
          </a:p>
          <a:p>
            <a:pPr indent="0" lvl="0" marL="0" marR="0" rtl="0" algn="ctr">
              <a:lnSpc>
                <a:spcPct val="126874"/>
              </a:lnSpc>
              <a:spcBef>
                <a:spcPts val="0"/>
              </a:spcBef>
              <a:spcAft>
                <a:spcPts val="0"/>
              </a:spcAft>
              <a:buNone/>
            </a:pPr>
            <a:r>
              <a:rPr b="1" lang="en-US" sz="3200">
                <a:solidFill>
                  <a:srgbClr val="303D4D"/>
                </a:solidFill>
                <a:latin typeface="Calibri"/>
                <a:ea typeface="Calibri"/>
                <a:cs typeface="Calibri"/>
                <a:sym typeface="Calibri"/>
              </a:rPr>
              <a:t>Professor, School of Education</a:t>
            </a:r>
            <a:endParaRPr/>
          </a:p>
          <a:p>
            <a:pPr indent="0" lvl="0" marL="0" marR="0" rtl="0" algn="ctr">
              <a:lnSpc>
                <a:spcPct val="126843"/>
              </a:lnSpc>
              <a:spcBef>
                <a:spcPts val="0"/>
              </a:spcBef>
              <a:spcAft>
                <a:spcPts val="0"/>
              </a:spcAft>
              <a:buNone/>
            </a:pPr>
            <a:r>
              <a:rPr b="1" lang="en-US" sz="3200">
                <a:solidFill>
                  <a:srgbClr val="303D4D"/>
                </a:solidFill>
                <a:latin typeface="Calibri"/>
                <a:ea typeface="Calibri"/>
                <a:cs typeface="Calibri"/>
                <a:sym typeface="Calibri"/>
              </a:rPr>
              <a:t>Virginia Commonwealth University</a:t>
            </a:r>
            <a:endParaRPr/>
          </a:p>
          <a:p>
            <a:pPr indent="0" lvl="0" marL="0" marR="0" rtl="0" algn="ctr">
              <a:lnSpc>
                <a:spcPct val="126843"/>
              </a:lnSpc>
              <a:spcBef>
                <a:spcPts val="0"/>
              </a:spcBef>
              <a:spcAft>
                <a:spcPts val="0"/>
              </a:spcAft>
              <a:buNone/>
            </a:pPr>
            <a:r>
              <a:rPr b="1" lang="en-US" sz="3200">
                <a:solidFill>
                  <a:srgbClr val="303D4D"/>
                </a:solidFill>
                <a:latin typeface="Calibri"/>
                <a:ea typeface="Calibri"/>
                <a:cs typeface="Calibri"/>
                <a:sym typeface="Calibri"/>
              </a:rPr>
              <a:t>cshakeshaft@vcu.edu</a:t>
            </a:r>
            <a:endParaRPr/>
          </a:p>
          <a:p>
            <a:pPr indent="0" lvl="0" marL="0" marR="0" rtl="0" algn="ctr">
              <a:lnSpc>
                <a:spcPct val="126843"/>
              </a:lnSpc>
              <a:spcBef>
                <a:spcPts val="0"/>
              </a:spcBef>
              <a:spcAft>
                <a:spcPts val="0"/>
              </a:spcAft>
              <a:buNone/>
            </a:pPr>
            <a:r>
              <a:rPr b="1" lang="en-US" sz="3200">
                <a:solidFill>
                  <a:srgbClr val="303D4D"/>
                </a:solidFill>
                <a:latin typeface="Calibri"/>
                <a:ea typeface="Calibri"/>
                <a:cs typeface="Calibri"/>
                <a:sym typeface="Calibri"/>
              </a:rPr>
              <a:t>(804) 752-2413</a:t>
            </a:r>
            <a:endParaRPr/>
          </a:p>
        </p:txBody>
      </p:sp>
      <p:sp>
        <p:nvSpPr>
          <p:cNvPr id="302" name="Google Shape;302;p29"/>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US" sz="1642">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95" name="Shape 95"/>
        <p:cNvGrpSpPr/>
        <p:nvPr/>
      </p:nvGrpSpPr>
      <p:grpSpPr>
        <a:xfrm>
          <a:off x="0" y="0"/>
          <a:ext cx="0" cy="0"/>
          <a:chOff x="0" y="0"/>
          <a:chExt cx="0" cy="0"/>
        </a:xfrm>
      </p:grpSpPr>
      <p:sp>
        <p:nvSpPr>
          <p:cNvPr id="96" name="Google Shape;96;p14"/>
          <p:cNvSpPr txBox="1"/>
          <p:nvPr/>
        </p:nvSpPr>
        <p:spPr>
          <a:xfrm>
            <a:off x="2400300" y="3238500"/>
            <a:ext cx="13487400" cy="7263079"/>
          </a:xfrm>
          <a:prstGeom prst="rect">
            <a:avLst/>
          </a:prstGeom>
          <a:noFill/>
          <a:ln>
            <a:noFill/>
          </a:ln>
        </p:spPr>
        <p:txBody>
          <a:bodyPr anchorCtr="0" anchor="t" bIns="0" lIns="0" spcFirstLastPara="1" rIns="0" wrap="square" tIns="0">
            <a:spAutoFit/>
          </a:bodyPr>
          <a:lstStyle/>
          <a:p>
            <a:pPr indent="0" lvl="0" marL="0" marR="0" rtl="0" algn="l">
              <a:lnSpc>
                <a:spcPct val="107843"/>
              </a:lnSpc>
              <a:spcBef>
                <a:spcPts val="0"/>
              </a:spcBef>
              <a:spcAft>
                <a:spcPts val="0"/>
              </a:spcAft>
              <a:buNone/>
            </a:pPr>
            <a:r>
              <a:rPr b="0" i="0" lang="en-US" sz="3200" u="none" cap="none" strike="noStrike">
                <a:solidFill>
                  <a:srgbClr val="000000"/>
                </a:solidFill>
                <a:latin typeface="Calibri"/>
                <a:ea typeface="Calibri"/>
                <a:cs typeface="Calibri"/>
                <a:sym typeface="Calibri"/>
              </a:rPr>
              <a:t>Virginia Commonwealth University researchers from the School of Education and the School of Medicine have been </a:t>
            </a:r>
            <a:r>
              <a:rPr b="1" i="0" lang="en-US" sz="3200" u="none" cap="none" strike="noStrike">
                <a:solidFill>
                  <a:srgbClr val="000000"/>
                </a:solidFill>
                <a:latin typeface="Calibri"/>
                <a:ea typeface="Calibri"/>
                <a:cs typeface="Calibri"/>
                <a:sym typeface="Calibri"/>
              </a:rPr>
              <a:t>awarded funding by the CDC to study the prevention of school employee sexual misconduct</a:t>
            </a:r>
            <a:r>
              <a:rPr b="0" i="0" lang="en-US" sz="3200" u="none" cap="none" strike="noStrike">
                <a:solidFill>
                  <a:srgbClr val="000000"/>
                </a:solidFill>
                <a:latin typeface="Calibri"/>
                <a:ea typeface="Calibri"/>
                <a:cs typeface="Calibri"/>
                <a:sym typeface="Calibri"/>
              </a:rPr>
              <a:t>. CHILD USA is collaborating on the project. </a:t>
            </a:r>
            <a:endParaRPr/>
          </a:p>
          <a:p>
            <a:pPr indent="0" lvl="0" marL="0" marR="0" rtl="0" algn="ctr">
              <a:lnSpc>
                <a:spcPct val="107843"/>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7843"/>
              </a:lnSpc>
              <a:spcBef>
                <a:spcPts val="0"/>
              </a:spcBef>
              <a:spcAft>
                <a:spcPts val="0"/>
              </a:spcAft>
              <a:buNone/>
            </a:pPr>
            <a:r>
              <a:rPr b="0" i="0" lang="en-US" sz="3200" u="none" cap="none" strike="noStrike">
                <a:solidFill>
                  <a:srgbClr val="000000"/>
                </a:solidFill>
                <a:latin typeface="Calibri"/>
                <a:ea typeface="Calibri"/>
                <a:cs typeface="Calibri"/>
                <a:sym typeface="Calibri"/>
              </a:rPr>
              <a:t>This multi-year study examines an ecological training approach to preventing or reducing school employee sexual misconduct, boundary crossing, and sexually inappropriate behaviors. The training model is </a:t>
            </a:r>
            <a:r>
              <a:rPr b="1" i="0" lang="en-US" sz="3200" u="none" cap="none" strike="noStrike">
                <a:solidFill>
                  <a:srgbClr val="000000"/>
                </a:solidFill>
                <a:latin typeface="Calibri"/>
                <a:ea typeface="Calibri"/>
                <a:cs typeface="Calibri"/>
                <a:sym typeface="Calibri"/>
              </a:rPr>
              <a:t>Praesidium's </a:t>
            </a:r>
            <a:r>
              <a:rPr b="1" i="1" lang="en-US" sz="3200" u="none" cap="none" strike="noStrike">
                <a:solidFill>
                  <a:srgbClr val="000000"/>
                </a:solidFill>
                <a:latin typeface="Calibri"/>
                <a:ea typeface="Calibri"/>
                <a:cs typeface="Calibri"/>
                <a:sym typeface="Calibri"/>
              </a:rPr>
              <a:t>Safety Equation </a:t>
            </a:r>
            <a:r>
              <a:rPr b="0" i="0" lang="en-US" sz="3200" u="none" cap="none" strike="noStrike">
                <a:solidFill>
                  <a:srgbClr val="000000"/>
                </a:solidFill>
                <a:latin typeface="Calibri"/>
                <a:ea typeface="Calibri"/>
                <a:cs typeface="Calibri"/>
                <a:sym typeface="Calibri"/>
              </a:rPr>
              <a:t>with training for all staff and additional, job specific training for administrators.</a:t>
            </a:r>
            <a:endParaRPr b="0" i="0" sz="3200" u="none" cap="none" strike="noStrike">
              <a:solidFill>
                <a:srgbClr val="000000"/>
              </a:solidFill>
              <a:latin typeface="Calibri"/>
              <a:ea typeface="Calibri"/>
              <a:cs typeface="Calibri"/>
              <a:sym typeface="Calibri"/>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p:txBody>
      </p:sp>
      <p:sp>
        <p:nvSpPr>
          <p:cNvPr id="97" name="Google Shape;97;p14"/>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
        <p:nvSpPr>
          <p:cNvPr id="98" name="Google Shape;98;p14"/>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4"/>
          <p:cNvGrpSpPr/>
          <p:nvPr/>
        </p:nvGrpSpPr>
        <p:grpSpPr>
          <a:xfrm>
            <a:off x="16847825" y="672123"/>
            <a:ext cx="411475" cy="172140"/>
            <a:chOff x="0" y="1270"/>
            <a:chExt cx="1208230" cy="505460"/>
          </a:xfrm>
        </p:grpSpPr>
        <p:sp>
          <p:nvSpPr>
            <p:cNvPr id="100" name="Google Shape;100;p14"/>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01" name="Google Shape;101;p14"/>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105" name="Shape 105"/>
        <p:cNvGrpSpPr/>
        <p:nvPr/>
      </p:nvGrpSpPr>
      <p:grpSpPr>
        <a:xfrm>
          <a:off x="0" y="0"/>
          <a:ext cx="0" cy="0"/>
          <a:chOff x="0" y="0"/>
          <a:chExt cx="0" cy="0"/>
        </a:xfrm>
      </p:grpSpPr>
      <p:sp>
        <p:nvSpPr>
          <p:cNvPr id="106" name="Google Shape;106;p15"/>
          <p:cNvSpPr txBox="1"/>
          <p:nvPr/>
        </p:nvSpPr>
        <p:spPr>
          <a:xfrm>
            <a:off x="2514600" y="2857500"/>
            <a:ext cx="13487400" cy="7291200"/>
          </a:xfrm>
          <a:prstGeom prst="rect">
            <a:avLst/>
          </a:prstGeom>
          <a:noFill/>
          <a:ln>
            <a:noFill/>
          </a:ln>
        </p:spPr>
        <p:txBody>
          <a:bodyPr anchorCtr="0" anchor="t" bIns="0" lIns="0" spcFirstLastPara="1" rIns="0" wrap="square" tIns="0">
            <a:spAutoFit/>
          </a:bodyPr>
          <a:lstStyle/>
          <a:p>
            <a:pPr indent="0" lvl="0" marL="0" marR="0" rtl="0" algn="l">
              <a:lnSpc>
                <a:spcPct val="107843"/>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7843"/>
              </a:lnSpc>
              <a:spcBef>
                <a:spcPts val="0"/>
              </a:spcBef>
              <a:spcAft>
                <a:spcPts val="0"/>
              </a:spcAft>
              <a:buNone/>
            </a:pPr>
            <a:r>
              <a:rPr b="0" i="0" lang="en-US" sz="3200" u="none" cap="none" strike="noStrike">
                <a:solidFill>
                  <a:srgbClr val="000000"/>
                </a:solidFill>
                <a:latin typeface="Calibri"/>
                <a:ea typeface="Calibri"/>
                <a:cs typeface="Calibri"/>
                <a:sym typeface="Calibri"/>
              </a:rPr>
              <a:t>While our primary </a:t>
            </a:r>
            <a:r>
              <a:rPr b="1" i="0" lang="en-US" sz="3200" u="none" cap="none" strike="noStrike">
                <a:solidFill>
                  <a:srgbClr val="000000"/>
                </a:solidFill>
                <a:latin typeface="Calibri"/>
                <a:ea typeface="Calibri"/>
                <a:cs typeface="Calibri"/>
                <a:sym typeface="Calibri"/>
              </a:rPr>
              <a:t>focus is on effects of Praesidium's training </a:t>
            </a:r>
            <a:r>
              <a:rPr b="0" i="0" lang="en-US" sz="3200" u="none" cap="none" strike="noStrike">
                <a:solidFill>
                  <a:srgbClr val="000000"/>
                </a:solidFill>
                <a:latin typeface="Calibri"/>
                <a:ea typeface="Calibri"/>
                <a:cs typeface="Calibri"/>
                <a:sym typeface="Calibri"/>
              </a:rPr>
              <a:t>for changing knowledge, attitudes, and understanding of prevention, we are also studying the additive value of other safety practices that schools and school districts have in place such as policies, safe hiring, internal communication systems, and attention to warning signs. </a:t>
            </a:r>
            <a:endParaRPr/>
          </a:p>
          <a:p>
            <a:pPr indent="0" lvl="0" marL="0" marR="0" rtl="0" algn="l">
              <a:lnSpc>
                <a:spcPct val="107843"/>
              </a:lnSpc>
              <a:spcBef>
                <a:spcPts val="0"/>
              </a:spcBef>
              <a:spcAft>
                <a:spcPts val="0"/>
              </a:spcAft>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7843"/>
              </a:lnSpc>
              <a:spcBef>
                <a:spcPts val="0"/>
              </a:spcBef>
              <a:spcAft>
                <a:spcPts val="0"/>
              </a:spcAft>
              <a:buNone/>
            </a:pPr>
            <a:r>
              <a:rPr b="0" i="0" lang="en-US" sz="3200" u="none" cap="none" strike="noStrike">
                <a:solidFill>
                  <a:srgbClr val="000000"/>
                </a:solidFill>
                <a:latin typeface="Calibri"/>
                <a:ea typeface="Calibri"/>
                <a:cs typeface="Calibri"/>
                <a:sym typeface="Calibri"/>
              </a:rPr>
              <a:t>These align with Praesidium's </a:t>
            </a:r>
            <a:r>
              <a:rPr b="1" i="0" lang="en-US" sz="3200" u="none" cap="none" strike="noStrike">
                <a:solidFill>
                  <a:srgbClr val="000000"/>
                </a:solidFill>
                <a:latin typeface="Calibri"/>
                <a:ea typeface="Calibri"/>
                <a:cs typeface="Calibri"/>
                <a:sym typeface="Calibri"/>
              </a:rPr>
              <a:t>recommendations for policies and procedures </a:t>
            </a:r>
            <a:r>
              <a:rPr b="0" i="0" lang="en-US" sz="3200" u="none" cap="none" strike="noStrike">
                <a:solidFill>
                  <a:srgbClr val="000000"/>
                </a:solidFill>
                <a:latin typeface="Calibri"/>
                <a:ea typeface="Calibri"/>
                <a:cs typeface="Calibri"/>
                <a:sym typeface="Calibri"/>
              </a:rPr>
              <a:t>in the school environment to increase the effectiveness of training.</a:t>
            </a:r>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Cardo"/>
              <a:ea typeface="Cardo"/>
              <a:cs typeface="Cardo"/>
              <a:sym typeface="Cardo"/>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a:p>
            <a:pPr indent="0" lvl="0" marL="0" marR="0" rtl="0" algn="ctr">
              <a:lnSpc>
                <a:spcPct val="66166"/>
              </a:lnSpc>
              <a:spcBef>
                <a:spcPts val="0"/>
              </a:spcBef>
              <a:spcAft>
                <a:spcPts val="0"/>
              </a:spcAft>
              <a:buNone/>
            </a:pPr>
            <a:r>
              <a:t/>
            </a:r>
            <a:endParaRPr b="0" i="0" sz="2465" u="none" cap="none" strike="noStrike">
              <a:solidFill>
                <a:srgbClr val="000000"/>
              </a:solidFill>
              <a:latin typeface="Open Sans"/>
              <a:ea typeface="Open Sans"/>
              <a:cs typeface="Open Sans"/>
              <a:sym typeface="Open Sans"/>
            </a:endParaRPr>
          </a:p>
        </p:txBody>
      </p:sp>
      <p:sp>
        <p:nvSpPr>
          <p:cNvPr id="107" name="Google Shape;107;p15"/>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
        <p:nvSpPr>
          <p:cNvPr id="108" name="Google Shape;108;p15"/>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 name="Google Shape;109;p15"/>
          <p:cNvGrpSpPr/>
          <p:nvPr/>
        </p:nvGrpSpPr>
        <p:grpSpPr>
          <a:xfrm>
            <a:off x="16847825" y="672123"/>
            <a:ext cx="411475" cy="172140"/>
            <a:chOff x="0" y="1270"/>
            <a:chExt cx="1208230" cy="505460"/>
          </a:xfrm>
        </p:grpSpPr>
        <p:sp>
          <p:nvSpPr>
            <p:cNvPr id="110" name="Google Shape;110;p15"/>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11" name="Google Shape;111;p15"/>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115" name="Shape 115"/>
        <p:cNvGrpSpPr/>
        <p:nvPr/>
      </p:nvGrpSpPr>
      <p:grpSpPr>
        <a:xfrm>
          <a:off x="0" y="0"/>
          <a:ext cx="0" cy="0"/>
          <a:chOff x="0" y="0"/>
          <a:chExt cx="0" cy="0"/>
        </a:xfrm>
      </p:grpSpPr>
      <p:grpSp>
        <p:nvGrpSpPr>
          <p:cNvPr id="116" name="Google Shape;116;p16"/>
          <p:cNvGrpSpPr/>
          <p:nvPr/>
        </p:nvGrpSpPr>
        <p:grpSpPr>
          <a:xfrm>
            <a:off x="457200" y="1638300"/>
            <a:ext cx="16886278" cy="1705464"/>
            <a:chOff x="-11560033" y="-57619"/>
            <a:chExt cx="22515036" cy="2273953"/>
          </a:xfrm>
        </p:grpSpPr>
        <p:sp>
          <p:nvSpPr>
            <p:cNvPr id="117" name="Google Shape;117;p16"/>
            <p:cNvSpPr txBox="1"/>
            <p:nvPr/>
          </p:nvSpPr>
          <p:spPr>
            <a:xfrm>
              <a:off x="-11560033" y="-57619"/>
              <a:ext cx="11256641" cy="1171433"/>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0" i="0" lang="en-US" sz="5213" u="none" cap="none" strike="noStrike">
                  <a:solidFill>
                    <a:srgbClr val="000000"/>
                  </a:solidFill>
                  <a:latin typeface="Calibri"/>
                  <a:ea typeface="Calibri"/>
                  <a:cs typeface="Calibri"/>
                  <a:sym typeface="Calibri"/>
                </a:rPr>
                <a:t>Stop it before it happens.</a:t>
              </a:r>
              <a:endParaRPr/>
            </a:p>
          </p:txBody>
        </p:sp>
        <p:sp>
          <p:nvSpPr>
            <p:cNvPr id="118" name="Google Shape;118;p16"/>
            <p:cNvSpPr txBox="1"/>
            <p:nvPr/>
          </p:nvSpPr>
          <p:spPr>
            <a:xfrm>
              <a:off x="0" y="1737502"/>
              <a:ext cx="10955003" cy="478832"/>
            </a:xfrm>
            <a:prstGeom prst="rect">
              <a:avLst/>
            </a:prstGeom>
            <a:noFill/>
            <a:ln>
              <a:noFill/>
            </a:ln>
          </p:spPr>
          <p:txBody>
            <a:bodyPr anchorCtr="0" anchor="t" bIns="0" lIns="0" spcFirstLastPara="1" rIns="0" wrap="square" tIns="0">
              <a:spAutoFit/>
            </a:bodyPr>
            <a:lstStyle/>
            <a:p>
              <a:pPr indent="0" lvl="0" marL="0" marR="0" rtl="0" algn="l">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 name="Google Shape;119;p16"/>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 name="Google Shape;120;p16"/>
          <p:cNvGrpSpPr/>
          <p:nvPr/>
        </p:nvGrpSpPr>
        <p:grpSpPr>
          <a:xfrm>
            <a:off x="16847825" y="672123"/>
            <a:ext cx="411475" cy="172140"/>
            <a:chOff x="0" y="1270"/>
            <a:chExt cx="1208230" cy="505460"/>
          </a:xfrm>
        </p:grpSpPr>
        <p:sp>
          <p:nvSpPr>
            <p:cNvPr id="121" name="Google Shape;121;p16"/>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22" name="Google Shape;122;p16"/>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pic>
        <p:nvPicPr>
          <p:cNvPr id="123" name="Google Shape;123;p16"/>
          <p:cNvPicPr preferRelativeResize="0"/>
          <p:nvPr/>
        </p:nvPicPr>
        <p:blipFill rotWithShape="1">
          <a:blip r:embed="rId3">
            <a:alphaModFix/>
          </a:blip>
          <a:srcRect b="0" l="3208" r="29230" t="0"/>
          <a:stretch/>
        </p:blipFill>
        <p:spPr>
          <a:xfrm>
            <a:off x="10058400" y="1707094"/>
            <a:ext cx="7921334" cy="7801890"/>
          </a:xfrm>
          <a:prstGeom prst="rect">
            <a:avLst/>
          </a:prstGeom>
          <a:noFill/>
          <a:ln>
            <a:noFill/>
          </a:ln>
        </p:spPr>
      </p:pic>
      <p:sp>
        <p:nvSpPr>
          <p:cNvPr id="124" name="Google Shape;124;p16"/>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
        <p:nvSpPr>
          <p:cNvPr id="125" name="Google Shape;125;p16"/>
          <p:cNvSpPr txBox="1"/>
          <p:nvPr/>
        </p:nvSpPr>
        <p:spPr>
          <a:xfrm>
            <a:off x="457200" y="2781300"/>
            <a:ext cx="9029577" cy="11214417"/>
          </a:xfrm>
          <a:prstGeom prst="rect">
            <a:avLst/>
          </a:prstGeom>
          <a:noFill/>
          <a:ln>
            <a:noFill/>
          </a:ln>
        </p:spPr>
        <p:txBody>
          <a:bodyPr anchorCtr="0" anchor="t" bIns="0" lIns="0" spcFirstLastPara="1" rIns="0" wrap="square" tIns="0">
            <a:spAutoFit/>
          </a:bodyPr>
          <a:lstStyle/>
          <a:p>
            <a:pPr indent="-457200" lvl="0" marL="457200" marR="0" rtl="0" algn="l">
              <a:lnSpc>
                <a:spcPct val="118406"/>
              </a:lnSpc>
              <a:spcBef>
                <a:spcPts val="0"/>
              </a:spcBef>
              <a:spcAft>
                <a:spcPts val="0"/>
              </a:spcAft>
              <a:buClr>
                <a:srgbClr val="000000"/>
              </a:buClr>
              <a:buSzPts val="3200"/>
              <a:buFont typeface="Arial"/>
              <a:buChar char="•"/>
            </a:pPr>
            <a:r>
              <a:rPr b="1" i="0" lang="en-US" sz="3200" u="none" cap="none" strike="noStrike">
                <a:solidFill>
                  <a:srgbClr val="000000"/>
                </a:solidFill>
                <a:latin typeface="Calibri"/>
                <a:ea typeface="Calibri"/>
                <a:cs typeface="Calibri"/>
                <a:sym typeface="Calibri"/>
              </a:rPr>
              <a:t>Praesidium's Safety Equation® </a:t>
            </a:r>
            <a:r>
              <a:rPr b="0" i="0" lang="en-US" sz="3200" u="none" cap="none" strike="noStrike">
                <a:solidFill>
                  <a:srgbClr val="000000"/>
                </a:solidFill>
                <a:latin typeface="Calibri"/>
                <a:ea typeface="Calibri"/>
                <a:cs typeface="Calibri"/>
                <a:sym typeface="Calibri"/>
              </a:rPr>
              <a:t>identifies eight organizational operations that provide opportunities to </a:t>
            </a:r>
            <a:r>
              <a:rPr b="1" i="0" lang="en-US" sz="3200" u="none" cap="none" strike="noStrike">
                <a:solidFill>
                  <a:srgbClr val="000000"/>
                </a:solidFill>
                <a:latin typeface="Calibri"/>
                <a:ea typeface="Calibri"/>
                <a:cs typeface="Calibri"/>
                <a:sym typeface="Calibri"/>
              </a:rPr>
              <a:t>decrease the risk of abuse </a:t>
            </a:r>
            <a:r>
              <a:rPr b="0" i="0" lang="en-US" sz="3200" u="none" cap="none" strike="noStrike">
                <a:solidFill>
                  <a:srgbClr val="000000"/>
                </a:solidFill>
                <a:latin typeface="Calibri"/>
                <a:ea typeface="Calibri"/>
                <a:cs typeface="Calibri"/>
                <a:sym typeface="Calibri"/>
              </a:rPr>
              <a:t>by employees, volunteers, or other program participants. </a:t>
            </a:r>
            <a:endParaRPr/>
          </a:p>
          <a:p>
            <a:pPr indent="-254000" lvl="0" marL="457200" marR="0" rtl="0" algn="l">
              <a:lnSpc>
                <a:spcPct val="118406"/>
              </a:lnSpc>
              <a:spcBef>
                <a:spcPts val="0"/>
              </a:spcBef>
              <a:spcAft>
                <a:spcPts val="0"/>
              </a:spcAft>
              <a:buClr>
                <a:schemeClr val="dk1"/>
              </a:buClr>
              <a:buSzPts val="3200"/>
              <a:buFont typeface="Arial"/>
              <a:buNone/>
            </a:pPr>
            <a:r>
              <a:t/>
            </a:r>
            <a:endParaRPr b="0" i="0" sz="3200" u="none" cap="none" strike="noStrike">
              <a:solidFill>
                <a:srgbClr val="000000"/>
              </a:solidFill>
              <a:latin typeface="Calibri"/>
              <a:ea typeface="Calibri"/>
              <a:cs typeface="Calibri"/>
              <a:sym typeface="Calibri"/>
            </a:endParaRPr>
          </a:p>
          <a:p>
            <a:pPr indent="-457200" lvl="0" marL="457200" marR="0" rtl="0" algn="l">
              <a:lnSpc>
                <a:spcPct val="118406"/>
              </a:lnSpc>
              <a:spcBef>
                <a:spcPts val="0"/>
              </a:spcBef>
              <a:spcAft>
                <a:spcPts val="0"/>
              </a:spcAft>
              <a:buClr>
                <a:srgbClr val="000000"/>
              </a:buClr>
              <a:buSzPts val="3200"/>
              <a:buFont typeface="Arial"/>
              <a:buChar char="•"/>
            </a:pPr>
            <a:r>
              <a:rPr b="0" i="0" lang="en-US" sz="3200" u="none" cap="none" strike="noStrike">
                <a:solidFill>
                  <a:srgbClr val="000000"/>
                </a:solidFill>
                <a:latin typeface="Calibri"/>
                <a:ea typeface="Calibri"/>
                <a:cs typeface="Calibri"/>
                <a:sym typeface="Calibri"/>
              </a:rPr>
              <a:t>Using </a:t>
            </a:r>
            <a:r>
              <a:rPr b="1" i="0" lang="en-US" sz="3200" u="none" cap="none" strike="noStrike">
                <a:solidFill>
                  <a:srgbClr val="000000"/>
                </a:solidFill>
                <a:latin typeface="Calibri"/>
                <a:ea typeface="Calibri"/>
                <a:cs typeface="Calibri"/>
                <a:sym typeface="Calibri"/>
              </a:rPr>
              <a:t>current research </a:t>
            </a:r>
            <a:r>
              <a:rPr b="0" i="0" lang="en-US" sz="3200" u="none" cap="none" strike="noStrike">
                <a:solidFill>
                  <a:srgbClr val="000000"/>
                </a:solidFill>
                <a:latin typeface="Calibri"/>
                <a:ea typeface="Calibri"/>
                <a:cs typeface="Calibri"/>
                <a:sym typeface="Calibri"/>
              </a:rPr>
              <a:t>and </a:t>
            </a:r>
            <a:r>
              <a:rPr b="1" i="0" lang="en-US" sz="3200" u="none" cap="none" strike="noStrike">
                <a:solidFill>
                  <a:srgbClr val="000000"/>
                </a:solidFill>
                <a:latin typeface="Calibri"/>
                <a:ea typeface="Calibri"/>
                <a:cs typeface="Calibri"/>
                <a:sym typeface="Calibri"/>
              </a:rPr>
              <a:t>root-cause analyses </a:t>
            </a:r>
            <a:r>
              <a:rPr b="0" i="0" lang="en-US" sz="3200" u="none" cap="none" strike="noStrike">
                <a:solidFill>
                  <a:srgbClr val="000000"/>
                </a:solidFill>
                <a:latin typeface="Calibri"/>
                <a:ea typeface="Calibri"/>
                <a:cs typeface="Calibri"/>
                <a:sym typeface="Calibri"/>
              </a:rPr>
              <a:t>of thousands of cases of abuse across a diverse range of organizations, Praesidium has identified </a:t>
            </a:r>
            <a:r>
              <a:rPr b="1" i="0" lang="en-US" sz="3200" u="none" cap="none" strike="noStrike">
                <a:solidFill>
                  <a:srgbClr val="000000"/>
                </a:solidFill>
                <a:latin typeface="Calibri"/>
                <a:ea typeface="Calibri"/>
                <a:cs typeface="Calibri"/>
                <a:sym typeface="Calibri"/>
              </a:rPr>
              <a:t>best practices  </a:t>
            </a:r>
            <a:r>
              <a:rPr b="0" i="0" lang="en-US" sz="3200" u="none" cap="none" strike="noStrike">
                <a:solidFill>
                  <a:srgbClr val="000000"/>
                </a:solidFill>
                <a:latin typeface="Calibri"/>
                <a:ea typeface="Calibri"/>
                <a:cs typeface="Calibri"/>
                <a:sym typeface="Calibri"/>
              </a:rPr>
              <a:t>and created online training modules that help organizations implement these practices.</a:t>
            </a:r>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a:p>
            <a:pPr indent="0" lvl="0" marL="0" marR="0" rtl="0" algn="ctr">
              <a:lnSpc>
                <a:spcPct val="36548"/>
              </a:lnSpc>
              <a:spcBef>
                <a:spcPts val="0"/>
              </a:spcBef>
              <a:spcAft>
                <a:spcPts val="0"/>
              </a:spcAft>
              <a:buNone/>
            </a:pPr>
            <a:r>
              <a:t/>
            </a:r>
            <a:endParaRPr b="0" i="0" sz="2706"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129" name="Shape 129"/>
        <p:cNvGrpSpPr/>
        <p:nvPr/>
      </p:nvGrpSpPr>
      <p:grpSpPr>
        <a:xfrm>
          <a:off x="0" y="0"/>
          <a:ext cx="0" cy="0"/>
          <a:chOff x="0" y="0"/>
          <a:chExt cx="0" cy="0"/>
        </a:xfrm>
      </p:grpSpPr>
      <p:grpSp>
        <p:nvGrpSpPr>
          <p:cNvPr id="130" name="Google Shape;130;p17"/>
          <p:cNvGrpSpPr/>
          <p:nvPr/>
        </p:nvGrpSpPr>
        <p:grpSpPr>
          <a:xfrm>
            <a:off x="1530685" y="1753710"/>
            <a:ext cx="18039345" cy="9124129"/>
            <a:chOff x="1415410" y="332459"/>
            <a:chExt cx="24052460" cy="12165505"/>
          </a:xfrm>
        </p:grpSpPr>
        <p:sp>
          <p:nvSpPr>
            <p:cNvPr id="131" name="Google Shape;131;p17"/>
            <p:cNvSpPr txBox="1"/>
            <p:nvPr/>
          </p:nvSpPr>
          <p:spPr>
            <a:xfrm>
              <a:off x="2546706" y="332459"/>
              <a:ext cx="22921164" cy="1710285"/>
            </a:xfrm>
            <a:prstGeom prst="rect">
              <a:avLst/>
            </a:prstGeom>
            <a:noFill/>
            <a:ln>
              <a:noFill/>
            </a:ln>
          </p:spPr>
          <p:txBody>
            <a:bodyPr anchorCtr="0" anchor="t" bIns="0" lIns="0" spcFirstLastPara="1" rIns="0" wrap="square" tIns="0">
              <a:spAutoFit/>
            </a:bodyPr>
            <a:lstStyle/>
            <a:p>
              <a:pPr indent="0" lvl="0" marL="0" marR="0" rtl="0" algn="l">
                <a:lnSpc>
                  <a:spcPct val="119997"/>
                </a:lnSpc>
                <a:spcBef>
                  <a:spcPts val="0"/>
                </a:spcBef>
                <a:spcAft>
                  <a:spcPts val="0"/>
                </a:spcAft>
                <a:buNone/>
              </a:pPr>
              <a:r>
                <a:rPr b="0" i="0" lang="en-US" sz="8481" u="none" cap="none" strike="noStrike">
                  <a:solidFill>
                    <a:srgbClr val="303D4D"/>
                  </a:solidFill>
                  <a:latin typeface="Calibri"/>
                  <a:ea typeface="Calibri"/>
                  <a:cs typeface="Calibri"/>
                  <a:sym typeface="Calibri"/>
                </a:rPr>
                <a:t>Why are we doing this study?</a:t>
              </a:r>
              <a:endParaRPr/>
            </a:p>
          </p:txBody>
        </p:sp>
        <p:sp>
          <p:nvSpPr>
            <p:cNvPr id="132" name="Google Shape;132;p17"/>
            <p:cNvSpPr txBox="1"/>
            <p:nvPr/>
          </p:nvSpPr>
          <p:spPr>
            <a:xfrm>
              <a:off x="5165697" y="2553012"/>
              <a:ext cx="20302173" cy="84224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3741" u="none" cap="none" strike="noStrike">
                  <a:solidFill>
                    <a:srgbClr val="303D4D"/>
                  </a:solidFill>
                  <a:latin typeface="Calibri"/>
                  <a:ea typeface="Calibri"/>
                  <a:cs typeface="Calibri"/>
                  <a:sym typeface="Calibri"/>
                </a:rPr>
                <a:t>Sexual misconduct can happen anywhere.</a:t>
              </a:r>
              <a:endParaRPr/>
            </a:p>
          </p:txBody>
        </p:sp>
        <p:sp>
          <p:nvSpPr>
            <p:cNvPr id="133" name="Google Shape;133;p17"/>
            <p:cNvSpPr txBox="1"/>
            <p:nvPr/>
          </p:nvSpPr>
          <p:spPr>
            <a:xfrm>
              <a:off x="1415410" y="4133064"/>
              <a:ext cx="20302200" cy="8364900"/>
            </a:xfrm>
            <a:prstGeom prst="rect">
              <a:avLst/>
            </a:prstGeom>
            <a:noFill/>
            <a:ln>
              <a:noFill/>
            </a:ln>
          </p:spPr>
          <p:txBody>
            <a:bodyPr anchorCtr="0" anchor="t" bIns="0" lIns="0" spcFirstLastPara="1" rIns="0" wrap="square" tIns="0">
              <a:spAutoFit/>
            </a:bodyPr>
            <a:lstStyle/>
            <a:p>
              <a:pPr indent="-307117" lvl="1" marL="614233" marR="0" rtl="0" algn="l">
                <a:lnSpc>
                  <a:spcPct val="151125"/>
                </a:lnSpc>
                <a:spcBef>
                  <a:spcPts val="0"/>
                </a:spcBef>
                <a:spcAft>
                  <a:spcPts val="0"/>
                </a:spcAft>
                <a:buClr>
                  <a:srgbClr val="303D4D"/>
                </a:buClr>
                <a:buSzPts val="3200"/>
                <a:buFont typeface="Arial"/>
                <a:buChar char="•"/>
              </a:pPr>
              <a:r>
                <a:rPr b="0" i="0" lang="en-US" sz="3200" u="none" cap="none" strike="noStrike">
                  <a:solidFill>
                    <a:srgbClr val="303D4D"/>
                  </a:solidFill>
                  <a:latin typeface="Calibri"/>
                  <a:ea typeface="Calibri"/>
                  <a:cs typeface="Calibri"/>
                  <a:sym typeface="Calibri"/>
                </a:rPr>
                <a:t>Nearly </a:t>
              </a:r>
              <a:r>
                <a:rPr b="1" i="0" lang="en-US" sz="3200" u="none" cap="none" strike="noStrike">
                  <a:solidFill>
                    <a:srgbClr val="303D4D"/>
                  </a:solidFill>
                  <a:latin typeface="Calibri"/>
                  <a:ea typeface="Calibri"/>
                  <a:cs typeface="Calibri"/>
                  <a:sym typeface="Calibri"/>
                </a:rPr>
                <a:t>10% of students (5.5 million) </a:t>
              </a:r>
              <a:r>
                <a:rPr b="0" i="0" lang="en-US" sz="3200" u="none" cap="none" strike="noStrike">
                  <a:solidFill>
                    <a:srgbClr val="303D4D"/>
                  </a:solidFill>
                  <a:latin typeface="Calibri"/>
                  <a:ea typeface="Calibri"/>
                  <a:cs typeface="Calibri"/>
                  <a:sym typeface="Calibri"/>
                </a:rPr>
                <a:t>are targets of school employee sexual misconduct at least once in their K12 school lives. </a:t>
              </a:r>
              <a:endParaRPr/>
            </a:p>
            <a:p>
              <a:pPr indent="0" lvl="0" marL="0" marR="0" rtl="0" algn="l">
                <a:lnSpc>
                  <a:spcPct val="60812"/>
                </a:lnSpc>
                <a:spcBef>
                  <a:spcPts val="0"/>
                </a:spcBef>
                <a:spcAft>
                  <a:spcPts val="0"/>
                </a:spcAft>
                <a:buNone/>
              </a:pPr>
              <a:r>
                <a:t/>
              </a:r>
              <a:endParaRPr b="0" i="0" sz="3200" u="none" cap="none" strike="noStrike">
                <a:solidFill>
                  <a:srgbClr val="303D4D"/>
                </a:solidFill>
                <a:latin typeface="Calibri"/>
                <a:ea typeface="Calibri"/>
                <a:cs typeface="Calibri"/>
                <a:sym typeface="Calibri"/>
              </a:endParaRPr>
            </a:p>
            <a:p>
              <a:pPr indent="-307117" lvl="1" marL="614233" marR="0" rtl="0" algn="l">
                <a:lnSpc>
                  <a:spcPct val="151125"/>
                </a:lnSpc>
                <a:spcBef>
                  <a:spcPts val="0"/>
                </a:spcBef>
                <a:spcAft>
                  <a:spcPts val="0"/>
                </a:spcAft>
                <a:buClr>
                  <a:srgbClr val="303D4D"/>
                </a:buClr>
                <a:buSzPts val="3200"/>
                <a:buFont typeface="Arial"/>
                <a:buChar char="•"/>
              </a:pPr>
              <a:r>
                <a:rPr b="0" i="0" lang="en-US" sz="3200" u="none" cap="none" strike="noStrike">
                  <a:solidFill>
                    <a:srgbClr val="303D4D"/>
                  </a:solidFill>
                  <a:latin typeface="Calibri"/>
                  <a:ea typeface="Calibri"/>
                  <a:cs typeface="Calibri"/>
                  <a:sym typeface="Calibri"/>
                </a:rPr>
                <a:t>School employee sexual misconduct has </a:t>
              </a:r>
              <a:r>
                <a:rPr b="1" i="0" lang="en-US" sz="3200" u="none" cap="none" strike="noStrike">
                  <a:solidFill>
                    <a:srgbClr val="303D4D"/>
                  </a:solidFill>
                  <a:latin typeface="Calibri"/>
                  <a:ea typeface="Calibri"/>
                  <a:cs typeface="Calibri"/>
                  <a:sym typeface="Calibri"/>
                </a:rPr>
                <a:t>long-term negative health and wellbeing </a:t>
              </a:r>
              <a:r>
                <a:rPr b="0" i="0" lang="en-US" sz="3200" u="none" cap="none" strike="noStrike">
                  <a:solidFill>
                    <a:srgbClr val="303D4D"/>
                  </a:solidFill>
                  <a:latin typeface="Calibri"/>
                  <a:ea typeface="Calibri"/>
                  <a:cs typeface="Calibri"/>
                  <a:sym typeface="Calibri"/>
                </a:rPr>
                <a:t>outcomes</a:t>
              </a:r>
              <a:r>
                <a:rPr b="1" i="0" lang="en-US" sz="3200" u="none" cap="none" strike="noStrike">
                  <a:solidFill>
                    <a:srgbClr val="303D4D"/>
                  </a:solidFill>
                  <a:latin typeface="Calibri"/>
                  <a:ea typeface="Calibri"/>
                  <a:cs typeface="Calibri"/>
                  <a:sym typeface="Calibri"/>
                </a:rPr>
                <a:t> </a:t>
              </a:r>
              <a:r>
                <a:rPr b="0" i="0" lang="en-US" sz="3200" u="none" cap="none" strike="noStrike">
                  <a:solidFill>
                    <a:srgbClr val="303D4D"/>
                  </a:solidFill>
                  <a:latin typeface="Calibri"/>
                  <a:ea typeface="Calibri"/>
                  <a:cs typeface="Calibri"/>
                  <a:sym typeface="Calibri"/>
                </a:rPr>
                <a:t>for students.</a:t>
              </a:r>
              <a:endParaRPr/>
            </a:p>
            <a:p>
              <a:pPr indent="0" lvl="0" marL="0" marR="0" rtl="0" algn="l">
                <a:lnSpc>
                  <a:spcPct val="66125"/>
                </a:lnSpc>
                <a:spcBef>
                  <a:spcPts val="0"/>
                </a:spcBef>
                <a:spcAft>
                  <a:spcPts val="0"/>
                </a:spcAft>
                <a:buNone/>
              </a:pPr>
              <a:r>
                <a:t/>
              </a:r>
              <a:endParaRPr b="0" i="0" sz="3200" u="none" cap="none" strike="noStrike">
                <a:solidFill>
                  <a:srgbClr val="303D4D"/>
                </a:solidFill>
                <a:latin typeface="Calibri"/>
                <a:ea typeface="Calibri"/>
                <a:cs typeface="Calibri"/>
                <a:sym typeface="Calibri"/>
              </a:endParaRPr>
            </a:p>
            <a:p>
              <a:pPr indent="-307117" lvl="1" marL="614233" marR="0" rtl="0" algn="l">
                <a:lnSpc>
                  <a:spcPct val="151125"/>
                </a:lnSpc>
                <a:spcBef>
                  <a:spcPts val="0"/>
                </a:spcBef>
                <a:spcAft>
                  <a:spcPts val="0"/>
                </a:spcAft>
                <a:buClr>
                  <a:srgbClr val="303D4D"/>
                </a:buClr>
                <a:buSzPts val="3200"/>
                <a:buFont typeface="Arial"/>
                <a:buChar char="•"/>
              </a:pPr>
              <a:r>
                <a:rPr b="0" i="0" lang="en-US" sz="3200" u="none" cap="none" strike="noStrike">
                  <a:solidFill>
                    <a:srgbClr val="303D4D"/>
                  </a:solidFill>
                  <a:latin typeface="Calibri"/>
                  <a:ea typeface="Calibri"/>
                  <a:cs typeface="Calibri"/>
                  <a:sym typeface="Calibri"/>
                </a:rPr>
                <a:t>Expanding federal and state regulation have led to increased litigation resulting in large </a:t>
              </a:r>
              <a:r>
                <a:rPr lang="en-US" sz="3200">
                  <a:solidFill>
                    <a:srgbClr val="303D4D"/>
                  </a:solidFill>
                  <a:latin typeface="Calibri"/>
                  <a:ea typeface="Calibri"/>
                  <a:cs typeface="Calibri"/>
                  <a:sym typeface="Calibri"/>
                </a:rPr>
                <a:t>payoffs</a:t>
              </a:r>
              <a:r>
                <a:rPr b="0" i="0" lang="en-US" sz="3200" u="none" cap="none" strike="noStrike">
                  <a:solidFill>
                    <a:srgbClr val="303D4D"/>
                  </a:solidFill>
                  <a:latin typeface="Calibri"/>
                  <a:ea typeface="Calibri"/>
                  <a:cs typeface="Calibri"/>
                  <a:sym typeface="Calibri"/>
                </a:rPr>
                <a:t> to plaintiffs. The average jury verdict in favor of survivors is </a:t>
              </a:r>
              <a:r>
                <a:rPr b="1" i="0" lang="en-US" sz="3200" u="none" cap="none" strike="noStrike">
                  <a:solidFill>
                    <a:srgbClr val="303D4D"/>
                  </a:solidFill>
                  <a:latin typeface="Calibri"/>
                  <a:ea typeface="Calibri"/>
                  <a:cs typeface="Calibri"/>
                  <a:sym typeface="Calibri"/>
                </a:rPr>
                <a:t>$7,274,000 </a:t>
              </a:r>
              <a:r>
                <a:rPr b="0" i="0" lang="en-US" sz="3200" u="none" cap="none" strike="noStrike">
                  <a:solidFill>
                    <a:srgbClr val="303D4D"/>
                  </a:solidFill>
                  <a:latin typeface="Calibri"/>
                  <a:ea typeface="Calibri"/>
                  <a:cs typeface="Calibri"/>
                  <a:sym typeface="Calibri"/>
                </a:rPr>
                <a:t>and as high as </a:t>
              </a:r>
              <a:r>
                <a:rPr b="1" i="0" lang="en-US" sz="3200" u="none" cap="none" strike="noStrike">
                  <a:solidFill>
                    <a:srgbClr val="303D4D"/>
                  </a:solidFill>
                  <a:latin typeface="Calibri"/>
                  <a:ea typeface="Calibri"/>
                  <a:cs typeface="Calibri"/>
                  <a:sym typeface="Calibri"/>
                </a:rPr>
                <a:t>$60,000,000</a:t>
              </a:r>
              <a:r>
                <a:rPr b="0" i="0" lang="en-US" sz="3200" u="none" cap="none" strike="noStrike">
                  <a:solidFill>
                    <a:srgbClr val="303D4D"/>
                  </a:solidFill>
                  <a:latin typeface="Calibri"/>
                  <a:ea typeface="Calibri"/>
                  <a:cs typeface="Calibri"/>
                  <a:sym typeface="Calibri"/>
                </a:rPr>
                <a:t>. </a:t>
              </a:r>
              <a:endParaRPr/>
            </a:p>
            <a:p>
              <a:pPr indent="0" lvl="0" marL="0" marR="0" rtl="0" algn="l">
                <a:lnSpc>
                  <a:spcPct val="134177"/>
                </a:lnSpc>
                <a:spcBef>
                  <a:spcPts val="0"/>
                </a:spcBef>
                <a:spcAft>
                  <a:spcPts val="0"/>
                </a:spcAft>
                <a:buNone/>
              </a:pPr>
              <a:r>
                <a:t/>
              </a:r>
              <a:endParaRPr b="0" i="0" sz="2844" u="none" cap="none" strike="noStrike">
                <a:solidFill>
                  <a:srgbClr val="303D4D"/>
                </a:solidFill>
                <a:latin typeface="Open Sans"/>
                <a:ea typeface="Open Sans"/>
                <a:cs typeface="Open Sans"/>
                <a:sym typeface="Open Sans"/>
              </a:endParaRPr>
            </a:p>
          </p:txBody>
        </p:sp>
      </p:grpSp>
      <p:sp>
        <p:nvSpPr>
          <p:cNvPr id="134" name="Google Shape;134;p17"/>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7"/>
          <p:cNvGrpSpPr/>
          <p:nvPr/>
        </p:nvGrpSpPr>
        <p:grpSpPr>
          <a:xfrm>
            <a:off x="16847825" y="672123"/>
            <a:ext cx="411475" cy="172140"/>
            <a:chOff x="0" y="1270"/>
            <a:chExt cx="1208230" cy="505460"/>
          </a:xfrm>
        </p:grpSpPr>
        <p:sp>
          <p:nvSpPr>
            <p:cNvPr id="136" name="Google Shape;136;p17"/>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37" name="Google Shape;137;p17"/>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sp>
        <p:nvSpPr>
          <p:cNvPr id="138" name="Google Shape;138;p17"/>
          <p:cNvSpPr txBox="1"/>
          <p:nvPr/>
        </p:nvSpPr>
        <p:spPr>
          <a:xfrm>
            <a:off x="815531" y="69205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142" name="Shape 142"/>
        <p:cNvGrpSpPr/>
        <p:nvPr/>
      </p:nvGrpSpPr>
      <p:grpSpPr>
        <a:xfrm>
          <a:off x="0" y="0"/>
          <a:ext cx="0" cy="0"/>
          <a:chOff x="0" y="0"/>
          <a:chExt cx="0" cy="0"/>
        </a:xfrm>
      </p:grpSpPr>
      <p:sp>
        <p:nvSpPr>
          <p:cNvPr id="143" name="Google Shape;143;p18"/>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18"/>
          <p:cNvGrpSpPr/>
          <p:nvPr/>
        </p:nvGrpSpPr>
        <p:grpSpPr>
          <a:xfrm>
            <a:off x="16847825" y="672123"/>
            <a:ext cx="411475" cy="172140"/>
            <a:chOff x="0" y="1270"/>
            <a:chExt cx="1208230" cy="505460"/>
          </a:xfrm>
        </p:grpSpPr>
        <p:sp>
          <p:nvSpPr>
            <p:cNvPr id="145" name="Google Shape;145;p18"/>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46" name="Google Shape;146;p18"/>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pic>
        <p:nvPicPr>
          <p:cNvPr id="147" name="Google Shape;147;p18"/>
          <p:cNvPicPr preferRelativeResize="0"/>
          <p:nvPr/>
        </p:nvPicPr>
        <p:blipFill rotWithShape="1">
          <a:blip r:embed="rId3">
            <a:alphaModFix/>
          </a:blip>
          <a:srcRect b="0" l="18340" r="0" t="0"/>
          <a:stretch/>
        </p:blipFill>
        <p:spPr>
          <a:xfrm>
            <a:off x="7924800" y="1714500"/>
            <a:ext cx="10113960" cy="8290551"/>
          </a:xfrm>
          <a:prstGeom prst="rect">
            <a:avLst/>
          </a:prstGeom>
          <a:noFill/>
          <a:ln>
            <a:noFill/>
          </a:ln>
        </p:spPr>
      </p:pic>
      <p:sp>
        <p:nvSpPr>
          <p:cNvPr id="148" name="Google Shape;148;p18"/>
          <p:cNvSpPr txBox="1"/>
          <p:nvPr/>
        </p:nvSpPr>
        <p:spPr>
          <a:xfrm>
            <a:off x="549568" y="2320533"/>
            <a:ext cx="6997500" cy="6798900"/>
          </a:xfrm>
          <a:prstGeom prst="rect">
            <a:avLst/>
          </a:prstGeom>
          <a:noFill/>
          <a:ln>
            <a:noFill/>
          </a:ln>
        </p:spPr>
        <p:txBody>
          <a:bodyPr anchorCtr="0" anchor="t" bIns="0" lIns="0" spcFirstLastPara="1" rIns="0" wrap="square" tIns="0">
            <a:spAutoFit/>
          </a:bodyPr>
          <a:lstStyle/>
          <a:p>
            <a:pPr indent="0" lvl="0" marL="0" marR="0" rtl="0" algn="l">
              <a:lnSpc>
                <a:spcPct val="170006"/>
              </a:lnSpc>
              <a:spcBef>
                <a:spcPts val="0"/>
              </a:spcBef>
              <a:spcAft>
                <a:spcPts val="0"/>
              </a:spcAft>
              <a:buNone/>
            </a:pPr>
            <a:r>
              <a:rPr b="0" i="0" lang="en-US" sz="6238" u="none" cap="none" strike="noStrike">
                <a:solidFill>
                  <a:srgbClr val="303D4D"/>
                </a:solidFill>
                <a:latin typeface="Calibri"/>
                <a:ea typeface="Calibri"/>
                <a:cs typeface="Calibri"/>
                <a:sym typeface="Calibri"/>
              </a:rPr>
              <a:t>How can you help?</a:t>
            </a:r>
            <a:endParaRPr/>
          </a:p>
          <a:p>
            <a:pPr indent="0" lvl="0" marL="0" marR="0" rtl="0" algn="l">
              <a:lnSpc>
                <a:spcPct val="71898"/>
              </a:lnSpc>
              <a:spcBef>
                <a:spcPts val="0"/>
              </a:spcBef>
              <a:spcAft>
                <a:spcPts val="0"/>
              </a:spcAft>
              <a:buNone/>
            </a:pPr>
            <a:r>
              <a:t/>
            </a:r>
            <a:endParaRPr b="0" i="0" sz="6238" u="none" cap="none" strike="noStrike">
              <a:solidFill>
                <a:srgbClr val="303D4D"/>
              </a:solidFill>
              <a:latin typeface="Calibri"/>
              <a:ea typeface="Calibri"/>
              <a:cs typeface="Calibri"/>
              <a:sym typeface="Calibri"/>
            </a:endParaRPr>
          </a:p>
          <a:p>
            <a:pPr indent="0" lvl="0" marL="0" marR="0" rtl="0" algn="l">
              <a:lnSpc>
                <a:spcPct val="140156"/>
              </a:lnSpc>
              <a:spcBef>
                <a:spcPts val="0"/>
              </a:spcBef>
              <a:spcAft>
                <a:spcPts val="0"/>
              </a:spcAft>
              <a:buNone/>
            </a:pPr>
            <a:r>
              <a:rPr b="0" i="0" lang="en-US" sz="3200" u="none" cap="none" strike="noStrike">
                <a:solidFill>
                  <a:srgbClr val="303D4D"/>
                </a:solidFill>
                <a:latin typeface="Calibri"/>
                <a:ea typeface="Calibri"/>
                <a:cs typeface="Calibri"/>
                <a:sym typeface="Calibri"/>
              </a:rPr>
              <a:t>We are seeking schools and school districts to participate in our CDC funded study of the </a:t>
            </a:r>
            <a:r>
              <a:rPr b="0" i="0" lang="en-US" sz="3200" u="sng" cap="none" strike="noStrike">
                <a:solidFill>
                  <a:srgbClr val="303D4D"/>
                </a:solidFill>
                <a:latin typeface="Calibri"/>
                <a:ea typeface="Calibri"/>
                <a:cs typeface="Calibri"/>
                <a:sym typeface="Calibri"/>
              </a:rPr>
              <a:t>effectiveness of Praesidium's Safety Equation training in preventing school employee sexual misconduct</a:t>
            </a:r>
            <a:r>
              <a:rPr b="0" i="0" lang="en-US" sz="3200" u="none" cap="none" strike="noStrike">
                <a:solidFill>
                  <a:srgbClr val="303D4D"/>
                </a:solidFill>
                <a:latin typeface="Calibri"/>
                <a:ea typeface="Calibri"/>
                <a:cs typeface="Calibri"/>
                <a:sym typeface="Calibri"/>
              </a:rPr>
              <a:t>.</a:t>
            </a:r>
            <a:endParaRPr/>
          </a:p>
          <a:p>
            <a:pPr indent="0" lvl="0" marL="0" marR="0" rtl="0" algn="l">
              <a:lnSpc>
                <a:spcPct val="206682"/>
              </a:lnSpc>
              <a:spcBef>
                <a:spcPts val="0"/>
              </a:spcBef>
              <a:spcAft>
                <a:spcPts val="0"/>
              </a:spcAft>
              <a:buNone/>
            </a:pPr>
            <a:r>
              <a:t/>
            </a:r>
            <a:endParaRPr b="0" i="0" sz="2170" u="none" cap="none" strike="noStrike">
              <a:solidFill>
                <a:srgbClr val="303D4D"/>
              </a:solidFill>
              <a:latin typeface="Open Sans"/>
              <a:ea typeface="Open Sans"/>
              <a:cs typeface="Open Sans"/>
              <a:sym typeface="Open Sans"/>
            </a:endParaRPr>
          </a:p>
          <a:p>
            <a:pPr indent="0" lvl="0" marL="0" marR="0" rtl="0" algn="l">
              <a:lnSpc>
                <a:spcPct val="183179"/>
              </a:lnSpc>
              <a:spcBef>
                <a:spcPts val="0"/>
              </a:spcBef>
              <a:spcAft>
                <a:spcPts val="0"/>
              </a:spcAft>
              <a:buNone/>
            </a:pPr>
            <a:r>
              <a:t/>
            </a:r>
            <a:endParaRPr b="0" i="0" sz="2170" u="none" cap="none" strike="noStrike">
              <a:solidFill>
                <a:srgbClr val="303D4D"/>
              </a:solidFill>
              <a:latin typeface="Open Sans"/>
              <a:ea typeface="Open Sans"/>
              <a:cs typeface="Open Sans"/>
              <a:sym typeface="Open Sans"/>
            </a:endParaRPr>
          </a:p>
        </p:txBody>
      </p:sp>
      <p:sp>
        <p:nvSpPr>
          <p:cNvPr id="149" name="Google Shape;149;p18"/>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153" name="Shape 153"/>
        <p:cNvGrpSpPr/>
        <p:nvPr/>
      </p:nvGrpSpPr>
      <p:grpSpPr>
        <a:xfrm>
          <a:off x="0" y="0"/>
          <a:ext cx="0" cy="0"/>
          <a:chOff x="0" y="0"/>
          <a:chExt cx="0" cy="0"/>
        </a:xfrm>
      </p:grpSpPr>
      <p:sp>
        <p:nvSpPr>
          <p:cNvPr id="154" name="Google Shape;154;p19"/>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19"/>
          <p:cNvGrpSpPr/>
          <p:nvPr/>
        </p:nvGrpSpPr>
        <p:grpSpPr>
          <a:xfrm>
            <a:off x="16847825" y="672123"/>
            <a:ext cx="411475" cy="172140"/>
            <a:chOff x="0" y="1270"/>
            <a:chExt cx="1208230" cy="505460"/>
          </a:xfrm>
        </p:grpSpPr>
        <p:sp>
          <p:nvSpPr>
            <p:cNvPr id="156" name="Google Shape;156;p19"/>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57" name="Google Shape;157;p19"/>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pic>
        <p:nvPicPr>
          <p:cNvPr id="158" name="Google Shape;158;p19"/>
          <p:cNvPicPr preferRelativeResize="0"/>
          <p:nvPr/>
        </p:nvPicPr>
        <p:blipFill rotWithShape="1">
          <a:blip r:embed="rId3">
            <a:alphaModFix/>
          </a:blip>
          <a:srcRect b="0" l="0" r="0" t="0"/>
          <a:stretch/>
        </p:blipFill>
        <p:spPr>
          <a:xfrm>
            <a:off x="13280034" y="2162644"/>
            <a:ext cx="4901760" cy="3268861"/>
          </a:xfrm>
          <a:prstGeom prst="rect">
            <a:avLst/>
          </a:prstGeom>
          <a:noFill/>
          <a:ln>
            <a:noFill/>
          </a:ln>
        </p:spPr>
      </p:pic>
      <p:pic>
        <p:nvPicPr>
          <p:cNvPr id="159" name="Google Shape;159;p19"/>
          <p:cNvPicPr preferRelativeResize="0"/>
          <p:nvPr/>
        </p:nvPicPr>
        <p:blipFill rotWithShape="1">
          <a:blip r:embed="rId4">
            <a:alphaModFix/>
          </a:blip>
          <a:srcRect b="0" l="0" r="0" t="0"/>
          <a:stretch/>
        </p:blipFill>
        <p:spPr>
          <a:xfrm>
            <a:off x="8460003" y="2162644"/>
            <a:ext cx="4820031" cy="3217371"/>
          </a:xfrm>
          <a:prstGeom prst="rect">
            <a:avLst/>
          </a:prstGeom>
          <a:noFill/>
          <a:ln>
            <a:noFill/>
          </a:ln>
        </p:spPr>
      </p:pic>
      <p:pic>
        <p:nvPicPr>
          <p:cNvPr id="160" name="Google Shape;160;p19"/>
          <p:cNvPicPr preferRelativeResize="0"/>
          <p:nvPr/>
        </p:nvPicPr>
        <p:blipFill rotWithShape="1">
          <a:blip r:embed="rId5">
            <a:alphaModFix/>
          </a:blip>
          <a:srcRect b="3340" l="0" r="0" t="3341"/>
          <a:stretch/>
        </p:blipFill>
        <p:spPr>
          <a:xfrm>
            <a:off x="8454309" y="5374865"/>
            <a:ext cx="4851070" cy="3010353"/>
          </a:xfrm>
          <a:prstGeom prst="rect">
            <a:avLst/>
          </a:prstGeom>
          <a:noFill/>
          <a:ln>
            <a:noFill/>
          </a:ln>
        </p:spPr>
      </p:pic>
      <p:pic>
        <p:nvPicPr>
          <p:cNvPr id="161" name="Google Shape;161;p19"/>
          <p:cNvPicPr preferRelativeResize="0"/>
          <p:nvPr/>
        </p:nvPicPr>
        <p:blipFill rotWithShape="1">
          <a:blip r:embed="rId6">
            <a:alphaModFix/>
          </a:blip>
          <a:srcRect b="0" l="0" r="0" t="9443"/>
          <a:stretch/>
        </p:blipFill>
        <p:spPr>
          <a:xfrm>
            <a:off x="13281163" y="5386710"/>
            <a:ext cx="4900631" cy="2998508"/>
          </a:xfrm>
          <a:prstGeom prst="rect">
            <a:avLst/>
          </a:prstGeom>
          <a:noFill/>
          <a:ln>
            <a:noFill/>
          </a:ln>
        </p:spPr>
      </p:pic>
      <p:sp>
        <p:nvSpPr>
          <p:cNvPr id="162" name="Google Shape;162;p19"/>
          <p:cNvSpPr txBox="1"/>
          <p:nvPr/>
        </p:nvSpPr>
        <p:spPr>
          <a:xfrm>
            <a:off x="444031" y="1987329"/>
            <a:ext cx="7940806" cy="6819559"/>
          </a:xfrm>
          <a:prstGeom prst="rect">
            <a:avLst/>
          </a:prstGeom>
          <a:noFill/>
          <a:ln>
            <a:noFill/>
          </a:ln>
        </p:spPr>
        <p:txBody>
          <a:bodyPr anchorCtr="0" anchor="t" bIns="0" lIns="0" spcFirstLastPara="1" rIns="0" wrap="square" tIns="0">
            <a:spAutoFit/>
          </a:bodyPr>
          <a:lstStyle/>
          <a:p>
            <a:pPr indent="0" lvl="0" marL="0" marR="0" rtl="0" algn="l">
              <a:lnSpc>
                <a:spcPct val="248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39593"/>
              </a:lnSpc>
              <a:spcBef>
                <a:spcPts val="0"/>
              </a:spcBef>
              <a:spcAft>
                <a:spcPts val="0"/>
              </a:spcAft>
              <a:buNone/>
            </a:pPr>
            <a:r>
              <a:rPr b="0" i="0" lang="en-US" sz="3200" u="none" cap="none" strike="noStrike">
                <a:solidFill>
                  <a:srgbClr val="FF1616"/>
                </a:solidFill>
                <a:latin typeface="Calibri"/>
                <a:ea typeface="Calibri"/>
                <a:cs typeface="Calibri"/>
                <a:sym typeface="Calibri"/>
              </a:rPr>
              <a:t>All Staff Training </a:t>
            </a:r>
            <a:r>
              <a:rPr b="0" i="0" lang="en-US" sz="3200" u="none" cap="none" strike="noStrike">
                <a:solidFill>
                  <a:srgbClr val="303D4D"/>
                </a:solidFill>
                <a:latin typeface="Calibri"/>
                <a:ea typeface="Calibri"/>
                <a:cs typeface="Calibri"/>
                <a:sym typeface="Calibri"/>
              </a:rPr>
              <a:t>is for all school employees: teachers, aids, principals, superintendent, central office staff,  chairpeople, coaches, bus drivers, custodians, clerical staff, cafeteria workers, school psychologists.  Everyone. </a:t>
            </a:r>
            <a:endParaRPr/>
          </a:p>
          <a:p>
            <a:pPr indent="0" lvl="0" marL="0" marR="0" rtl="0" algn="l">
              <a:lnSpc>
                <a:spcPct val="139593"/>
              </a:lnSpc>
              <a:spcBef>
                <a:spcPts val="0"/>
              </a:spcBef>
              <a:spcAft>
                <a:spcPts val="0"/>
              </a:spcAft>
              <a:buNone/>
            </a:pPr>
            <a:r>
              <a:t/>
            </a:r>
            <a:endParaRPr b="0" i="0" sz="3200" u="none" cap="none" strike="noStrike">
              <a:solidFill>
                <a:srgbClr val="303D4D"/>
              </a:solidFill>
              <a:latin typeface="Calibri"/>
              <a:ea typeface="Calibri"/>
              <a:cs typeface="Calibri"/>
              <a:sym typeface="Calibri"/>
            </a:endParaRPr>
          </a:p>
          <a:p>
            <a:pPr indent="0" lvl="0" marL="0" marR="0" rtl="0" algn="l">
              <a:lnSpc>
                <a:spcPct val="139593"/>
              </a:lnSpc>
              <a:spcBef>
                <a:spcPts val="0"/>
              </a:spcBef>
              <a:spcAft>
                <a:spcPts val="0"/>
              </a:spcAft>
              <a:buNone/>
            </a:pPr>
            <a:r>
              <a:rPr b="0" i="0" lang="en-US" sz="3200" u="none" cap="none" strike="noStrike">
                <a:solidFill>
                  <a:srgbClr val="FF1616"/>
                </a:solidFill>
                <a:latin typeface="Calibri"/>
                <a:ea typeface="Calibri"/>
                <a:cs typeface="Calibri"/>
                <a:sym typeface="Calibri"/>
              </a:rPr>
              <a:t>Administrator Training:</a:t>
            </a:r>
            <a:r>
              <a:rPr b="0" i="0" lang="en-US" sz="3200" u="none" cap="none" strike="noStrike">
                <a:solidFill>
                  <a:srgbClr val="303D4D"/>
                </a:solidFill>
                <a:latin typeface="Calibri"/>
                <a:ea typeface="Calibri"/>
                <a:cs typeface="Calibri"/>
                <a:sym typeface="Calibri"/>
              </a:rPr>
              <a:t>  School principals, assistant principals, chairpeople, Title IX coordinator, superintendent, assistant superintendents.</a:t>
            </a:r>
            <a:endParaRPr/>
          </a:p>
          <a:p>
            <a:pPr indent="0" lvl="0" marL="0" marR="0" rtl="0" algn="l">
              <a:lnSpc>
                <a:spcPct val="150704"/>
              </a:lnSpc>
              <a:spcBef>
                <a:spcPts val="0"/>
              </a:spcBef>
              <a:spcAft>
                <a:spcPts val="0"/>
              </a:spcAft>
              <a:buNone/>
            </a:pPr>
            <a:r>
              <a:t/>
            </a:r>
            <a:endParaRPr b="1" i="0" sz="2627" u="none" cap="none" strike="noStrike">
              <a:solidFill>
                <a:srgbClr val="303D4D"/>
              </a:solidFill>
              <a:latin typeface="Open Sans"/>
              <a:ea typeface="Open Sans"/>
              <a:cs typeface="Open Sans"/>
              <a:sym typeface="Open Sans"/>
            </a:endParaRPr>
          </a:p>
        </p:txBody>
      </p:sp>
      <p:sp>
        <p:nvSpPr>
          <p:cNvPr id="163" name="Google Shape;163;p19"/>
          <p:cNvSpPr txBox="1"/>
          <p:nvPr/>
        </p:nvSpPr>
        <p:spPr>
          <a:xfrm>
            <a:off x="444031" y="394994"/>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168" name="Shape 168"/>
        <p:cNvGrpSpPr/>
        <p:nvPr/>
      </p:nvGrpSpPr>
      <p:grpSpPr>
        <a:xfrm>
          <a:off x="0" y="0"/>
          <a:ext cx="0" cy="0"/>
          <a:chOff x="0" y="0"/>
          <a:chExt cx="0" cy="0"/>
        </a:xfrm>
      </p:grpSpPr>
      <p:sp>
        <p:nvSpPr>
          <p:cNvPr id="169" name="Google Shape;169;p20"/>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20"/>
          <p:cNvGrpSpPr/>
          <p:nvPr/>
        </p:nvGrpSpPr>
        <p:grpSpPr>
          <a:xfrm>
            <a:off x="16847825" y="672123"/>
            <a:ext cx="411475" cy="172140"/>
            <a:chOff x="0" y="1270"/>
            <a:chExt cx="1208230" cy="505460"/>
          </a:xfrm>
        </p:grpSpPr>
        <p:sp>
          <p:nvSpPr>
            <p:cNvPr id="171" name="Google Shape;171;p20"/>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72" name="Google Shape;172;p20"/>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pic>
        <p:nvPicPr>
          <p:cNvPr id="173" name="Google Shape;173;p20"/>
          <p:cNvPicPr preferRelativeResize="0"/>
          <p:nvPr/>
        </p:nvPicPr>
        <p:blipFill rotWithShape="1">
          <a:blip r:embed="rId3">
            <a:alphaModFix/>
          </a:blip>
          <a:srcRect b="0" l="54751" r="0" t="820"/>
          <a:stretch/>
        </p:blipFill>
        <p:spPr>
          <a:xfrm>
            <a:off x="13258801" y="1478774"/>
            <a:ext cx="5029200" cy="8808225"/>
          </a:xfrm>
          <a:prstGeom prst="rect">
            <a:avLst/>
          </a:prstGeom>
          <a:noFill/>
          <a:ln>
            <a:noFill/>
          </a:ln>
        </p:spPr>
      </p:pic>
      <p:grpSp>
        <p:nvGrpSpPr>
          <p:cNvPr id="174" name="Google Shape;174;p20"/>
          <p:cNvGrpSpPr/>
          <p:nvPr/>
        </p:nvGrpSpPr>
        <p:grpSpPr>
          <a:xfrm>
            <a:off x="364527" y="1478774"/>
            <a:ext cx="13055367" cy="8981665"/>
            <a:chOff x="268373" y="-285662"/>
            <a:chExt cx="15916559" cy="11810768"/>
          </a:xfrm>
        </p:grpSpPr>
        <p:sp>
          <p:nvSpPr>
            <p:cNvPr id="175" name="Google Shape;175;p20"/>
            <p:cNvSpPr txBox="1"/>
            <p:nvPr/>
          </p:nvSpPr>
          <p:spPr>
            <a:xfrm>
              <a:off x="268373" y="-285662"/>
              <a:ext cx="15916559" cy="106793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289" u="none" cap="none" strike="noStrike">
                  <a:solidFill>
                    <a:srgbClr val="303D4D"/>
                  </a:solidFill>
                  <a:latin typeface="Calibri"/>
                  <a:ea typeface="Calibri"/>
                  <a:cs typeface="Calibri"/>
                  <a:sym typeface="Calibri"/>
                </a:rPr>
                <a:t>What is involved if you participate?</a:t>
              </a:r>
              <a:endParaRPr/>
            </a:p>
          </p:txBody>
        </p:sp>
        <p:sp>
          <p:nvSpPr>
            <p:cNvPr id="176" name="Google Shape;176;p20"/>
            <p:cNvSpPr txBox="1"/>
            <p:nvPr/>
          </p:nvSpPr>
          <p:spPr>
            <a:xfrm>
              <a:off x="302338" y="801006"/>
              <a:ext cx="15652200" cy="10724100"/>
            </a:xfrm>
            <a:prstGeom prst="rect">
              <a:avLst/>
            </a:prstGeom>
            <a:noFill/>
            <a:ln>
              <a:noFill/>
            </a:ln>
          </p:spPr>
          <p:txBody>
            <a:bodyPr anchorCtr="0" anchor="t" bIns="0" lIns="0" spcFirstLastPara="1" rIns="0" wrap="square" tIns="0">
              <a:spAutoFit/>
            </a:bodyPr>
            <a:lstStyle/>
            <a:p>
              <a:pPr indent="0" lvl="0" marL="0" marR="0" rtl="0" algn="l">
                <a:lnSpc>
                  <a:spcPct val="111656"/>
                </a:lnSpc>
                <a:spcBef>
                  <a:spcPts val="0"/>
                </a:spcBef>
                <a:spcAft>
                  <a:spcPts val="0"/>
                </a:spcAft>
                <a:buNone/>
              </a:pPr>
              <a:r>
                <a:t/>
              </a:r>
              <a:endParaRPr/>
            </a:p>
            <a:p>
              <a:pPr indent="-226936" lvl="1" marL="453872" marR="0" rtl="0" algn="l">
                <a:lnSpc>
                  <a:spcPct val="111656"/>
                </a:lnSpc>
                <a:spcBef>
                  <a:spcPts val="0"/>
                </a:spcBef>
                <a:spcAft>
                  <a:spcPts val="0"/>
                </a:spcAft>
                <a:buClr>
                  <a:srgbClr val="303D4D"/>
                </a:buClr>
                <a:buSzPts val="3200"/>
                <a:buFont typeface="Arial"/>
                <a:buChar char="•"/>
              </a:pPr>
              <a:r>
                <a:rPr i="1" lang="en-US" sz="3200">
                  <a:solidFill>
                    <a:srgbClr val="303D4D"/>
                  </a:solidFill>
                  <a:latin typeface="Calibri"/>
                  <a:ea typeface="Calibri"/>
                  <a:cs typeface="Calibri"/>
                  <a:sym typeface="Calibri"/>
                </a:rPr>
                <a:t>August</a:t>
              </a:r>
              <a:r>
                <a:rPr b="0" i="1" lang="en-US" sz="3200" u="none" cap="none" strike="noStrike">
                  <a:solidFill>
                    <a:srgbClr val="303D4D"/>
                  </a:solidFill>
                  <a:latin typeface="Calibri"/>
                  <a:ea typeface="Calibri"/>
                  <a:cs typeface="Calibri"/>
                  <a:sym typeface="Calibri"/>
                </a:rPr>
                <a:t> to Se</a:t>
              </a:r>
              <a:r>
                <a:rPr i="1" lang="en-US" sz="3200">
                  <a:solidFill>
                    <a:srgbClr val="303D4D"/>
                  </a:solidFill>
                  <a:latin typeface="Calibri"/>
                  <a:ea typeface="Calibri"/>
                  <a:cs typeface="Calibri"/>
                  <a:sym typeface="Calibri"/>
                </a:rPr>
                <a:t>ptember 30, 2022</a:t>
              </a:r>
              <a:r>
                <a:rPr lang="en-US" sz="3200">
                  <a:solidFill>
                    <a:srgbClr val="303D4D"/>
                  </a:solidFill>
                  <a:latin typeface="Calibri"/>
                  <a:ea typeface="Calibri"/>
                  <a:cs typeface="Calibri"/>
                  <a:sym typeface="Calibri"/>
                </a:rPr>
                <a:t>: Let us know if you are interested in training and participation in study. </a:t>
              </a:r>
              <a:r>
                <a:rPr b="0" i="0" lang="en-US" sz="3200" u="none" cap="none" strike="noStrike">
                  <a:solidFill>
                    <a:srgbClr val="303D4D"/>
                  </a:solidFill>
                  <a:latin typeface="Calibri"/>
                  <a:ea typeface="Calibri"/>
                  <a:cs typeface="Calibri"/>
                  <a:sym typeface="Calibri"/>
                </a:rPr>
                <a:t> Identify a school point of contact and share that information with us. (cshakeshaft@vcu.edu). </a:t>
              </a:r>
              <a:endParaRPr sz="3200">
                <a:solidFill>
                  <a:srgbClr val="303D4D"/>
                </a:solidFill>
                <a:latin typeface="Calibri"/>
                <a:ea typeface="Calibri"/>
                <a:cs typeface="Calibri"/>
                <a:sym typeface="Calibri"/>
              </a:endParaRPr>
            </a:p>
            <a:p>
              <a:pPr indent="-226936" lvl="1" marL="453872" marR="0" rtl="0" algn="l">
                <a:lnSpc>
                  <a:spcPct val="111656"/>
                </a:lnSpc>
                <a:spcBef>
                  <a:spcPts val="0"/>
                </a:spcBef>
                <a:spcAft>
                  <a:spcPts val="0"/>
                </a:spcAft>
                <a:buClr>
                  <a:srgbClr val="303D4D"/>
                </a:buClr>
                <a:buSzPts val="3200"/>
                <a:buFont typeface="Arial"/>
                <a:buChar char="•"/>
              </a:pPr>
              <a:r>
                <a:rPr i="1" lang="en-US" sz="3200">
                  <a:solidFill>
                    <a:srgbClr val="303D4D"/>
                  </a:solidFill>
                  <a:latin typeface="Calibri"/>
                  <a:ea typeface="Calibri"/>
                  <a:cs typeface="Calibri"/>
                  <a:sym typeface="Calibri"/>
                </a:rPr>
                <a:t>September 1, 2022 to September 30, 2023</a:t>
              </a:r>
              <a:r>
                <a:rPr lang="en-US" sz="3200">
                  <a:solidFill>
                    <a:srgbClr val="303D4D"/>
                  </a:solidFill>
                  <a:latin typeface="Calibri"/>
                  <a:ea typeface="Calibri"/>
                  <a:cs typeface="Calibri"/>
                  <a:sym typeface="Calibri"/>
                </a:rPr>
                <a:t>:  Schedule training at least two months prior to when you would like training to start. </a:t>
              </a:r>
              <a:endParaRPr sz="3200">
                <a:solidFill>
                  <a:srgbClr val="303D4D"/>
                </a:solidFill>
                <a:latin typeface="Calibri"/>
                <a:ea typeface="Calibri"/>
                <a:cs typeface="Calibri"/>
                <a:sym typeface="Calibri"/>
              </a:endParaRPr>
            </a:p>
            <a:p>
              <a:pPr indent="-226936" lvl="1" marL="453872" marR="0" rtl="0" algn="l">
                <a:lnSpc>
                  <a:spcPct val="111656"/>
                </a:lnSpc>
                <a:spcBef>
                  <a:spcPts val="0"/>
                </a:spcBef>
                <a:spcAft>
                  <a:spcPts val="0"/>
                </a:spcAft>
                <a:buClr>
                  <a:srgbClr val="303D4D"/>
                </a:buClr>
                <a:buSzPts val="3200"/>
                <a:buFont typeface="Arial"/>
                <a:buChar char="•"/>
              </a:pPr>
              <a:r>
                <a:rPr i="1" lang="en-US" sz="3200">
                  <a:solidFill>
                    <a:srgbClr val="303D4D"/>
                  </a:solidFill>
                  <a:latin typeface="Calibri"/>
                  <a:ea typeface="Calibri"/>
                  <a:cs typeface="Calibri"/>
                  <a:sym typeface="Calibri"/>
                </a:rPr>
                <a:t>September 1, 2022  to July 1, 2023</a:t>
              </a:r>
              <a:r>
                <a:rPr lang="en-US" sz="3200">
                  <a:solidFill>
                    <a:srgbClr val="303D4D"/>
                  </a:solidFill>
                  <a:latin typeface="Calibri"/>
                  <a:ea typeface="Calibri"/>
                  <a:cs typeface="Calibri"/>
                  <a:sym typeface="Calibri"/>
                </a:rPr>
                <a:t>: School leadership/staff complete </a:t>
              </a:r>
              <a:r>
                <a:rPr b="1" lang="en-US" sz="3200">
                  <a:solidFill>
                    <a:srgbClr val="303D4D"/>
                  </a:solidFill>
                  <a:latin typeface="Calibri"/>
                  <a:ea typeface="Calibri"/>
                  <a:cs typeface="Calibri"/>
                  <a:sym typeface="Calibri"/>
                </a:rPr>
                <a:t>online survey before </a:t>
              </a:r>
              <a:r>
                <a:rPr lang="en-US" sz="3200">
                  <a:solidFill>
                    <a:srgbClr val="303D4D"/>
                  </a:solidFill>
                  <a:latin typeface="Calibri"/>
                  <a:ea typeface="Calibri"/>
                  <a:cs typeface="Calibri"/>
                  <a:sym typeface="Calibri"/>
                </a:rPr>
                <a:t>watching any training modules.  We will schedule this with you. </a:t>
              </a:r>
              <a:endParaRPr>
                <a:solidFill>
                  <a:schemeClr val="dk1"/>
                </a:solidFill>
              </a:endParaRPr>
            </a:p>
            <a:p>
              <a:pPr indent="-226936" lvl="1" marL="453872" marR="0" rtl="0" algn="l">
                <a:lnSpc>
                  <a:spcPct val="111656"/>
                </a:lnSpc>
                <a:spcBef>
                  <a:spcPts val="0"/>
                </a:spcBef>
                <a:spcAft>
                  <a:spcPts val="0"/>
                </a:spcAft>
                <a:buClr>
                  <a:srgbClr val="303D4D"/>
                </a:buClr>
                <a:buSzPts val="3200"/>
                <a:buFont typeface="Arial"/>
                <a:buChar char="•"/>
              </a:pPr>
              <a:r>
                <a:rPr i="1" lang="en-US" sz="3200">
                  <a:solidFill>
                    <a:srgbClr val="303D4D"/>
                  </a:solidFill>
                  <a:latin typeface="Calibri"/>
                  <a:ea typeface="Calibri"/>
                  <a:cs typeface="Calibri"/>
                  <a:sym typeface="Calibri"/>
                </a:rPr>
                <a:t>September 1, 2022 to September 30, 2023</a:t>
              </a:r>
              <a:r>
                <a:rPr lang="en-US" sz="3200">
                  <a:solidFill>
                    <a:srgbClr val="303D4D"/>
                  </a:solidFill>
                  <a:latin typeface="Calibri"/>
                  <a:ea typeface="Calibri"/>
                  <a:cs typeface="Calibri"/>
                  <a:sym typeface="Calibri"/>
                </a:rPr>
                <a:t>: School leadership/staff/school board complete </a:t>
              </a:r>
              <a:r>
                <a:rPr b="1" lang="en-US" sz="3200">
                  <a:solidFill>
                    <a:srgbClr val="303D4D"/>
                  </a:solidFill>
                  <a:latin typeface="Calibri"/>
                  <a:ea typeface="Calibri"/>
                  <a:cs typeface="Calibri"/>
                  <a:sym typeface="Calibri"/>
                </a:rPr>
                <a:t>online training modules.  </a:t>
              </a:r>
              <a:r>
                <a:rPr lang="en-US" sz="3200">
                  <a:solidFill>
                    <a:srgbClr val="303D4D"/>
                  </a:solidFill>
                  <a:latin typeface="Calibri"/>
                  <a:ea typeface="Calibri"/>
                  <a:cs typeface="Calibri"/>
                  <a:sym typeface="Calibri"/>
                </a:rPr>
                <a:t>Praesidium personnel will work with us to schedule these with you. </a:t>
              </a:r>
              <a:endParaRPr sz="3200">
                <a:solidFill>
                  <a:srgbClr val="303D4D"/>
                </a:solidFill>
                <a:latin typeface="Calibri"/>
                <a:ea typeface="Calibri"/>
                <a:cs typeface="Calibri"/>
                <a:sym typeface="Calibri"/>
              </a:endParaRPr>
            </a:p>
            <a:p>
              <a:pPr indent="-226936" lvl="1" marL="453872" marR="0" rtl="0" algn="l">
                <a:lnSpc>
                  <a:spcPct val="111656"/>
                </a:lnSpc>
                <a:spcBef>
                  <a:spcPts val="0"/>
                </a:spcBef>
                <a:spcAft>
                  <a:spcPts val="0"/>
                </a:spcAft>
                <a:buClr>
                  <a:srgbClr val="303D4D"/>
                </a:buClr>
                <a:buSzPts val="3200"/>
                <a:buFont typeface="Arial"/>
                <a:buChar char="•"/>
              </a:pPr>
              <a:r>
                <a:rPr i="1" lang="en-US" sz="3200">
                  <a:solidFill>
                    <a:srgbClr val="303D4D"/>
                  </a:solidFill>
                  <a:latin typeface="Calibri"/>
                  <a:ea typeface="Calibri"/>
                  <a:cs typeface="Calibri"/>
                  <a:sym typeface="Calibri"/>
                </a:rPr>
                <a:t>February 2023 to December 2023</a:t>
              </a:r>
              <a:r>
                <a:rPr lang="en-US" sz="3200">
                  <a:solidFill>
                    <a:srgbClr val="303D4D"/>
                  </a:solidFill>
                  <a:latin typeface="Calibri"/>
                  <a:ea typeface="Calibri"/>
                  <a:cs typeface="Calibri"/>
                  <a:sym typeface="Calibri"/>
                </a:rPr>
                <a:t>:  Six to eight months after training. School leadership/staff </a:t>
              </a:r>
              <a:r>
                <a:rPr b="1" lang="en-US" sz="3200">
                  <a:solidFill>
                    <a:srgbClr val="303D4D"/>
                  </a:solidFill>
                  <a:latin typeface="Calibri"/>
                  <a:ea typeface="Calibri"/>
                  <a:cs typeface="Calibri"/>
                  <a:sym typeface="Calibri"/>
                </a:rPr>
                <a:t>complete online survey </a:t>
              </a:r>
              <a:r>
                <a:rPr b="1" i="1" lang="en-US" sz="3200">
                  <a:solidFill>
                    <a:srgbClr val="303D4D"/>
                  </a:solidFill>
                  <a:latin typeface="Calibri"/>
                  <a:ea typeface="Calibri"/>
                  <a:cs typeface="Calibri"/>
                  <a:sym typeface="Calibri"/>
                </a:rPr>
                <a:t>after</a:t>
              </a:r>
              <a:r>
                <a:rPr b="1" lang="en-US" sz="3200">
                  <a:solidFill>
                    <a:srgbClr val="303D4D"/>
                  </a:solidFill>
                  <a:latin typeface="Calibri"/>
                  <a:ea typeface="Calibri"/>
                  <a:cs typeface="Calibri"/>
                  <a:sym typeface="Calibri"/>
                </a:rPr>
                <a:t> </a:t>
              </a:r>
              <a:r>
                <a:rPr lang="en-US" sz="3200">
                  <a:solidFill>
                    <a:srgbClr val="303D4D"/>
                  </a:solidFill>
                  <a:latin typeface="Calibri"/>
                  <a:ea typeface="Calibri"/>
                  <a:cs typeface="Calibri"/>
                  <a:sym typeface="Calibri"/>
                </a:rPr>
                <a:t>watching the training modules. </a:t>
              </a:r>
              <a:endParaRPr>
                <a:solidFill>
                  <a:schemeClr val="dk1"/>
                </a:solidFill>
              </a:endParaRPr>
            </a:p>
            <a:p>
              <a:pPr indent="-112636" lvl="1" marL="453872" marR="0" rtl="0" algn="l">
                <a:lnSpc>
                  <a:spcPct val="111656"/>
                </a:lnSpc>
                <a:spcBef>
                  <a:spcPts val="0"/>
                </a:spcBef>
                <a:spcAft>
                  <a:spcPts val="0"/>
                </a:spcAft>
                <a:buSzPts val="1400"/>
                <a:buChar char="•"/>
              </a:pPr>
              <a:r>
                <a:t/>
              </a:r>
              <a:endParaRPr/>
            </a:p>
          </p:txBody>
        </p:sp>
      </p:grpSp>
      <p:sp>
        <p:nvSpPr>
          <p:cNvPr id="177" name="Google Shape;177;p20"/>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BCE"/>
        </a:solidFill>
      </p:bgPr>
    </p:bg>
    <p:spTree>
      <p:nvGrpSpPr>
        <p:cNvPr id="181" name="Shape 181"/>
        <p:cNvGrpSpPr/>
        <p:nvPr/>
      </p:nvGrpSpPr>
      <p:grpSpPr>
        <a:xfrm>
          <a:off x="0" y="0"/>
          <a:ext cx="0" cy="0"/>
          <a:chOff x="0" y="0"/>
          <a:chExt cx="0" cy="0"/>
        </a:xfrm>
      </p:grpSpPr>
      <p:sp>
        <p:nvSpPr>
          <p:cNvPr id="182" name="Google Shape;182;p21"/>
          <p:cNvSpPr/>
          <p:nvPr/>
        </p:nvSpPr>
        <p:spPr>
          <a:xfrm>
            <a:off x="0" y="1493021"/>
            <a:ext cx="18288000" cy="9535"/>
          </a:xfrm>
          <a:prstGeom prst="rect">
            <a:avLst/>
          </a:prstGeom>
          <a:solidFill>
            <a:srgbClr val="303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21"/>
          <p:cNvGrpSpPr/>
          <p:nvPr/>
        </p:nvGrpSpPr>
        <p:grpSpPr>
          <a:xfrm>
            <a:off x="16847825" y="672123"/>
            <a:ext cx="411475" cy="172140"/>
            <a:chOff x="0" y="1270"/>
            <a:chExt cx="1208230" cy="505460"/>
          </a:xfrm>
        </p:grpSpPr>
        <p:sp>
          <p:nvSpPr>
            <p:cNvPr id="184" name="Google Shape;184;p21"/>
            <p:cNvSpPr/>
            <p:nvPr/>
          </p:nvSpPr>
          <p:spPr>
            <a:xfrm>
              <a:off x="0" y="215900"/>
              <a:ext cx="912320" cy="76200"/>
            </a:xfrm>
            <a:custGeom>
              <a:rect b="b" l="l" r="r" t="t"/>
              <a:pathLst>
                <a:path extrusionOk="0" h="76200" w="912320">
                  <a:moveTo>
                    <a:pt x="0" y="0"/>
                  </a:moveTo>
                  <a:lnTo>
                    <a:pt x="912320" y="0"/>
                  </a:lnTo>
                  <a:lnTo>
                    <a:pt x="912320" y="76200"/>
                  </a:lnTo>
                  <a:lnTo>
                    <a:pt x="0" y="76200"/>
                  </a:lnTo>
                  <a:close/>
                </a:path>
              </a:pathLst>
            </a:custGeom>
            <a:solidFill>
              <a:srgbClr val="303D4D"/>
            </a:solidFill>
            <a:ln>
              <a:noFill/>
            </a:ln>
          </p:spPr>
        </p:sp>
        <p:sp>
          <p:nvSpPr>
            <p:cNvPr id="185" name="Google Shape;185;p21"/>
            <p:cNvSpPr/>
            <p:nvPr/>
          </p:nvSpPr>
          <p:spPr>
            <a:xfrm>
              <a:off x="833580" y="1270"/>
              <a:ext cx="374650" cy="505460"/>
            </a:xfrm>
            <a:custGeom>
              <a:rect b="b" l="l" r="r" t="t"/>
              <a:pathLst>
                <a:path extrusionOk="0" h="505460" w="374650">
                  <a:moveTo>
                    <a:pt x="0" y="505460"/>
                  </a:moveTo>
                  <a:lnTo>
                    <a:pt x="0" y="0"/>
                  </a:lnTo>
                  <a:lnTo>
                    <a:pt x="374650" y="252730"/>
                  </a:lnTo>
                  <a:close/>
                </a:path>
              </a:pathLst>
            </a:custGeom>
            <a:solidFill>
              <a:srgbClr val="303D4D"/>
            </a:solidFill>
            <a:ln>
              <a:noFill/>
            </a:ln>
          </p:spPr>
        </p:sp>
      </p:grpSp>
      <p:pic>
        <p:nvPicPr>
          <p:cNvPr id="186" name="Google Shape;186;p21"/>
          <p:cNvPicPr preferRelativeResize="0"/>
          <p:nvPr/>
        </p:nvPicPr>
        <p:blipFill rotWithShape="1">
          <a:blip r:embed="rId3">
            <a:alphaModFix/>
          </a:blip>
          <a:srcRect b="0" l="54751" r="0" t="820"/>
          <a:stretch/>
        </p:blipFill>
        <p:spPr>
          <a:xfrm>
            <a:off x="12324875" y="1502556"/>
            <a:ext cx="5963125" cy="8784444"/>
          </a:xfrm>
          <a:prstGeom prst="rect">
            <a:avLst/>
          </a:prstGeom>
          <a:noFill/>
          <a:ln>
            <a:noFill/>
          </a:ln>
        </p:spPr>
      </p:pic>
      <p:grpSp>
        <p:nvGrpSpPr>
          <p:cNvPr id="187" name="Google Shape;187;p21"/>
          <p:cNvGrpSpPr/>
          <p:nvPr/>
        </p:nvGrpSpPr>
        <p:grpSpPr>
          <a:xfrm>
            <a:off x="409975" y="1943100"/>
            <a:ext cx="11937429" cy="4767104"/>
            <a:chOff x="-13" y="0"/>
            <a:chExt cx="15916573" cy="6356137"/>
          </a:xfrm>
        </p:grpSpPr>
        <p:sp>
          <p:nvSpPr>
            <p:cNvPr id="188" name="Google Shape;188;p21"/>
            <p:cNvSpPr txBox="1"/>
            <p:nvPr/>
          </p:nvSpPr>
          <p:spPr>
            <a:xfrm>
              <a:off x="0" y="0"/>
              <a:ext cx="15916560" cy="1067934"/>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5289" u="none" cap="none" strike="noStrike">
                  <a:solidFill>
                    <a:srgbClr val="303D4D"/>
                  </a:solidFill>
                  <a:latin typeface="Calibri"/>
                  <a:ea typeface="Calibri"/>
                  <a:cs typeface="Calibri"/>
                  <a:sym typeface="Calibri"/>
                </a:rPr>
                <a:t>What is involved if you participate?</a:t>
              </a:r>
              <a:endParaRPr/>
            </a:p>
          </p:txBody>
        </p:sp>
        <p:sp>
          <p:nvSpPr>
            <p:cNvPr id="189" name="Google Shape;189;p21"/>
            <p:cNvSpPr txBox="1"/>
            <p:nvPr/>
          </p:nvSpPr>
          <p:spPr>
            <a:xfrm>
              <a:off x="-13" y="1299637"/>
              <a:ext cx="15652200" cy="5056500"/>
            </a:xfrm>
            <a:prstGeom prst="rect">
              <a:avLst/>
            </a:prstGeom>
            <a:noFill/>
            <a:ln>
              <a:noFill/>
            </a:ln>
          </p:spPr>
          <p:txBody>
            <a:bodyPr anchorCtr="0" anchor="t" bIns="0" lIns="0" spcFirstLastPara="1" rIns="0" wrap="square" tIns="0">
              <a:spAutoFit/>
            </a:bodyPr>
            <a:lstStyle/>
            <a:p>
              <a:pPr indent="0" lvl="1" marL="226936" marR="0" rtl="0" algn="l">
                <a:lnSpc>
                  <a:spcPct val="111656"/>
                </a:lnSpc>
                <a:spcBef>
                  <a:spcPts val="0"/>
                </a:spcBef>
                <a:spcAft>
                  <a:spcPts val="0"/>
                </a:spcAft>
                <a:buNone/>
              </a:pPr>
              <a:r>
                <a:rPr b="1" lang="en-US" sz="3200">
                  <a:solidFill>
                    <a:srgbClr val="303D4D"/>
                  </a:solidFill>
                  <a:latin typeface="Calibri"/>
                  <a:ea typeface="Calibri"/>
                  <a:cs typeface="Calibri"/>
                  <a:sym typeface="Calibri"/>
                </a:rPr>
                <a:t>March 2023 to March 2024</a:t>
              </a:r>
              <a:endParaRPr/>
            </a:p>
            <a:p>
              <a:pPr indent="-226936" lvl="1" marL="453872" marR="0" rtl="0" algn="l">
                <a:lnSpc>
                  <a:spcPct val="111656"/>
                </a:lnSpc>
                <a:spcBef>
                  <a:spcPts val="0"/>
                </a:spcBef>
                <a:spcAft>
                  <a:spcPts val="0"/>
                </a:spcAft>
                <a:buClr>
                  <a:srgbClr val="303D4D"/>
                </a:buClr>
                <a:buSzPts val="3200"/>
                <a:buFont typeface="Arial"/>
                <a:buChar char="•"/>
              </a:pPr>
              <a:r>
                <a:rPr b="0" i="0" lang="en-US" sz="3200" u="none" cap="none" strike="noStrike">
                  <a:solidFill>
                    <a:srgbClr val="303D4D"/>
                  </a:solidFill>
                  <a:latin typeface="Calibri"/>
                  <a:ea typeface="Calibri"/>
                  <a:cs typeface="Calibri"/>
                  <a:sym typeface="Calibri"/>
                </a:rPr>
                <a:t>School leadership/staff complete the </a:t>
              </a:r>
              <a:r>
                <a:rPr b="1" i="0" lang="en-US" sz="3200" u="none" cap="none" strike="noStrike">
                  <a:solidFill>
                    <a:srgbClr val="303D4D"/>
                  </a:solidFill>
                  <a:latin typeface="Calibri"/>
                  <a:ea typeface="Calibri"/>
                  <a:cs typeface="Calibri"/>
                  <a:sym typeface="Calibri"/>
                </a:rPr>
                <a:t>refresher online training module</a:t>
              </a:r>
              <a:r>
                <a:rPr b="0" i="0" lang="en-US" sz="3200" u="none" cap="none" strike="noStrike">
                  <a:solidFill>
                    <a:srgbClr val="303D4D"/>
                  </a:solidFill>
                  <a:latin typeface="Calibri"/>
                  <a:ea typeface="Calibri"/>
                  <a:cs typeface="Calibri"/>
                  <a:sym typeface="Calibri"/>
                </a:rPr>
                <a:t>.</a:t>
              </a:r>
              <a:endParaRPr b="0" i="0" sz="3200" u="none" cap="none" strike="noStrike">
                <a:solidFill>
                  <a:srgbClr val="303D4D"/>
                </a:solidFill>
                <a:latin typeface="Calibri"/>
                <a:ea typeface="Calibri"/>
                <a:cs typeface="Calibri"/>
                <a:sym typeface="Calibri"/>
              </a:endParaRPr>
            </a:p>
            <a:p>
              <a:pPr indent="-226936" lvl="1" marL="453872" marR="0" rtl="0" algn="l">
                <a:lnSpc>
                  <a:spcPct val="111656"/>
                </a:lnSpc>
                <a:spcBef>
                  <a:spcPts val="0"/>
                </a:spcBef>
                <a:spcAft>
                  <a:spcPts val="0"/>
                </a:spcAft>
                <a:buClr>
                  <a:srgbClr val="303D4D"/>
                </a:buClr>
                <a:buSzPts val="3200"/>
                <a:buFont typeface="Arial"/>
                <a:buChar char="•"/>
              </a:pPr>
              <a:r>
                <a:rPr b="0" i="0" lang="en-US" sz="3200" u="none" cap="none" strike="noStrike">
                  <a:solidFill>
                    <a:srgbClr val="303D4D"/>
                  </a:solidFill>
                  <a:latin typeface="Calibri"/>
                  <a:ea typeface="Calibri"/>
                  <a:cs typeface="Calibri"/>
                  <a:sym typeface="Calibri"/>
                </a:rPr>
                <a:t>School leadership /staff</a:t>
              </a:r>
              <a:r>
                <a:rPr b="1" i="0" lang="en-US" sz="3200" u="none" cap="none" strike="noStrike">
                  <a:solidFill>
                    <a:srgbClr val="303D4D"/>
                  </a:solidFill>
                  <a:latin typeface="Calibri"/>
                  <a:ea typeface="Calibri"/>
                  <a:cs typeface="Calibri"/>
                  <a:sym typeface="Calibri"/>
                </a:rPr>
                <a:t> complete an online survey </a:t>
              </a:r>
              <a:r>
                <a:rPr b="1" i="1" lang="en-US" sz="3200" u="none" cap="none" strike="noStrike">
                  <a:solidFill>
                    <a:srgbClr val="303D4D"/>
                  </a:solidFill>
                  <a:latin typeface="Calibri"/>
                  <a:ea typeface="Calibri"/>
                  <a:cs typeface="Calibri"/>
                  <a:sym typeface="Calibri"/>
                </a:rPr>
                <a:t>after </a:t>
              </a:r>
              <a:r>
                <a:rPr b="0" i="0" lang="en-US" sz="3200" u="none" cap="none" strike="noStrike">
                  <a:solidFill>
                    <a:srgbClr val="303D4D"/>
                  </a:solidFill>
                  <a:latin typeface="Calibri"/>
                  <a:ea typeface="Calibri"/>
                  <a:cs typeface="Calibri"/>
                  <a:sym typeface="Calibri"/>
                </a:rPr>
                <a:t>watching the refresher module. </a:t>
              </a:r>
              <a:endParaRPr b="0" i="0" sz="3200" u="none" cap="none" strike="noStrike">
                <a:solidFill>
                  <a:srgbClr val="303D4D"/>
                </a:solidFill>
                <a:latin typeface="Calibri"/>
                <a:ea typeface="Calibri"/>
                <a:cs typeface="Calibri"/>
                <a:sym typeface="Calibri"/>
              </a:endParaRPr>
            </a:p>
            <a:p>
              <a:pPr indent="-226936" lvl="1" marL="453872" marR="0" rtl="0" algn="l">
                <a:lnSpc>
                  <a:spcPct val="111656"/>
                </a:lnSpc>
                <a:spcBef>
                  <a:spcPts val="0"/>
                </a:spcBef>
                <a:spcAft>
                  <a:spcPts val="0"/>
                </a:spcAft>
                <a:buClr>
                  <a:srgbClr val="303D4D"/>
                </a:buClr>
                <a:buSzPts val="3200"/>
                <a:buFont typeface="Arial"/>
                <a:buChar char="•"/>
              </a:pPr>
              <a:r>
                <a:rPr b="0" i="0" lang="en-US" sz="3200" u="none" cap="none" strike="noStrike">
                  <a:solidFill>
                    <a:srgbClr val="303D4D"/>
                  </a:solidFill>
                  <a:latin typeface="Calibri"/>
                  <a:ea typeface="Calibri"/>
                  <a:cs typeface="Calibri"/>
                  <a:sym typeface="Calibri"/>
                </a:rPr>
                <a:t>Administrative point-of-contact </a:t>
              </a:r>
              <a:r>
                <a:rPr b="1" i="0" lang="en-US" sz="3200" u="none" cap="none" strike="noStrike">
                  <a:solidFill>
                    <a:srgbClr val="303D4D"/>
                  </a:solidFill>
                  <a:latin typeface="Calibri"/>
                  <a:ea typeface="Calibri"/>
                  <a:cs typeface="Calibri"/>
                  <a:sym typeface="Calibri"/>
                </a:rPr>
                <a:t>updates</a:t>
              </a:r>
              <a:r>
                <a:rPr b="0" i="0" lang="en-US" sz="3200" u="none" cap="none" strike="noStrike">
                  <a:solidFill>
                    <a:srgbClr val="303D4D"/>
                  </a:solidFill>
                  <a:latin typeface="Calibri"/>
                  <a:ea typeface="Calibri"/>
                  <a:cs typeface="Calibri"/>
                  <a:sym typeface="Calibri"/>
                </a:rPr>
                <a:t> VCU/Child USA researchers about any new school safety policies and procedures.</a:t>
              </a:r>
              <a:endParaRPr/>
            </a:p>
          </p:txBody>
        </p:sp>
      </p:grpSp>
      <p:sp>
        <p:nvSpPr>
          <p:cNvPr id="190" name="Google Shape;190;p21"/>
          <p:cNvSpPr txBox="1"/>
          <p:nvPr/>
        </p:nvSpPr>
        <p:spPr>
          <a:xfrm>
            <a:off x="798755" y="567999"/>
            <a:ext cx="8328469" cy="27669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1642" u="none" cap="none" strike="noStrike">
                <a:solidFill>
                  <a:srgbClr val="303D4D"/>
                </a:solidFill>
                <a:latin typeface="Open Sans"/>
                <a:ea typeface="Open Sans"/>
                <a:cs typeface="Open Sans"/>
                <a:sym typeface="Open Sans"/>
              </a:rPr>
              <a:t>VCU | CENTERS FOR DISEASE CONTROL AND PREVENTION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