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Open Sans" panose="020B0606030504020204" pitchFamily="34" charset="0"/>
      <p:regular r:id="rId19"/>
      <p:bold r:id="rId20"/>
      <p:italic r:id="rId21"/>
    </p:embeddedFont>
    <p:embeddedFont>
      <p:font typeface="Open Sans Bold" panose="020B0806030504020204" pitchFamily="34" charset="0"/>
      <p:regular r:id="rId22"/>
      <p:bold r:id="rId23"/>
    </p:embeddedFont>
    <p:embeddedFont>
      <p:font typeface="Open Sans Bold Italics" panose="020B0806030504020204" pitchFamily="34" charset="0"/>
      <p:regular r:id="rId24"/>
      <p:bold r:id="rId25"/>
      <p:italic r:id="rId26"/>
      <p:boldItalic r:id="rId27"/>
    </p:embeddedFont>
    <p:embeddedFont>
      <p:font typeface="Open Sans Italics" panose="020B0606030504020204" pitchFamily="34" charset="0"/>
      <p:regular r:id="rId28"/>
      <p:italic r:id="rId29"/>
    </p:embeddedFont>
    <p:embeddedFont>
      <p:font typeface="Open Sans Light Bold" panose="020B0806030504020204" pitchFamily="34" charset="0"/>
      <p:regular r:id="rId30"/>
      <p:bold r:id="rId31"/>
    </p:embeddedFont>
    <p:embeddedFont>
      <p:font typeface="Open Sans Light Italics" panose="020B03060305040202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1" autoAdjust="0"/>
    <p:restoredTop sz="94622" autoAdjust="0"/>
  </p:normalViewPr>
  <p:slideViewPr>
    <p:cSldViewPr>
      <p:cViewPr varScale="1">
        <p:scale>
          <a:sx n="85" d="100"/>
          <a:sy n="85" d="100"/>
        </p:scale>
        <p:origin x="41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21" Type="http://schemas.openxmlformats.org/officeDocument/2006/relationships/font" Target="fonts/font7.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7/26/21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2" name="AutoShape 2"/>
          <p:cNvSpPr/>
          <p:nvPr/>
        </p:nvSpPr>
        <p:spPr>
          <a:xfrm>
            <a:off x="0" y="1493021"/>
            <a:ext cx="18288000" cy="9535"/>
          </a:xfrm>
          <a:prstGeom prst="rect">
            <a:avLst/>
          </a:prstGeom>
          <a:solidFill>
            <a:srgbClr val="303D4D"/>
          </a:solidFill>
        </p:spPr>
      </p:sp>
      <p:grpSp>
        <p:nvGrpSpPr>
          <p:cNvPr id="3" name="Group 3"/>
          <p:cNvGrpSpPr/>
          <p:nvPr/>
        </p:nvGrpSpPr>
        <p:grpSpPr>
          <a:xfrm>
            <a:off x="16847825" y="671690"/>
            <a:ext cx="411475" cy="173005"/>
            <a:chOff x="0" y="0"/>
            <a:chExt cx="1208230" cy="508000"/>
          </a:xfrm>
        </p:grpSpPr>
        <p:sp>
          <p:nvSpPr>
            <p:cNvPr id="4" name="Freeform 4"/>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5" name="Freeform 5"/>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pic>
        <p:nvPicPr>
          <p:cNvPr id="6" name="Picture 6"/>
          <p:cNvPicPr>
            <a:picLocks noChangeAspect="1"/>
          </p:cNvPicPr>
          <p:nvPr/>
        </p:nvPicPr>
        <p:blipFill>
          <a:blip r:embed="rId2"/>
          <a:srcRect l="41665" t="5308" b="5308"/>
          <a:stretch>
            <a:fillRect/>
          </a:stretch>
        </p:blipFill>
        <p:spPr>
          <a:xfrm>
            <a:off x="9859001" y="1493021"/>
            <a:ext cx="7969666" cy="8731260"/>
          </a:xfrm>
          <a:prstGeom prst="rect">
            <a:avLst/>
          </a:prstGeom>
        </p:spPr>
      </p:pic>
      <p:sp>
        <p:nvSpPr>
          <p:cNvPr id="7" name="TextBox 7"/>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
        <p:nvSpPr>
          <p:cNvPr id="8" name="TextBox 8"/>
          <p:cNvSpPr txBox="1"/>
          <p:nvPr/>
        </p:nvSpPr>
        <p:spPr>
          <a:xfrm>
            <a:off x="467114" y="4324503"/>
            <a:ext cx="9259422" cy="2905229"/>
          </a:xfrm>
          <a:prstGeom prst="rect">
            <a:avLst/>
          </a:prstGeom>
        </p:spPr>
        <p:txBody>
          <a:bodyPr lIns="0" tIns="0" rIns="0" bIns="0" rtlCol="0" anchor="t">
            <a:spAutoFit/>
          </a:bodyPr>
          <a:lstStyle/>
          <a:p>
            <a:pPr>
              <a:lnSpc>
                <a:spcPts val="5760"/>
              </a:lnSpc>
            </a:pPr>
            <a:r>
              <a:rPr lang="en-US" sz="4800" dirty="0">
                <a:solidFill>
                  <a:srgbClr val="303D4D"/>
                </a:solidFill>
                <a:latin typeface="Open Sans Light Bold"/>
              </a:rPr>
              <a:t>Prevention Research Study: </a:t>
            </a:r>
            <a:r>
              <a:rPr lang="en-US" sz="4800" dirty="0">
                <a:solidFill>
                  <a:srgbClr val="303D4D"/>
                </a:solidFill>
                <a:latin typeface="Open Sans Light Italics"/>
              </a:rPr>
              <a:t>Rigorously Evaluating Approaches to Prevent Adult-Perpetrated Child Sex Abuse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CCBCE"/>
        </a:solidFill>
        <a:effectLst/>
      </p:bgPr>
    </p:bg>
    <p:spTree>
      <p:nvGrpSpPr>
        <p:cNvPr id="1" name=""/>
        <p:cNvGrpSpPr/>
        <p:nvPr/>
      </p:nvGrpSpPr>
      <p:grpSpPr>
        <a:xfrm>
          <a:off x="0" y="0"/>
          <a:ext cx="0" cy="0"/>
          <a:chOff x="0" y="0"/>
          <a:chExt cx="0" cy="0"/>
        </a:xfrm>
      </p:grpSpPr>
      <p:sp>
        <p:nvSpPr>
          <p:cNvPr id="2" name="AutoShape 2"/>
          <p:cNvSpPr/>
          <p:nvPr/>
        </p:nvSpPr>
        <p:spPr>
          <a:xfrm>
            <a:off x="0" y="1493021"/>
            <a:ext cx="18288000" cy="9535"/>
          </a:xfrm>
          <a:prstGeom prst="rect">
            <a:avLst/>
          </a:prstGeom>
          <a:solidFill>
            <a:srgbClr val="303D4D"/>
          </a:solidFill>
        </p:spPr>
      </p:sp>
      <p:grpSp>
        <p:nvGrpSpPr>
          <p:cNvPr id="3" name="Group 3"/>
          <p:cNvGrpSpPr/>
          <p:nvPr/>
        </p:nvGrpSpPr>
        <p:grpSpPr>
          <a:xfrm>
            <a:off x="16847825" y="671690"/>
            <a:ext cx="411475" cy="173005"/>
            <a:chOff x="0" y="0"/>
            <a:chExt cx="1208230" cy="508000"/>
          </a:xfrm>
        </p:grpSpPr>
        <p:sp>
          <p:nvSpPr>
            <p:cNvPr id="4" name="Freeform 4"/>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5" name="Freeform 5"/>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6" name="TextBox 6"/>
          <p:cNvSpPr txBox="1"/>
          <p:nvPr/>
        </p:nvSpPr>
        <p:spPr>
          <a:xfrm>
            <a:off x="1600200" y="3572645"/>
            <a:ext cx="6180429" cy="3094911"/>
          </a:xfrm>
          <a:prstGeom prst="rect">
            <a:avLst/>
          </a:prstGeom>
        </p:spPr>
        <p:txBody>
          <a:bodyPr lIns="0" tIns="0" rIns="0" bIns="0" rtlCol="0" anchor="t">
            <a:spAutoFit/>
          </a:bodyPr>
          <a:lstStyle/>
          <a:p>
            <a:pPr>
              <a:lnSpc>
                <a:spcPts val="8159"/>
              </a:lnSpc>
            </a:pPr>
            <a:r>
              <a:rPr lang="en-US" sz="6800" dirty="0">
                <a:solidFill>
                  <a:srgbClr val="303D4D"/>
                </a:solidFill>
                <a:latin typeface="Open Sans Bold"/>
              </a:rPr>
              <a:t>What are the benefits of participation? </a:t>
            </a:r>
          </a:p>
        </p:txBody>
      </p:sp>
      <p:sp>
        <p:nvSpPr>
          <p:cNvPr id="7" name="TextBox 7"/>
          <p:cNvSpPr txBox="1"/>
          <p:nvPr/>
        </p:nvSpPr>
        <p:spPr>
          <a:xfrm>
            <a:off x="10598830" y="2087944"/>
            <a:ext cx="6558574" cy="967957"/>
          </a:xfrm>
          <a:prstGeom prst="rect">
            <a:avLst/>
          </a:prstGeom>
        </p:spPr>
        <p:txBody>
          <a:bodyPr lIns="0" tIns="0" rIns="0" bIns="0" rtlCol="0" anchor="t">
            <a:spAutoFit/>
          </a:bodyPr>
          <a:lstStyle/>
          <a:p>
            <a:pPr>
              <a:lnSpc>
                <a:spcPts val="3909"/>
              </a:lnSpc>
            </a:pPr>
            <a:r>
              <a:rPr lang="en-US" sz="2800" dirty="0">
                <a:solidFill>
                  <a:srgbClr val="303D4D"/>
                </a:solidFill>
                <a:latin typeface="Open Sans"/>
              </a:rPr>
              <a:t>Contribute to CDC research that will help protect school children.</a:t>
            </a:r>
          </a:p>
        </p:txBody>
      </p:sp>
      <p:sp>
        <p:nvSpPr>
          <p:cNvPr id="8" name="TextBox 8"/>
          <p:cNvSpPr txBox="1"/>
          <p:nvPr/>
        </p:nvSpPr>
        <p:spPr>
          <a:xfrm>
            <a:off x="10595468" y="3684221"/>
            <a:ext cx="6252357" cy="1397562"/>
          </a:xfrm>
          <a:prstGeom prst="rect">
            <a:avLst/>
          </a:prstGeom>
        </p:spPr>
        <p:txBody>
          <a:bodyPr lIns="0" tIns="0" rIns="0" bIns="0" rtlCol="0" anchor="t">
            <a:spAutoFit/>
          </a:bodyPr>
          <a:lstStyle/>
          <a:p>
            <a:pPr>
              <a:lnSpc>
                <a:spcPts val="3739"/>
              </a:lnSpc>
            </a:pPr>
            <a:r>
              <a:rPr lang="en-US" sz="2800" dirty="0">
                <a:solidFill>
                  <a:srgbClr val="303D4D"/>
                </a:solidFill>
                <a:latin typeface="Open Sans"/>
              </a:rPr>
              <a:t>Receive the most comprehensive training on the market at a discounted price.</a:t>
            </a:r>
          </a:p>
        </p:txBody>
      </p:sp>
      <p:sp>
        <p:nvSpPr>
          <p:cNvPr id="9" name="TextBox 9"/>
          <p:cNvSpPr txBox="1"/>
          <p:nvPr/>
        </p:nvSpPr>
        <p:spPr>
          <a:xfrm>
            <a:off x="10595468" y="5608685"/>
            <a:ext cx="6252357" cy="1397562"/>
          </a:xfrm>
          <a:prstGeom prst="rect">
            <a:avLst/>
          </a:prstGeom>
        </p:spPr>
        <p:txBody>
          <a:bodyPr lIns="0" tIns="0" rIns="0" bIns="0" rtlCol="0" anchor="t">
            <a:spAutoFit/>
          </a:bodyPr>
          <a:lstStyle/>
          <a:p>
            <a:pPr>
              <a:lnSpc>
                <a:spcPts val="3739"/>
              </a:lnSpc>
            </a:pPr>
            <a:r>
              <a:rPr lang="en-US" sz="2800" dirty="0">
                <a:solidFill>
                  <a:srgbClr val="303D4D"/>
                </a:solidFill>
                <a:latin typeface="Open Sans"/>
              </a:rPr>
              <a:t>Receive a safety assessment documenting safety practices at the school.</a:t>
            </a:r>
          </a:p>
        </p:txBody>
      </p:sp>
      <p:sp>
        <p:nvSpPr>
          <p:cNvPr id="10" name="TextBox 10"/>
          <p:cNvSpPr txBox="1"/>
          <p:nvPr/>
        </p:nvSpPr>
        <p:spPr>
          <a:xfrm>
            <a:off x="10573877" y="7533149"/>
            <a:ext cx="6273948" cy="1872051"/>
          </a:xfrm>
          <a:prstGeom prst="rect">
            <a:avLst/>
          </a:prstGeom>
        </p:spPr>
        <p:txBody>
          <a:bodyPr lIns="0" tIns="0" rIns="0" bIns="0" rtlCol="0" anchor="t">
            <a:spAutoFit/>
          </a:bodyPr>
          <a:lstStyle/>
          <a:p>
            <a:pPr>
              <a:lnSpc>
                <a:spcPts val="3739"/>
              </a:lnSpc>
            </a:pPr>
            <a:r>
              <a:rPr lang="en-US" sz="2800" dirty="0">
                <a:solidFill>
                  <a:srgbClr val="303D4D"/>
                </a:solidFill>
                <a:latin typeface="Open Sans"/>
              </a:rPr>
              <a:t>Model best prevention practices. Schools in which students feel safe are where students do better academically.</a:t>
            </a:r>
          </a:p>
        </p:txBody>
      </p:sp>
      <p:sp>
        <p:nvSpPr>
          <p:cNvPr id="11" name="TextBox 11"/>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0" y="1493021"/>
            <a:ext cx="18288000" cy="9535"/>
          </a:xfrm>
          <a:prstGeom prst="rect">
            <a:avLst/>
          </a:prstGeom>
          <a:solidFill>
            <a:srgbClr val="303D4D"/>
          </a:solidFill>
        </p:spPr>
      </p:sp>
      <p:grpSp>
        <p:nvGrpSpPr>
          <p:cNvPr id="3" name="Group 3"/>
          <p:cNvGrpSpPr/>
          <p:nvPr/>
        </p:nvGrpSpPr>
        <p:grpSpPr>
          <a:xfrm>
            <a:off x="16847825" y="671690"/>
            <a:ext cx="411475" cy="173005"/>
            <a:chOff x="0" y="0"/>
            <a:chExt cx="1208230" cy="508000"/>
          </a:xfrm>
        </p:grpSpPr>
        <p:sp>
          <p:nvSpPr>
            <p:cNvPr id="4" name="Freeform 4"/>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5" name="Freeform 5"/>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pic>
        <p:nvPicPr>
          <p:cNvPr id="6" name="Picture 6"/>
          <p:cNvPicPr>
            <a:picLocks noChangeAspect="1"/>
          </p:cNvPicPr>
          <p:nvPr/>
        </p:nvPicPr>
        <p:blipFill>
          <a:blip r:embed="rId2"/>
          <a:srcRect l="8325" t="19658" r="18317"/>
          <a:stretch>
            <a:fillRect/>
          </a:stretch>
        </p:blipFill>
        <p:spPr>
          <a:xfrm>
            <a:off x="228600" y="2171136"/>
            <a:ext cx="7617486" cy="7087163"/>
          </a:xfrm>
          <a:prstGeom prst="rect">
            <a:avLst/>
          </a:prstGeom>
        </p:spPr>
      </p:pic>
      <p:sp>
        <p:nvSpPr>
          <p:cNvPr id="7" name="TextBox 7"/>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grpSp>
        <p:nvGrpSpPr>
          <p:cNvPr id="8" name="Group 8"/>
          <p:cNvGrpSpPr/>
          <p:nvPr/>
        </p:nvGrpSpPr>
        <p:grpSpPr>
          <a:xfrm>
            <a:off x="7924800" y="2310946"/>
            <a:ext cx="10202355" cy="6080786"/>
            <a:chOff x="-1" y="-142875"/>
            <a:chExt cx="17108537" cy="8107715"/>
          </a:xfrm>
        </p:grpSpPr>
        <p:sp>
          <p:nvSpPr>
            <p:cNvPr id="9" name="TextBox 9"/>
            <p:cNvSpPr txBox="1"/>
            <p:nvPr/>
          </p:nvSpPr>
          <p:spPr>
            <a:xfrm>
              <a:off x="1277812" y="2084316"/>
              <a:ext cx="15830724" cy="5880524"/>
            </a:xfrm>
            <a:prstGeom prst="rect">
              <a:avLst/>
            </a:prstGeom>
          </p:spPr>
          <p:txBody>
            <a:bodyPr lIns="0" tIns="0" rIns="0" bIns="0" rtlCol="0" anchor="t">
              <a:spAutoFit/>
            </a:bodyPr>
            <a:lstStyle/>
            <a:p>
              <a:pPr>
                <a:lnSpc>
                  <a:spcPts val="3779"/>
                </a:lnSpc>
              </a:pPr>
              <a:r>
                <a:rPr lang="en-US" sz="2699" dirty="0">
                  <a:solidFill>
                    <a:srgbClr val="000000"/>
                  </a:solidFill>
                  <a:latin typeface="Open Sans"/>
                </a:rPr>
                <a:t>For the first few districts that sign up for this program, Praesidium will waive all set-up fees and reduce the per-user annual cost to $5 per person per year with a three-year commitment, which </a:t>
              </a:r>
              <a:r>
                <a:rPr lang="en-US" sz="2699" dirty="0">
                  <a:solidFill>
                    <a:srgbClr val="000000"/>
                  </a:solidFill>
                  <a:latin typeface="Open Sans Bold Italics"/>
                </a:rPr>
                <a:t>saves the average school thousands of dollars off traditional pricing.</a:t>
              </a:r>
            </a:p>
            <a:p>
              <a:pPr>
                <a:lnSpc>
                  <a:spcPts val="3779"/>
                </a:lnSpc>
              </a:pPr>
              <a:endParaRPr lang="en-US" sz="2699" dirty="0">
                <a:solidFill>
                  <a:srgbClr val="000000"/>
                </a:solidFill>
                <a:latin typeface="Open Sans Bold Italics"/>
              </a:endParaRPr>
            </a:p>
            <a:p>
              <a:pPr>
                <a:lnSpc>
                  <a:spcPts val="3779"/>
                </a:lnSpc>
              </a:pPr>
              <a:r>
                <a:rPr lang="en-US" sz="2699" dirty="0">
                  <a:solidFill>
                    <a:srgbClr val="000000"/>
                  </a:solidFill>
                  <a:latin typeface="Open Sans"/>
                </a:rPr>
                <a:t>Talk to your ASCIP representatives for more details on the pricing structure and any  ASCIP resources that may be available to support these efforts.</a:t>
              </a:r>
            </a:p>
            <a:p>
              <a:pPr algn="ctr">
                <a:lnSpc>
                  <a:spcPts val="4759"/>
                </a:lnSpc>
              </a:pPr>
              <a:endParaRPr lang="en-US" sz="2699" dirty="0">
                <a:solidFill>
                  <a:srgbClr val="000000"/>
                </a:solidFill>
                <a:latin typeface="Open Sans"/>
              </a:endParaRPr>
            </a:p>
          </p:txBody>
        </p:sp>
        <p:sp>
          <p:nvSpPr>
            <p:cNvPr id="10" name="TextBox 10"/>
            <p:cNvSpPr txBox="1"/>
            <p:nvPr/>
          </p:nvSpPr>
          <p:spPr>
            <a:xfrm>
              <a:off x="-1" y="-142875"/>
              <a:ext cx="16100447" cy="1675672"/>
            </a:xfrm>
            <a:prstGeom prst="rect">
              <a:avLst/>
            </a:prstGeom>
          </p:spPr>
          <p:txBody>
            <a:bodyPr wrap="square" lIns="0" tIns="0" rIns="0" bIns="0" rtlCol="0" anchor="t">
              <a:spAutoFit/>
            </a:bodyPr>
            <a:lstStyle/>
            <a:p>
              <a:pPr algn="ctr">
                <a:lnSpc>
                  <a:spcPts val="9800"/>
                </a:lnSpc>
              </a:pPr>
              <a:r>
                <a:rPr lang="en-US" sz="7000" dirty="0">
                  <a:solidFill>
                    <a:srgbClr val="000000"/>
                  </a:solidFill>
                  <a:latin typeface="Open Sans"/>
                </a:rPr>
                <a:t>What are the costs?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CCBCE"/>
        </a:solidFill>
        <a:effectLst/>
      </p:bgPr>
    </p:bg>
    <p:spTree>
      <p:nvGrpSpPr>
        <p:cNvPr id="1" name=""/>
        <p:cNvGrpSpPr/>
        <p:nvPr/>
      </p:nvGrpSpPr>
      <p:grpSpPr>
        <a:xfrm>
          <a:off x="0" y="0"/>
          <a:ext cx="0" cy="0"/>
          <a:chOff x="0" y="0"/>
          <a:chExt cx="0" cy="0"/>
        </a:xfrm>
      </p:grpSpPr>
      <p:grpSp>
        <p:nvGrpSpPr>
          <p:cNvPr id="2" name="Group 2"/>
          <p:cNvGrpSpPr/>
          <p:nvPr/>
        </p:nvGrpSpPr>
        <p:grpSpPr>
          <a:xfrm>
            <a:off x="11506200" y="2391502"/>
            <a:ext cx="5753100" cy="6866798"/>
            <a:chOff x="0" y="0"/>
            <a:chExt cx="7670800" cy="9155731"/>
          </a:xfrm>
        </p:grpSpPr>
        <p:pic>
          <p:nvPicPr>
            <p:cNvPr id="3" name="Picture 3"/>
            <p:cNvPicPr>
              <a:picLocks noChangeAspect="1"/>
            </p:cNvPicPr>
            <p:nvPr/>
          </p:nvPicPr>
          <p:blipFill>
            <a:blip r:embed="rId2"/>
            <a:srcRect t="9400" b="9400"/>
            <a:stretch>
              <a:fillRect/>
            </a:stretch>
          </p:blipFill>
          <p:spPr>
            <a:xfrm>
              <a:off x="0" y="0"/>
              <a:ext cx="7670800" cy="4450866"/>
            </a:xfrm>
            <a:prstGeom prst="rect">
              <a:avLst/>
            </a:prstGeom>
          </p:spPr>
        </p:pic>
        <p:pic>
          <p:nvPicPr>
            <p:cNvPr id="4" name="Picture 4"/>
            <p:cNvPicPr>
              <a:picLocks noChangeAspect="1"/>
            </p:cNvPicPr>
            <p:nvPr/>
          </p:nvPicPr>
          <p:blipFill>
            <a:blip r:embed="rId3"/>
            <a:srcRect t="6495" b="6495"/>
            <a:stretch>
              <a:fillRect/>
            </a:stretch>
          </p:blipFill>
          <p:spPr>
            <a:xfrm>
              <a:off x="0" y="4704866"/>
              <a:ext cx="7670800" cy="4450866"/>
            </a:xfrm>
            <a:prstGeom prst="rect">
              <a:avLst/>
            </a:prstGeom>
          </p:spPr>
        </p:pic>
      </p:grpSp>
      <p:grpSp>
        <p:nvGrpSpPr>
          <p:cNvPr id="5" name="Group 5"/>
          <p:cNvGrpSpPr/>
          <p:nvPr/>
        </p:nvGrpSpPr>
        <p:grpSpPr>
          <a:xfrm>
            <a:off x="798755" y="2015636"/>
            <a:ext cx="10238314" cy="7809030"/>
            <a:chOff x="0" y="0"/>
            <a:chExt cx="13651085" cy="10412039"/>
          </a:xfrm>
        </p:grpSpPr>
        <p:sp>
          <p:nvSpPr>
            <p:cNvPr id="6" name="TextBox 6"/>
            <p:cNvSpPr txBox="1"/>
            <p:nvPr/>
          </p:nvSpPr>
          <p:spPr>
            <a:xfrm>
              <a:off x="0" y="-9525"/>
              <a:ext cx="13651085" cy="1442879"/>
            </a:xfrm>
            <a:prstGeom prst="rect">
              <a:avLst/>
            </a:prstGeom>
          </p:spPr>
          <p:txBody>
            <a:bodyPr lIns="0" tIns="0" rIns="0" bIns="0" rtlCol="0" anchor="t">
              <a:spAutoFit/>
            </a:bodyPr>
            <a:lstStyle/>
            <a:p>
              <a:pPr>
                <a:lnSpc>
                  <a:spcPts val="8505"/>
                </a:lnSpc>
              </a:pPr>
              <a:r>
                <a:rPr lang="en-US" sz="7087" dirty="0">
                  <a:solidFill>
                    <a:srgbClr val="303D4D"/>
                  </a:solidFill>
                  <a:latin typeface="Open Sans Bold"/>
                </a:rPr>
                <a:t>What are the risks?</a:t>
              </a:r>
            </a:p>
          </p:txBody>
        </p:sp>
        <p:sp>
          <p:nvSpPr>
            <p:cNvPr id="7" name="TextBox 7"/>
            <p:cNvSpPr txBox="1"/>
            <p:nvPr/>
          </p:nvSpPr>
          <p:spPr>
            <a:xfrm>
              <a:off x="0" y="1939444"/>
              <a:ext cx="13651085" cy="680798"/>
            </a:xfrm>
            <a:prstGeom prst="rect">
              <a:avLst/>
            </a:prstGeom>
          </p:spPr>
          <p:txBody>
            <a:bodyPr lIns="0" tIns="0" rIns="0" bIns="0" rtlCol="0" anchor="t">
              <a:spAutoFit/>
            </a:bodyPr>
            <a:lstStyle/>
            <a:p>
              <a:pPr>
                <a:lnSpc>
                  <a:spcPts val="4342"/>
                </a:lnSpc>
                <a:spcBef>
                  <a:spcPct val="0"/>
                </a:spcBef>
              </a:pPr>
              <a:r>
                <a:rPr lang="en-US" sz="3101" dirty="0">
                  <a:solidFill>
                    <a:srgbClr val="303D4D"/>
                  </a:solidFill>
                  <a:latin typeface="Open Sans"/>
                </a:rPr>
                <a:t>Minimal risks.</a:t>
              </a:r>
            </a:p>
          </p:txBody>
        </p:sp>
        <p:sp>
          <p:nvSpPr>
            <p:cNvPr id="8" name="TextBox 8"/>
            <p:cNvSpPr txBox="1"/>
            <p:nvPr/>
          </p:nvSpPr>
          <p:spPr>
            <a:xfrm>
              <a:off x="0" y="2788635"/>
              <a:ext cx="13651085" cy="3037573"/>
            </a:xfrm>
            <a:prstGeom prst="rect">
              <a:avLst/>
            </a:prstGeom>
          </p:spPr>
          <p:txBody>
            <a:bodyPr lIns="0" tIns="0" rIns="0" bIns="0" rtlCol="0" anchor="t">
              <a:spAutoFit/>
            </a:bodyPr>
            <a:lstStyle/>
            <a:p>
              <a:pPr>
                <a:lnSpc>
                  <a:spcPts val="3400"/>
                </a:lnSpc>
              </a:pPr>
              <a:r>
                <a:rPr lang="en-US" sz="2000" dirty="0">
                  <a:solidFill>
                    <a:srgbClr val="303D4D"/>
                  </a:solidFill>
                  <a:latin typeface="Open Sans"/>
                </a:rPr>
                <a:t>The training has been tested on thousands of staff members nationwide. Our research plan has been approved by the Centers for Disease Control and Prevention and the Institutional Review Board at Virginia Commonwealth University. </a:t>
              </a:r>
            </a:p>
            <a:p>
              <a:pPr>
                <a:lnSpc>
                  <a:spcPts val="1530"/>
                </a:lnSpc>
              </a:pPr>
              <a:endParaRPr lang="en-US" sz="2000" dirty="0">
                <a:solidFill>
                  <a:srgbClr val="303D4D"/>
                </a:solidFill>
                <a:latin typeface="Open Sans"/>
              </a:endParaRPr>
            </a:p>
            <a:p>
              <a:pPr>
                <a:lnSpc>
                  <a:spcPts val="3400"/>
                </a:lnSpc>
              </a:pPr>
              <a:r>
                <a:rPr lang="en-US" sz="2000" dirty="0">
                  <a:solidFill>
                    <a:srgbClr val="303D4D"/>
                  </a:solidFill>
                  <a:latin typeface="Open Sans"/>
                </a:rPr>
                <a:t>All information collected on surveys will be either anonymous or confidential, with no identifiers that could link back to the survey respondent.</a:t>
              </a:r>
            </a:p>
          </p:txBody>
        </p:sp>
        <p:sp>
          <p:nvSpPr>
            <p:cNvPr id="9" name="TextBox 9"/>
            <p:cNvSpPr txBox="1"/>
            <p:nvPr/>
          </p:nvSpPr>
          <p:spPr>
            <a:xfrm>
              <a:off x="0" y="6363417"/>
              <a:ext cx="13651085" cy="604127"/>
            </a:xfrm>
            <a:prstGeom prst="rect">
              <a:avLst/>
            </a:prstGeom>
          </p:spPr>
          <p:txBody>
            <a:bodyPr lIns="0" tIns="0" rIns="0" bIns="0" rtlCol="0" anchor="t">
              <a:spAutoFit/>
            </a:bodyPr>
            <a:lstStyle/>
            <a:p>
              <a:pPr marL="0" lvl="0" indent="0" algn="l">
                <a:lnSpc>
                  <a:spcPts val="3782"/>
                </a:lnSpc>
                <a:spcBef>
                  <a:spcPct val="0"/>
                </a:spcBef>
              </a:pPr>
              <a:r>
                <a:rPr lang="en-US" sz="2701" dirty="0">
                  <a:solidFill>
                    <a:srgbClr val="303D4D"/>
                  </a:solidFill>
                  <a:latin typeface="Open Sans"/>
                </a:rPr>
                <a:t>National Institutes of Health (NIH) Certificate of Confidentiality. </a:t>
              </a:r>
            </a:p>
          </p:txBody>
        </p:sp>
        <p:sp>
          <p:nvSpPr>
            <p:cNvPr id="10" name="TextBox 10"/>
            <p:cNvSpPr txBox="1"/>
            <p:nvPr/>
          </p:nvSpPr>
          <p:spPr>
            <a:xfrm>
              <a:off x="0" y="7135937"/>
              <a:ext cx="13651085" cy="1642655"/>
            </a:xfrm>
            <a:prstGeom prst="rect">
              <a:avLst/>
            </a:prstGeom>
          </p:spPr>
          <p:txBody>
            <a:bodyPr lIns="0" tIns="0" rIns="0" bIns="0" rtlCol="0" anchor="t">
              <a:spAutoFit/>
            </a:bodyPr>
            <a:lstStyle/>
            <a:p>
              <a:pPr>
                <a:lnSpc>
                  <a:spcPts val="3400"/>
                </a:lnSpc>
              </a:pPr>
              <a:r>
                <a:rPr lang="en-US" sz="2000" dirty="0">
                  <a:solidFill>
                    <a:srgbClr val="303D4D"/>
                  </a:solidFill>
                  <a:latin typeface="Open Sans"/>
                </a:rPr>
                <a:t>This certificate protects against compelled disclosure of personally identifiable, sensitive research information to anyone not connected to the research study and to defend against legal challenges.</a:t>
              </a:r>
            </a:p>
          </p:txBody>
        </p:sp>
        <p:sp>
          <p:nvSpPr>
            <p:cNvPr id="11" name="TextBox 11"/>
            <p:cNvSpPr txBox="1"/>
            <p:nvPr/>
          </p:nvSpPr>
          <p:spPr>
            <a:xfrm>
              <a:off x="0" y="9953021"/>
              <a:ext cx="13651085" cy="459018"/>
            </a:xfrm>
            <a:prstGeom prst="rect">
              <a:avLst/>
            </a:prstGeom>
          </p:spPr>
          <p:txBody>
            <a:bodyPr lIns="0" tIns="0" rIns="0" bIns="0" rtlCol="0" anchor="t">
              <a:spAutoFit/>
            </a:bodyPr>
            <a:lstStyle/>
            <a:p>
              <a:pPr>
                <a:lnSpc>
                  <a:spcPts val="3189"/>
                </a:lnSpc>
              </a:pPr>
              <a:endParaRPr dirty="0"/>
            </a:p>
          </p:txBody>
        </p:sp>
      </p:grpSp>
      <p:sp>
        <p:nvSpPr>
          <p:cNvPr id="12" name="AutoShape 12"/>
          <p:cNvSpPr/>
          <p:nvPr/>
        </p:nvSpPr>
        <p:spPr>
          <a:xfrm>
            <a:off x="0" y="1493021"/>
            <a:ext cx="18288000" cy="9535"/>
          </a:xfrm>
          <a:prstGeom prst="rect">
            <a:avLst/>
          </a:prstGeom>
          <a:solidFill>
            <a:srgbClr val="303D4D"/>
          </a:solidFill>
        </p:spPr>
      </p:sp>
      <p:grpSp>
        <p:nvGrpSpPr>
          <p:cNvPr id="13" name="Group 13"/>
          <p:cNvGrpSpPr/>
          <p:nvPr/>
        </p:nvGrpSpPr>
        <p:grpSpPr>
          <a:xfrm>
            <a:off x="16847825" y="671690"/>
            <a:ext cx="411475" cy="173005"/>
            <a:chOff x="0" y="0"/>
            <a:chExt cx="1208230" cy="508000"/>
          </a:xfrm>
        </p:grpSpPr>
        <p:sp>
          <p:nvSpPr>
            <p:cNvPr id="14" name="Freeform 14"/>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15" name="Freeform 15"/>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16" name="TextBox 16"/>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CCBCE"/>
        </a:solidFill>
        <a:effectLst/>
      </p:bgPr>
    </p:bg>
    <p:spTree>
      <p:nvGrpSpPr>
        <p:cNvPr id="1" name=""/>
        <p:cNvGrpSpPr/>
        <p:nvPr/>
      </p:nvGrpSpPr>
      <p:grpSpPr>
        <a:xfrm>
          <a:off x="0" y="0"/>
          <a:ext cx="0" cy="0"/>
          <a:chOff x="0" y="0"/>
          <a:chExt cx="0" cy="0"/>
        </a:xfrm>
      </p:grpSpPr>
      <p:sp>
        <p:nvSpPr>
          <p:cNvPr id="2" name="AutoShape 2"/>
          <p:cNvSpPr/>
          <p:nvPr/>
        </p:nvSpPr>
        <p:spPr>
          <a:xfrm>
            <a:off x="0" y="1493021"/>
            <a:ext cx="18288000" cy="9535"/>
          </a:xfrm>
          <a:prstGeom prst="rect">
            <a:avLst/>
          </a:prstGeom>
          <a:solidFill>
            <a:srgbClr val="303D4D"/>
          </a:solidFill>
        </p:spPr>
      </p:sp>
      <p:grpSp>
        <p:nvGrpSpPr>
          <p:cNvPr id="3" name="Group 3"/>
          <p:cNvGrpSpPr/>
          <p:nvPr/>
        </p:nvGrpSpPr>
        <p:grpSpPr>
          <a:xfrm>
            <a:off x="16847825" y="671690"/>
            <a:ext cx="411475" cy="173005"/>
            <a:chOff x="0" y="0"/>
            <a:chExt cx="1208230" cy="508000"/>
          </a:xfrm>
        </p:grpSpPr>
        <p:sp>
          <p:nvSpPr>
            <p:cNvPr id="4" name="Freeform 4"/>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5" name="Freeform 5"/>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pic>
        <p:nvPicPr>
          <p:cNvPr id="6" name="Picture 6"/>
          <p:cNvPicPr>
            <a:picLocks noChangeAspect="1"/>
          </p:cNvPicPr>
          <p:nvPr/>
        </p:nvPicPr>
        <p:blipFill rotWithShape="1">
          <a:blip r:embed="rId2"/>
          <a:srcRect l="-1575" r="14173" b="2296"/>
          <a:stretch/>
        </p:blipFill>
        <p:spPr>
          <a:xfrm>
            <a:off x="733889" y="2150882"/>
            <a:ext cx="8458200" cy="7519417"/>
          </a:xfrm>
          <a:prstGeom prst="rect">
            <a:avLst/>
          </a:prstGeom>
        </p:spPr>
      </p:pic>
      <p:sp>
        <p:nvSpPr>
          <p:cNvPr id="7" name="TextBox 7"/>
          <p:cNvSpPr txBox="1"/>
          <p:nvPr/>
        </p:nvSpPr>
        <p:spPr>
          <a:xfrm>
            <a:off x="10210799" y="2970178"/>
            <a:ext cx="7309229" cy="5052665"/>
          </a:xfrm>
          <a:prstGeom prst="rect">
            <a:avLst/>
          </a:prstGeom>
        </p:spPr>
        <p:txBody>
          <a:bodyPr wrap="square" lIns="0" tIns="0" rIns="0" bIns="0" rtlCol="0" anchor="t">
            <a:spAutoFit/>
          </a:bodyPr>
          <a:lstStyle/>
          <a:p>
            <a:pPr algn="ctr">
              <a:lnSpc>
                <a:spcPts val="9100"/>
              </a:lnSpc>
            </a:pPr>
            <a:r>
              <a:rPr lang="en-US" sz="6500" dirty="0">
                <a:solidFill>
                  <a:srgbClr val="303D4D"/>
                </a:solidFill>
                <a:latin typeface="Open Sans Bold"/>
              </a:rPr>
              <a:t>CONTACT</a:t>
            </a:r>
          </a:p>
          <a:p>
            <a:pPr algn="ctr">
              <a:lnSpc>
                <a:spcPts val="4900"/>
              </a:lnSpc>
            </a:pPr>
            <a:endParaRPr lang="en-US" sz="6500" dirty="0">
              <a:solidFill>
                <a:srgbClr val="303D4D"/>
              </a:solidFill>
              <a:latin typeface="Open Sans Bold"/>
            </a:endParaRPr>
          </a:p>
          <a:p>
            <a:pPr algn="ctr">
              <a:lnSpc>
                <a:spcPts val="4899"/>
              </a:lnSpc>
            </a:pPr>
            <a:r>
              <a:rPr lang="en-US" sz="3500" dirty="0">
                <a:solidFill>
                  <a:srgbClr val="303D4D"/>
                </a:solidFill>
                <a:latin typeface="Open Sans"/>
              </a:rPr>
              <a:t>Charol Shakeshaft, Ph.D.</a:t>
            </a:r>
          </a:p>
          <a:p>
            <a:pPr algn="ctr">
              <a:lnSpc>
                <a:spcPts val="4059"/>
              </a:lnSpc>
            </a:pPr>
            <a:r>
              <a:rPr lang="en-US" sz="2400" dirty="0">
                <a:solidFill>
                  <a:srgbClr val="303D4D"/>
                </a:solidFill>
                <a:latin typeface="Open Sans"/>
              </a:rPr>
              <a:t>Principal Investigator, CDC 5U01CE003317-02</a:t>
            </a:r>
          </a:p>
          <a:p>
            <a:pPr algn="ctr">
              <a:lnSpc>
                <a:spcPts val="4060"/>
              </a:lnSpc>
            </a:pPr>
            <a:r>
              <a:rPr lang="en-US" sz="2400" dirty="0">
                <a:solidFill>
                  <a:srgbClr val="303D4D"/>
                </a:solidFill>
                <a:latin typeface="Open Sans"/>
              </a:rPr>
              <a:t>Professor, School of Education</a:t>
            </a:r>
          </a:p>
          <a:p>
            <a:pPr algn="ctr">
              <a:lnSpc>
                <a:spcPts val="4059"/>
              </a:lnSpc>
            </a:pPr>
            <a:r>
              <a:rPr lang="en-US" sz="2400" dirty="0">
                <a:solidFill>
                  <a:srgbClr val="303D4D"/>
                </a:solidFill>
                <a:latin typeface="Open Sans"/>
              </a:rPr>
              <a:t>Virginia Commonwealth University</a:t>
            </a:r>
          </a:p>
          <a:p>
            <a:pPr algn="ctr">
              <a:lnSpc>
                <a:spcPts val="4059"/>
              </a:lnSpc>
            </a:pPr>
            <a:r>
              <a:rPr lang="en-US" sz="2400" dirty="0">
                <a:solidFill>
                  <a:srgbClr val="303D4D"/>
                </a:solidFill>
                <a:latin typeface="Open Sans"/>
              </a:rPr>
              <a:t>cshakeshaft@vcu.edu</a:t>
            </a:r>
          </a:p>
          <a:p>
            <a:pPr algn="ctr">
              <a:lnSpc>
                <a:spcPts val="4059"/>
              </a:lnSpc>
              <a:spcBef>
                <a:spcPct val="0"/>
              </a:spcBef>
            </a:pPr>
            <a:r>
              <a:rPr lang="en-US" sz="2400" dirty="0">
                <a:solidFill>
                  <a:srgbClr val="303D4D"/>
                </a:solidFill>
                <a:latin typeface="Open Sans"/>
              </a:rPr>
              <a:t>(804) 752-2413</a:t>
            </a:r>
          </a:p>
        </p:txBody>
      </p:sp>
      <p:sp>
        <p:nvSpPr>
          <p:cNvPr id="8" name="TextBox 8"/>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CCB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410" b="2646"/>
          <a:stretch>
            <a:fillRect/>
          </a:stretch>
        </p:blipFill>
        <p:spPr>
          <a:xfrm>
            <a:off x="1028700" y="1764232"/>
            <a:ext cx="8686477" cy="8522768"/>
          </a:xfrm>
          <a:prstGeom prst="rect">
            <a:avLst/>
          </a:prstGeom>
        </p:spPr>
      </p:pic>
      <p:sp>
        <p:nvSpPr>
          <p:cNvPr id="3" name="TextBox 3"/>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
        <p:nvSpPr>
          <p:cNvPr id="4" name="AutoShape 4"/>
          <p:cNvSpPr/>
          <p:nvPr/>
        </p:nvSpPr>
        <p:spPr>
          <a:xfrm>
            <a:off x="0" y="1493021"/>
            <a:ext cx="18288000" cy="9525"/>
          </a:xfrm>
          <a:prstGeom prst="rect">
            <a:avLst/>
          </a:prstGeom>
          <a:solidFill>
            <a:srgbClr val="303D4D"/>
          </a:solidFill>
        </p:spPr>
      </p:sp>
      <p:grpSp>
        <p:nvGrpSpPr>
          <p:cNvPr id="5" name="Group 5"/>
          <p:cNvGrpSpPr/>
          <p:nvPr/>
        </p:nvGrpSpPr>
        <p:grpSpPr>
          <a:xfrm>
            <a:off x="16847825" y="671690"/>
            <a:ext cx="411475" cy="173005"/>
            <a:chOff x="0" y="0"/>
            <a:chExt cx="1208230" cy="508000"/>
          </a:xfrm>
        </p:grpSpPr>
        <p:sp>
          <p:nvSpPr>
            <p:cNvPr id="6" name="Freeform 6"/>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7" name="Freeform 7"/>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8" name="TextBox 8"/>
          <p:cNvSpPr txBox="1"/>
          <p:nvPr/>
        </p:nvSpPr>
        <p:spPr>
          <a:xfrm>
            <a:off x="10723295" y="3764952"/>
            <a:ext cx="6536005" cy="4259692"/>
          </a:xfrm>
          <a:prstGeom prst="rect">
            <a:avLst/>
          </a:prstGeom>
        </p:spPr>
        <p:txBody>
          <a:bodyPr lIns="0" tIns="0" rIns="0" bIns="0" rtlCol="0" anchor="t">
            <a:spAutoFit/>
          </a:bodyPr>
          <a:lstStyle/>
          <a:p>
            <a:pPr algn="ctr">
              <a:lnSpc>
                <a:spcPts val="10605"/>
              </a:lnSpc>
            </a:pPr>
            <a:r>
              <a:rPr lang="en-US" sz="6238" dirty="0">
                <a:solidFill>
                  <a:srgbClr val="303D4D"/>
                </a:solidFill>
                <a:latin typeface="Open Sans Bold Italics"/>
              </a:rPr>
              <a:t>Our Team</a:t>
            </a:r>
          </a:p>
          <a:p>
            <a:pPr>
              <a:lnSpc>
                <a:spcPts val="1425"/>
              </a:lnSpc>
            </a:pPr>
            <a:endParaRPr lang="en-US" sz="6238" dirty="0">
              <a:solidFill>
                <a:srgbClr val="303D4D"/>
              </a:solidFill>
              <a:latin typeface="Open Sans Bold Italics"/>
            </a:endParaRPr>
          </a:p>
          <a:p>
            <a:pPr>
              <a:lnSpc>
                <a:spcPts val="4485"/>
              </a:lnSpc>
            </a:pPr>
            <a:r>
              <a:rPr lang="en-US" sz="2800" dirty="0">
                <a:solidFill>
                  <a:srgbClr val="303D4D"/>
                </a:solidFill>
                <a:latin typeface="Open Sans Bold"/>
              </a:rPr>
              <a:t>Our team is made up of researchers from the VCU School of Education, the School of Medicine, and CHILD USA </a:t>
            </a:r>
          </a:p>
          <a:p>
            <a:pPr>
              <a:lnSpc>
                <a:spcPts val="3975"/>
              </a:lnSpc>
            </a:pPr>
            <a:endParaRPr lang="en-US" sz="838" dirty="0">
              <a:solidFill>
                <a:srgbClr val="303D4D"/>
              </a:solidFill>
              <a:latin typeface="Open Sans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CCBCE"/>
        </a:solidFill>
        <a:effectLst/>
      </p:bgPr>
    </p:bg>
    <p:spTree>
      <p:nvGrpSpPr>
        <p:cNvPr id="1" name=""/>
        <p:cNvGrpSpPr/>
        <p:nvPr/>
      </p:nvGrpSpPr>
      <p:grpSpPr>
        <a:xfrm>
          <a:off x="0" y="0"/>
          <a:ext cx="0" cy="0"/>
          <a:chOff x="0" y="0"/>
          <a:chExt cx="0" cy="0"/>
        </a:xfrm>
      </p:grpSpPr>
      <p:sp>
        <p:nvSpPr>
          <p:cNvPr id="2" name="TextBox 2"/>
          <p:cNvSpPr txBox="1"/>
          <p:nvPr/>
        </p:nvSpPr>
        <p:spPr>
          <a:xfrm>
            <a:off x="7449116" y="1864908"/>
            <a:ext cx="10838884" cy="10317098"/>
          </a:xfrm>
          <a:prstGeom prst="rect">
            <a:avLst/>
          </a:prstGeom>
        </p:spPr>
        <p:txBody>
          <a:bodyPr lIns="0" tIns="0" rIns="0" bIns="0" rtlCol="0" anchor="t">
            <a:spAutoFit/>
          </a:bodyPr>
          <a:lstStyle/>
          <a:p>
            <a:pPr>
              <a:lnSpc>
                <a:spcPts val="3451"/>
              </a:lnSpc>
              <a:spcBef>
                <a:spcPct val="0"/>
              </a:spcBef>
            </a:pPr>
            <a:r>
              <a:rPr lang="en-US" sz="2465" spc="394" dirty="0">
                <a:solidFill>
                  <a:srgbClr val="000000"/>
                </a:solidFill>
                <a:latin typeface="Open Sans"/>
              </a:rPr>
              <a:t>Virginia Commonwealth University researchers from the School of Education and the School of Medicine have been awarded </a:t>
            </a:r>
            <a:r>
              <a:rPr lang="en-US" sz="2465" spc="394" dirty="0">
                <a:solidFill>
                  <a:srgbClr val="000000"/>
                </a:solidFill>
                <a:latin typeface="Open Sans Bold"/>
              </a:rPr>
              <a:t>funding by the CDC to study the prevention of school employee sexual misconduct</a:t>
            </a:r>
            <a:r>
              <a:rPr lang="en-US" sz="2465" spc="394" dirty="0">
                <a:solidFill>
                  <a:srgbClr val="000000"/>
                </a:solidFill>
                <a:latin typeface="Open Sans"/>
              </a:rPr>
              <a:t>.</a:t>
            </a:r>
            <a:r>
              <a:rPr lang="en-US" sz="2465" spc="394" dirty="0">
                <a:solidFill>
                  <a:srgbClr val="000000"/>
                </a:solidFill>
                <a:latin typeface="Open Sans Bold"/>
              </a:rPr>
              <a:t> </a:t>
            </a:r>
            <a:r>
              <a:rPr lang="en-US" sz="2465" spc="394" dirty="0">
                <a:solidFill>
                  <a:srgbClr val="000000"/>
                </a:solidFill>
                <a:latin typeface="Open Sans"/>
              </a:rPr>
              <a:t> </a:t>
            </a:r>
          </a:p>
          <a:p>
            <a:pPr algn="ctr">
              <a:lnSpc>
                <a:spcPts val="3451"/>
              </a:lnSpc>
              <a:spcBef>
                <a:spcPct val="0"/>
              </a:spcBef>
            </a:pPr>
            <a:endParaRPr lang="en-US" sz="2465" spc="394" dirty="0">
              <a:solidFill>
                <a:srgbClr val="000000"/>
              </a:solidFill>
              <a:latin typeface="Open Sans"/>
            </a:endParaRPr>
          </a:p>
          <a:p>
            <a:pPr>
              <a:lnSpc>
                <a:spcPts val="3451"/>
              </a:lnSpc>
              <a:spcBef>
                <a:spcPct val="0"/>
              </a:spcBef>
            </a:pPr>
            <a:r>
              <a:rPr lang="en-US" sz="2465" spc="394" dirty="0">
                <a:solidFill>
                  <a:srgbClr val="000000"/>
                </a:solidFill>
                <a:latin typeface="Open Sans"/>
              </a:rPr>
              <a:t>This multi-year study examines the </a:t>
            </a:r>
            <a:r>
              <a:rPr lang="en-US" sz="2465" spc="394" dirty="0">
                <a:solidFill>
                  <a:srgbClr val="000000"/>
                </a:solidFill>
                <a:latin typeface="Open Sans Bold"/>
              </a:rPr>
              <a:t>effectiveness of Praesidium's </a:t>
            </a:r>
            <a:r>
              <a:rPr lang="en-US" sz="2465" spc="394" dirty="0">
                <a:solidFill>
                  <a:srgbClr val="000000"/>
                </a:solidFill>
                <a:latin typeface="Open Sans Bold Italics"/>
              </a:rPr>
              <a:t>Safety Equation</a:t>
            </a:r>
            <a:r>
              <a:rPr lang="en-US" sz="2465" spc="394" dirty="0">
                <a:solidFill>
                  <a:srgbClr val="000000"/>
                </a:solidFill>
                <a:latin typeface="Open Sans"/>
              </a:rPr>
              <a:t> in preventing or reducing school employee sexual misconduct, boundary crossing, and sexually inappropriate behaviors. </a:t>
            </a:r>
          </a:p>
          <a:p>
            <a:pPr>
              <a:lnSpc>
                <a:spcPts val="3451"/>
              </a:lnSpc>
              <a:spcBef>
                <a:spcPct val="0"/>
              </a:spcBef>
            </a:pPr>
            <a:endParaRPr lang="en-US" sz="2465" spc="394" dirty="0">
              <a:solidFill>
                <a:srgbClr val="000000"/>
              </a:solidFill>
              <a:latin typeface="Open Sans"/>
            </a:endParaRPr>
          </a:p>
          <a:p>
            <a:pPr>
              <a:lnSpc>
                <a:spcPts val="3451"/>
              </a:lnSpc>
              <a:spcBef>
                <a:spcPct val="0"/>
              </a:spcBef>
            </a:pPr>
            <a:r>
              <a:rPr lang="en-US" sz="2465" spc="394" dirty="0">
                <a:solidFill>
                  <a:srgbClr val="000000"/>
                </a:solidFill>
                <a:latin typeface="Open Sans"/>
              </a:rPr>
              <a:t>While our primary </a:t>
            </a:r>
            <a:r>
              <a:rPr lang="en-US" sz="2465" spc="394" dirty="0">
                <a:solidFill>
                  <a:srgbClr val="000000"/>
                </a:solidFill>
                <a:latin typeface="Open Sans Bold"/>
              </a:rPr>
              <a:t>focus is on effects of Praesidium's training</a:t>
            </a:r>
            <a:r>
              <a:rPr lang="en-US" sz="2465" spc="394" dirty="0">
                <a:solidFill>
                  <a:srgbClr val="000000"/>
                </a:solidFill>
                <a:latin typeface="Open Sans"/>
              </a:rPr>
              <a:t> for changing knowledge, attitudes, and understanding of prevention, we are also studying the additive value of other safety practices that schools and school districts have in place. </a:t>
            </a:r>
          </a:p>
          <a:p>
            <a:pPr>
              <a:lnSpc>
                <a:spcPts val="3451"/>
              </a:lnSpc>
              <a:spcBef>
                <a:spcPct val="0"/>
              </a:spcBef>
            </a:pPr>
            <a:endParaRPr lang="en-US" sz="2465" spc="394" dirty="0">
              <a:solidFill>
                <a:srgbClr val="000000"/>
              </a:solidFill>
              <a:latin typeface="Open Sans"/>
            </a:endParaRPr>
          </a:p>
          <a:p>
            <a:pPr>
              <a:lnSpc>
                <a:spcPts val="3451"/>
              </a:lnSpc>
              <a:spcBef>
                <a:spcPct val="0"/>
              </a:spcBef>
            </a:pPr>
            <a:r>
              <a:rPr lang="en-US" sz="2465" spc="394" dirty="0">
                <a:solidFill>
                  <a:srgbClr val="000000"/>
                </a:solidFill>
                <a:latin typeface="Open Sans"/>
              </a:rPr>
              <a:t>These align with Praesidium's </a:t>
            </a:r>
            <a:r>
              <a:rPr lang="en-US" sz="2465" spc="394" dirty="0">
                <a:solidFill>
                  <a:srgbClr val="000000"/>
                </a:solidFill>
                <a:latin typeface="Open Sans Bold"/>
              </a:rPr>
              <a:t>recommendations for policies and procedures</a:t>
            </a:r>
            <a:r>
              <a:rPr lang="en-US" sz="2465" spc="394" dirty="0">
                <a:solidFill>
                  <a:srgbClr val="000000"/>
                </a:solidFill>
                <a:latin typeface="Open Sans"/>
              </a:rPr>
              <a:t> in the school environment to increase the effectiveness of training.</a:t>
            </a:r>
          </a:p>
          <a:p>
            <a:pPr algn="ctr">
              <a:lnSpc>
                <a:spcPts val="1631"/>
              </a:lnSpc>
              <a:spcBef>
                <a:spcPct val="0"/>
              </a:spcBef>
            </a:pPr>
            <a:endParaRPr lang="en-US" sz="2465" spc="394" dirty="0">
              <a:solidFill>
                <a:srgbClr val="000000"/>
              </a:solidFill>
              <a:latin typeface="Open Sans"/>
            </a:endParaRPr>
          </a:p>
          <a:p>
            <a:pPr algn="ctr">
              <a:lnSpc>
                <a:spcPts val="1631"/>
              </a:lnSpc>
              <a:spcBef>
                <a:spcPct val="0"/>
              </a:spcBef>
            </a:pPr>
            <a:endParaRPr lang="en-US" sz="2465" spc="394" dirty="0">
              <a:solidFill>
                <a:srgbClr val="000000"/>
              </a:solidFill>
              <a:latin typeface="Open Sans"/>
            </a:endParaRPr>
          </a:p>
          <a:p>
            <a:pPr algn="ctr">
              <a:lnSpc>
                <a:spcPts val="1631"/>
              </a:lnSpc>
              <a:spcBef>
                <a:spcPct val="0"/>
              </a:spcBef>
            </a:pPr>
            <a:endParaRPr lang="en-US" sz="2465" spc="394" dirty="0">
              <a:solidFill>
                <a:srgbClr val="000000"/>
              </a:solidFill>
              <a:latin typeface="Open Sans"/>
            </a:endParaRPr>
          </a:p>
          <a:p>
            <a:pPr algn="ctr">
              <a:lnSpc>
                <a:spcPts val="1631"/>
              </a:lnSpc>
              <a:spcBef>
                <a:spcPct val="0"/>
              </a:spcBef>
            </a:pPr>
            <a:endParaRPr lang="en-US" sz="2465" spc="394" dirty="0">
              <a:solidFill>
                <a:srgbClr val="000000"/>
              </a:solidFill>
              <a:latin typeface="Open Sans"/>
            </a:endParaRPr>
          </a:p>
          <a:p>
            <a:pPr algn="ctr">
              <a:lnSpc>
                <a:spcPts val="1631"/>
              </a:lnSpc>
              <a:spcBef>
                <a:spcPct val="0"/>
              </a:spcBef>
            </a:pPr>
            <a:endParaRPr lang="en-US" sz="2465" spc="394" dirty="0">
              <a:solidFill>
                <a:srgbClr val="000000"/>
              </a:solidFill>
              <a:latin typeface="Open Sans"/>
            </a:endParaRPr>
          </a:p>
          <a:p>
            <a:pPr algn="ctr">
              <a:lnSpc>
                <a:spcPts val="1631"/>
              </a:lnSpc>
              <a:spcBef>
                <a:spcPct val="0"/>
              </a:spcBef>
            </a:pPr>
            <a:endParaRPr lang="en-US" sz="2465" spc="394" dirty="0">
              <a:solidFill>
                <a:srgbClr val="000000"/>
              </a:solidFill>
              <a:latin typeface="Open Sans"/>
            </a:endParaRPr>
          </a:p>
          <a:p>
            <a:pPr algn="ctr">
              <a:lnSpc>
                <a:spcPts val="1631"/>
              </a:lnSpc>
              <a:spcBef>
                <a:spcPct val="0"/>
              </a:spcBef>
            </a:pPr>
            <a:endParaRPr lang="en-US" sz="2465" spc="394" dirty="0">
              <a:solidFill>
                <a:srgbClr val="000000"/>
              </a:solidFill>
              <a:latin typeface="Open Sans"/>
            </a:endParaRPr>
          </a:p>
          <a:p>
            <a:pPr algn="ctr">
              <a:lnSpc>
                <a:spcPts val="1631"/>
              </a:lnSpc>
              <a:spcBef>
                <a:spcPct val="0"/>
              </a:spcBef>
            </a:pPr>
            <a:endParaRPr lang="en-US" sz="2465" spc="394" dirty="0">
              <a:solidFill>
                <a:srgbClr val="000000"/>
              </a:solidFill>
              <a:latin typeface="Open Sans"/>
            </a:endParaRPr>
          </a:p>
          <a:p>
            <a:pPr algn="ctr">
              <a:lnSpc>
                <a:spcPts val="1631"/>
              </a:lnSpc>
              <a:spcBef>
                <a:spcPct val="0"/>
              </a:spcBef>
            </a:pPr>
            <a:endParaRPr lang="en-US" sz="2465" spc="394" dirty="0">
              <a:solidFill>
                <a:srgbClr val="000000"/>
              </a:solidFill>
              <a:latin typeface="Open Sans"/>
            </a:endParaRPr>
          </a:p>
          <a:p>
            <a:pPr algn="ctr">
              <a:lnSpc>
                <a:spcPts val="1631"/>
              </a:lnSpc>
              <a:spcBef>
                <a:spcPct val="0"/>
              </a:spcBef>
            </a:pPr>
            <a:endParaRPr lang="en-US" sz="2465" spc="394" dirty="0">
              <a:solidFill>
                <a:srgbClr val="000000"/>
              </a:solidFill>
              <a:latin typeface="Open Sans"/>
            </a:endParaRPr>
          </a:p>
        </p:txBody>
      </p:sp>
      <p:pic>
        <p:nvPicPr>
          <p:cNvPr id="3" name="Picture 3"/>
          <p:cNvPicPr>
            <a:picLocks noChangeAspect="1"/>
          </p:cNvPicPr>
          <p:nvPr/>
        </p:nvPicPr>
        <p:blipFill>
          <a:blip r:embed="rId2"/>
          <a:srcRect/>
          <a:stretch>
            <a:fillRect/>
          </a:stretch>
        </p:blipFill>
        <p:spPr>
          <a:xfrm>
            <a:off x="609600" y="2628900"/>
            <a:ext cx="5943600" cy="5736967"/>
          </a:xfrm>
          <a:prstGeom prst="rect">
            <a:avLst/>
          </a:prstGeom>
        </p:spPr>
      </p:pic>
      <p:sp>
        <p:nvSpPr>
          <p:cNvPr id="4" name="TextBox 4"/>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
        <p:nvSpPr>
          <p:cNvPr id="5" name="AutoShape 5"/>
          <p:cNvSpPr/>
          <p:nvPr/>
        </p:nvSpPr>
        <p:spPr>
          <a:xfrm>
            <a:off x="0" y="1493021"/>
            <a:ext cx="18288000" cy="9535"/>
          </a:xfrm>
          <a:prstGeom prst="rect">
            <a:avLst/>
          </a:prstGeom>
          <a:solidFill>
            <a:srgbClr val="303D4D"/>
          </a:solidFill>
        </p:spPr>
      </p:sp>
      <p:grpSp>
        <p:nvGrpSpPr>
          <p:cNvPr id="6" name="Group 6"/>
          <p:cNvGrpSpPr/>
          <p:nvPr/>
        </p:nvGrpSpPr>
        <p:grpSpPr>
          <a:xfrm>
            <a:off x="16847825" y="671690"/>
            <a:ext cx="411475" cy="173005"/>
            <a:chOff x="0" y="0"/>
            <a:chExt cx="1208230" cy="508000"/>
          </a:xfrm>
        </p:grpSpPr>
        <p:sp>
          <p:nvSpPr>
            <p:cNvPr id="7" name="Freeform 7"/>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8" name="Freeform 8"/>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grpSp>
        <p:nvGrpSpPr>
          <p:cNvPr id="2" name="Group 2"/>
          <p:cNvGrpSpPr/>
          <p:nvPr/>
        </p:nvGrpSpPr>
        <p:grpSpPr>
          <a:xfrm>
            <a:off x="9127225" y="1681514"/>
            <a:ext cx="8442481" cy="1662250"/>
            <a:chOff x="0" y="0"/>
            <a:chExt cx="11256641" cy="2216334"/>
          </a:xfrm>
        </p:grpSpPr>
        <p:sp>
          <p:nvSpPr>
            <p:cNvPr id="3" name="TextBox 3"/>
            <p:cNvSpPr txBox="1"/>
            <p:nvPr/>
          </p:nvSpPr>
          <p:spPr>
            <a:xfrm>
              <a:off x="0" y="-95250"/>
              <a:ext cx="11256641" cy="1153998"/>
            </a:xfrm>
            <a:prstGeom prst="rect">
              <a:avLst/>
            </a:prstGeom>
          </p:spPr>
          <p:txBody>
            <a:bodyPr lIns="0" tIns="0" rIns="0" bIns="0" rtlCol="0" anchor="t">
              <a:spAutoFit/>
            </a:bodyPr>
            <a:lstStyle/>
            <a:p>
              <a:pPr>
                <a:lnSpc>
                  <a:spcPts val="7298"/>
                </a:lnSpc>
                <a:spcBef>
                  <a:spcPct val="0"/>
                </a:spcBef>
              </a:pPr>
              <a:r>
                <a:rPr lang="en-US" sz="5213" dirty="0">
                  <a:solidFill>
                    <a:srgbClr val="000000"/>
                  </a:solidFill>
                  <a:latin typeface="Open Sans Bold"/>
                </a:rPr>
                <a:t>Stop it before it happens.</a:t>
              </a:r>
            </a:p>
          </p:txBody>
        </p:sp>
        <p:sp>
          <p:nvSpPr>
            <p:cNvPr id="4" name="TextBox 4"/>
            <p:cNvSpPr txBox="1"/>
            <p:nvPr/>
          </p:nvSpPr>
          <p:spPr>
            <a:xfrm>
              <a:off x="0" y="1737502"/>
              <a:ext cx="10955003" cy="478832"/>
            </a:xfrm>
            <a:prstGeom prst="rect">
              <a:avLst/>
            </a:prstGeom>
          </p:spPr>
          <p:txBody>
            <a:bodyPr lIns="0" tIns="0" rIns="0" bIns="0" rtlCol="0" anchor="t">
              <a:spAutoFit/>
            </a:bodyPr>
            <a:lstStyle/>
            <a:p>
              <a:pPr>
                <a:lnSpc>
                  <a:spcPts val="3277"/>
                </a:lnSpc>
              </a:pPr>
              <a:endParaRPr dirty="0"/>
            </a:p>
          </p:txBody>
        </p:sp>
      </p:grpSp>
      <p:sp>
        <p:nvSpPr>
          <p:cNvPr id="5" name="AutoShape 5"/>
          <p:cNvSpPr/>
          <p:nvPr/>
        </p:nvSpPr>
        <p:spPr>
          <a:xfrm>
            <a:off x="0" y="1493021"/>
            <a:ext cx="18288000" cy="9535"/>
          </a:xfrm>
          <a:prstGeom prst="rect">
            <a:avLst/>
          </a:prstGeom>
          <a:solidFill>
            <a:srgbClr val="303D4D"/>
          </a:solidFill>
        </p:spPr>
      </p:sp>
      <p:grpSp>
        <p:nvGrpSpPr>
          <p:cNvPr id="6" name="Group 6"/>
          <p:cNvGrpSpPr/>
          <p:nvPr/>
        </p:nvGrpSpPr>
        <p:grpSpPr>
          <a:xfrm>
            <a:off x="16847825" y="671690"/>
            <a:ext cx="411475" cy="173005"/>
            <a:chOff x="0" y="0"/>
            <a:chExt cx="1208230" cy="508000"/>
          </a:xfrm>
        </p:grpSpPr>
        <p:sp>
          <p:nvSpPr>
            <p:cNvPr id="7" name="Freeform 7"/>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8" name="Freeform 8"/>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pic>
        <p:nvPicPr>
          <p:cNvPr id="9" name="Picture 9"/>
          <p:cNvPicPr>
            <a:picLocks noChangeAspect="1"/>
          </p:cNvPicPr>
          <p:nvPr/>
        </p:nvPicPr>
        <p:blipFill>
          <a:blip r:embed="rId2"/>
          <a:srcRect l="3208" r="29230"/>
          <a:stretch>
            <a:fillRect/>
          </a:stretch>
        </p:blipFill>
        <p:spPr>
          <a:xfrm>
            <a:off x="0" y="1493021"/>
            <a:ext cx="8928612" cy="8793979"/>
          </a:xfrm>
          <a:prstGeom prst="rect">
            <a:avLst/>
          </a:prstGeom>
        </p:spPr>
      </p:pic>
      <p:sp>
        <p:nvSpPr>
          <p:cNvPr id="10" name="TextBox 10"/>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
        <p:nvSpPr>
          <p:cNvPr id="11" name="TextBox 11"/>
          <p:cNvSpPr txBox="1"/>
          <p:nvPr/>
        </p:nvSpPr>
        <p:spPr>
          <a:xfrm>
            <a:off x="9127225" y="3089300"/>
            <a:ext cx="9029577" cy="10386116"/>
          </a:xfrm>
          <a:prstGeom prst="rect">
            <a:avLst/>
          </a:prstGeom>
        </p:spPr>
        <p:txBody>
          <a:bodyPr lIns="0" tIns="0" rIns="0" bIns="0" rtlCol="0" anchor="t">
            <a:spAutoFit/>
          </a:bodyPr>
          <a:lstStyle/>
          <a:p>
            <a:pPr>
              <a:lnSpc>
                <a:spcPts val="3789"/>
              </a:lnSpc>
              <a:spcBef>
                <a:spcPct val="0"/>
              </a:spcBef>
            </a:pPr>
            <a:r>
              <a:rPr lang="en-US" sz="2706" spc="433" dirty="0">
                <a:solidFill>
                  <a:srgbClr val="000000"/>
                </a:solidFill>
                <a:latin typeface="Open Sans Bold"/>
              </a:rPr>
              <a:t>Praesidium's Safety Equation®</a:t>
            </a:r>
            <a:r>
              <a:rPr lang="en-US" sz="2706" spc="433" dirty="0">
                <a:solidFill>
                  <a:srgbClr val="000000"/>
                </a:solidFill>
                <a:latin typeface="Open Sans"/>
              </a:rPr>
              <a:t> identifies eight organizational operations that provide opportunities to </a:t>
            </a:r>
            <a:r>
              <a:rPr lang="en-US" sz="2706" spc="433" dirty="0">
                <a:solidFill>
                  <a:srgbClr val="000000"/>
                </a:solidFill>
                <a:latin typeface="Open Sans Bold"/>
              </a:rPr>
              <a:t>decrease the risk</a:t>
            </a:r>
            <a:r>
              <a:rPr lang="en-US" sz="2706" spc="433" dirty="0">
                <a:solidFill>
                  <a:srgbClr val="000000"/>
                </a:solidFill>
                <a:latin typeface="Open Sans"/>
              </a:rPr>
              <a:t> of abuse by employees, volunteers, or other program participants. </a:t>
            </a:r>
          </a:p>
          <a:p>
            <a:pPr>
              <a:lnSpc>
                <a:spcPts val="3789"/>
              </a:lnSpc>
              <a:spcBef>
                <a:spcPct val="0"/>
              </a:spcBef>
            </a:pPr>
            <a:endParaRPr lang="en-US" sz="2706" spc="433" dirty="0">
              <a:solidFill>
                <a:srgbClr val="000000"/>
              </a:solidFill>
              <a:latin typeface="Open Sans"/>
            </a:endParaRPr>
          </a:p>
          <a:p>
            <a:pPr>
              <a:lnSpc>
                <a:spcPts val="3789"/>
              </a:lnSpc>
              <a:spcBef>
                <a:spcPct val="0"/>
              </a:spcBef>
            </a:pPr>
            <a:r>
              <a:rPr lang="en-US" sz="2706" spc="433" dirty="0">
                <a:solidFill>
                  <a:srgbClr val="000000"/>
                </a:solidFill>
                <a:latin typeface="Open Sans"/>
              </a:rPr>
              <a:t>Using </a:t>
            </a:r>
            <a:r>
              <a:rPr lang="en-US" sz="2706" spc="433" dirty="0">
                <a:solidFill>
                  <a:srgbClr val="000000"/>
                </a:solidFill>
                <a:latin typeface="Open Sans Bold"/>
              </a:rPr>
              <a:t>current research</a:t>
            </a:r>
            <a:r>
              <a:rPr lang="en-US" sz="2706" spc="433" dirty="0">
                <a:solidFill>
                  <a:srgbClr val="000000"/>
                </a:solidFill>
                <a:latin typeface="Open Sans"/>
              </a:rPr>
              <a:t> and </a:t>
            </a:r>
            <a:r>
              <a:rPr lang="en-US" sz="2706" spc="433" dirty="0">
                <a:solidFill>
                  <a:srgbClr val="000000"/>
                </a:solidFill>
                <a:latin typeface="Open Sans Bold"/>
              </a:rPr>
              <a:t>root-cause analyses</a:t>
            </a:r>
            <a:r>
              <a:rPr lang="en-US" sz="2706" spc="433" dirty="0">
                <a:solidFill>
                  <a:srgbClr val="000000"/>
                </a:solidFill>
                <a:latin typeface="Open Sans"/>
              </a:rPr>
              <a:t> of thousands of cases of abuse across a diverse range of organizations, Praesidium has identified </a:t>
            </a:r>
            <a:r>
              <a:rPr lang="en-US" sz="2706" spc="433" dirty="0">
                <a:solidFill>
                  <a:srgbClr val="000000"/>
                </a:solidFill>
                <a:latin typeface="Open Sans Bold"/>
              </a:rPr>
              <a:t>best practices</a:t>
            </a:r>
            <a:r>
              <a:rPr lang="en-US" sz="2706" spc="433" dirty="0">
                <a:solidFill>
                  <a:srgbClr val="000000"/>
                </a:solidFill>
                <a:latin typeface="Open Sans"/>
              </a:rPr>
              <a:t>  and created online training modules that help organizations implement these practices.</a:t>
            </a: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a:p>
            <a:pPr algn="ctr">
              <a:lnSpc>
                <a:spcPts val="989"/>
              </a:lnSpc>
              <a:spcBef>
                <a:spcPct val="0"/>
              </a:spcBef>
            </a:pPr>
            <a:endParaRPr lang="en-US" sz="2706" spc="433" dirty="0">
              <a:solidFill>
                <a:srgbClr val="000000"/>
              </a:solidFill>
              <a:latin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CCBCE"/>
        </a:solidFill>
        <a:effectLst/>
      </p:bgPr>
    </p:bg>
    <p:spTree>
      <p:nvGrpSpPr>
        <p:cNvPr id="1" name=""/>
        <p:cNvGrpSpPr/>
        <p:nvPr/>
      </p:nvGrpSpPr>
      <p:grpSpPr>
        <a:xfrm>
          <a:off x="0" y="0"/>
          <a:ext cx="0" cy="0"/>
          <a:chOff x="0" y="0"/>
          <a:chExt cx="0" cy="0"/>
        </a:xfrm>
      </p:grpSpPr>
      <p:grpSp>
        <p:nvGrpSpPr>
          <p:cNvPr id="2" name="Group 2"/>
          <p:cNvGrpSpPr/>
          <p:nvPr/>
        </p:nvGrpSpPr>
        <p:grpSpPr>
          <a:xfrm>
            <a:off x="469127" y="1504366"/>
            <a:ext cx="17190873" cy="7877954"/>
            <a:chOff x="0" y="0"/>
            <a:chExt cx="22921164" cy="10503939"/>
          </a:xfrm>
        </p:grpSpPr>
        <p:sp>
          <p:nvSpPr>
            <p:cNvPr id="3" name="TextBox 3"/>
            <p:cNvSpPr txBox="1"/>
            <p:nvPr/>
          </p:nvSpPr>
          <p:spPr>
            <a:xfrm>
              <a:off x="0" y="0"/>
              <a:ext cx="22921164" cy="1710286"/>
            </a:xfrm>
            <a:prstGeom prst="rect">
              <a:avLst/>
            </a:prstGeom>
          </p:spPr>
          <p:txBody>
            <a:bodyPr lIns="0" tIns="0" rIns="0" bIns="0" rtlCol="0" anchor="t">
              <a:spAutoFit/>
            </a:bodyPr>
            <a:lstStyle/>
            <a:p>
              <a:pPr>
                <a:lnSpc>
                  <a:spcPts val="10177"/>
                </a:lnSpc>
              </a:pPr>
              <a:r>
                <a:rPr lang="en-US" sz="8481" dirty="0">
                  <a:solidFill>
                    <a:srgbClr val="303D4D"/>
                  </a:solidFill>
                  <a:latin typeface="Open Sans Bold"/>
                </a:rPr>
                <a:t>Why are we doing this study?</a:t>
              </a:r>
            </a:p>
          </p:txBody>
        </p:sp>
        <p:sp>
          <p:nvSpPr>
            <p:cNvPr id="4" name="TextBox 4"/>
            <p:cNvSpPr txBox="1"/>
            <p:nvPr/>
          </p:nvSpPr>
          <p:spPr>
            <a:xfrm>
              <a:off x="144425" y="2168976"/>
              <a:ext cx="20302173" cy="842240"/>
            </a:xfrm>
            <a:prstGeom prst="rect">
              <a:avLst/>
            </a:prstGeom>
          </p:spPr>
          <p:txBody>
            <a:bodyPr lIns="0" tIns="0" rIns="0" bIns="0" rtlCol="0" anchor="t">
              <a:spAutoFit/>
            </a:bodyPr>
            <a:lstStyle/>
            <a:p>
              <a:pPr>
                <a:lnSpc>
                  <a:spcPts val="5238"/>
                </a:lnSpc>
                <a:spcBef>
                  <a:spcPct val="0"/>
                </a:spcBef>
              </a:pPr>
              <a:r>
                <a:rPr lang="en-US" sz="3741" dirty="0">
                  <a:solidFill>
                    <a:srgbClr val="303D4D"/>
                  </a:solidFill>
                  <a:latin typeface="Open Sans"/>
                </a:rPr>
                <a:t>Sexual misconduct can happen anywhere.</a:t>
              </a:r>
            </a:p>
          </p:txBody>
        </p:sp>
        <p:sp>
          <p:nvSpPr>
            <p:cNvPr id="5" name="TextBox 5"/>
            <p:cNvSpPr txBox="1"/>
            <p:nvPr/>
          </p:nvSpPr>
          <p:spPr>
            <a:xfrm>
              <a:off x="144425" y="3528196"/>
              <a:ext cx="20302173" cy="6975743"/>
            </a:xfrm>
            <a:prstGeom prst="rect">
              <a:avLst/>
            </a:prstGeom>
          </p:spPr>
          <p:txBody>
            <a:bodyPr lIns="0" tIns="0" rIns="0" bIns="0" rtlCol="0" anchor="t">
              <a:spAutoFit/>
            </a:bodyPr>
            <a:lstStyle/>
            <a:p>
              <a:pPr marL="614233" lvl="1" indent="-307117">
                <a:lnSpc>
                  <a:spcPts val="4836"/>
                </a:lnSpc>
                <a:buFont typeface="Arial"/>
                <a:buChar char="•"/>
              </a:pPr>
              <a:r>
                <a:rPr lang="en-US" sz="2844" dirty="0">
                  <a:solidFill>
                    <a:srgbClr val="303D4D"/>
                  </a:solidFill>
                  <a:latin typeface="Open Sans"/>
                </a:rPr>
                <a:t>Nearly </a:t>
              </a:r>
              <a:r>
                <a:rPr lang="en-US" sz="2844" dirty="0">
                  <a:solidFill>
                    <a:srgbClr val="303D4D"/>
                  </a:solidFill>
                  <a:latin typeface="Open Sans Bold"/>
                </a:rPr>
                <a:t>10% of students (5.5 million) </a:t>
              </a:r>
              <a:r>
                <a:rPr lang="en-US" sz="2844" dirty="0">
                  <a:solidFill>
                    <a:srgbClr val="303D4D"/>
                  </a:solidFill>
                  <a:latin typeface="Open Sans"/>
                </a:rPr>
                <a:t>are targets of school employee sexual misconduct at least once in their K12 school lives. </a:t>
              </a:r>
            </a:p>
            <a:p>
              <a:pPr>
                <a:lnSpc>
                  <a:spcPts val="1946"/>
                </a:lnSpc>
              </a:pPr>
              <a:endParaRPr lang="en-US" sz="2844" dirty="0">
                <a:solidFill>
                  <a:srgbClr val="303D4D"/>
                </a:solidFill>
                <a:latin typeface="Open Sans"/>
              </a:endParaRPr>
            </a:p>
            <a:p>
              <a:pPr marL="614233" lvl="1" indent="-307117">
                <a:lnSpc>
                  <a:spcPts val="4836"/>
                </a:lnSpc>
                <a:buFont typeface="Arial"/>
                <a:buChar char="•"/>
              </a:pPr>
              <a:r>
                <a:rPr lang="en-US" sz="2844" dirty="0">
                  <a:solidFill>
                    <a:srgbClr val="303D4D"/>
                  </a:solidFill>
                  <a:latin typeface="Open Sans"/>
                </a:rPr>
                <a:t>School employee sexual misconduct has </a:t>
              </a:r>
              <a:r>
                <a:rPr lang="en-US" sz="2844" dirty="0">
                  <a:solidFill>
                    <a:srgbClr val="303D4D"/>
                  </a:solidFill>
                  <a:latin typeface="Open Sans Bold"/>
                </a:rPr>
                <a:t>long-term negative health and wellbeing</a:t>
              </a:r>
              <a:r>
                <a:rPr lang="en-US" sz="2844" dirty="0">
                  <a:solidFill>
                    <a:srgbClr val="303D4D"/>
                  </a:solidFill>
                  <a:latin typeface="Open Sans"/>
                </a:rPr>
                <a:t> outcomes for students.</a:t>
              </a:r>
            </a:p>
            <a:p>
              <a:pPr>
                <a:lnSpc>
                  <a:spcPts val="2116"/>
                </a:lnSpc>
              </a:pPr>
              <a:endParaRPr lang="en-US" sz="2844" dirty="0">
                <a:solidFill>
                  <a:srgbClr val="303D4D"/>
                </a:solidFill>
                <a:latin typeface="Open Sans"/>
              </a:endParaRPr>
            </a:p>
            <a:p>
              <a:pPr marL="614233" lvl="1" indent="-307117">
                <a:lnSpc>
                  <a:spcPts val="4836"/>
                </a:lnSpc>
                <a:buFont typeface="Arial"/>
                <a:buChar char="•"/>
              </a:pPr>
              <a:r>
                <a:rPr lang="en-US" sz="2844" dirty="0">
                  <a:solidFill>
                    <a:srgbClr val="303D4D"/>
                  </a:solidFill>
                  <a:latin typeface="Open Sans"/>
                </a:rPr>
                <a:t>Expanding federal and state regulation have led to increased litigation resulting in large pay-offs to plaintiffs. The average jury verdict in favor of survivors is</a:t>
              </a:r>
              <a:r>
                <a:rPr lang="en-US" sz="2844" dirty="0">
                  <a:solidFill>
                    <a:srgbClr val="303D4D"/>
                  </a:solidFill>
                  <a:latin typeface="Open Sans Bold"/>
                </a:rPr>
                <a:t> $7,274,000 </a:t>
              </a:r>
              <a:r>
                <a:rPr lang="en-US" sz="2844" dirty="0">
                  <a:solidFill>
                    <a:srgbClr val="303D4D"/>
                  </a:solidFill>
                  <a:latin typeface="Open Sans"/>
                </a:rPr>
                <a:t>and as high as </a:t>
              </a:r>
              <a:r>
                <a:rPr lang="en-US" sz="2844" dirty="0">
                  <a:solidFill>
                    <a:srgbClr val="303D4D"/>
                  </a:solidFill>
                  <a:latin typeface="Open Sans Bold"/>
                </a:rPr>
                <a:t>$60,000,000</a:t>
              </a:r>
              <a:r>
                <a:rPr lang="en-US" sz="2844" dirty="0">
                  <a:solidFill>
                    <a:srgbClr val="303D4D"/>
                  </a:solidFill>
                  <a:latin typeface="Open Sans"/>
                </a:rPr>
                <a:t>. </a:t>
              </a:r>
            </a:p>
            <a:p>
              <a:pPr>
                <a:lnSpc>
                  <a:spcPts val="3816"/>
                </a:lnSpc>
              </a:pPr>
              <a:endParaRPr lang="en-US" sz="2844" dirty="0">
                <a:solidFill>
                  <a:srgbClr val="303D4D"/>
                </a:solidFill>
                <a:latin typeface="Open Sans"/>
              </a:endParaRPr>
            </a:p>
          </p:txBody>
        </p:sp>
      </p:grpSp>
      <p:sp>
        <p:nvSpPr>
          <p:cNvPr id="6" name="AutoShape 6"/>
          <p:cNvSpPr/>
          <p:nvPr/>
        </p:nvSpPr>
        <p:spPr>
          <a:xfrm>
            <a:off x="0" y="1493021"/>
            <a:ext cx="18288000" cy="9535"/>
          </a:xfrm>
          <a:prstGeom prst="rect">
            <a:avLst/>
          </a:prstGeom>
          <a:solidFill>
            <a:srgbClr val="303D4D"/>
          </a:solidFill>
        </p:spPr>
      </p:sp>
      <p:grpSp>
        <p:nvGrpSpPr>
          <p:cNvPr id="7" name="Group 7"/>
          <p:cNvGrpSpPr/>
          <p:nvPr/>
        </p:nvGrpSpPr>
        <p:grpSpPr>
          <a:xfrm>
            <a:off x="16847825" y="671690"/>
            <a:ext cx="411475" cy="173005"/>
            <a:chOff x="0" y="0"/>
            <a:chExt cx="1208230" cy="508000"/>
          </a:xfrm>
        </p:grpSpPr>
        <p:sp>
          <p:nvSpPr>
            <p:cNvPr id="8" name="Freeform 8"/>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9" name="Freeform 9"/>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sp>
        <p:nvSpPr>
          <p:cNvPr id="10" name="TextBox 10"/>
          <p:cNvSpPr txBox="1"/>
          <p:nvPr/>
        </p:nvSpPr>
        <p:spPr>
          <a:xfrm>
            <a:off x="815531" y="69205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0" y="1493021"/>
            <a:ext cx="18288000" cy="9535"/>
          </a:xfrm>
          <a:prstGeom prst="rect">
            <a:avLst/>
          </a:prstGeom>
          <a:solidFill>
            <a:srgbClr val="303D4D"/>
          </a:solidFill>
        </p:spPr>
      </p:sp>
      <p:grpSp>
        <p:nvGrpSpPr>
          <p:cNvPr id="3" name="Group 3"/>
          <p:cNvGrpSpPr/>
          <p:nvPr/>
        </p:nvGrpSpPr>
        <p:grpSpPr>
          <a:xfrm>
            <a:off x="16847825" y="671690"/>
            <a:ext cx="411475" cy="173005"/>
            <a:chOff x="0" y="0"/>
            <a:chExt cx="1208230" cy="508000"/>
          </a:xfrm>
        </p:grpSpPr>
        <p:sp>
          <p:nvSpPr>
            <p:cNvPr id="4" name="Freeform 4"/>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5" name="Freeform 5"/>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pic>
        <p:nvPicPr>
          <p:cNvPr id="6" name="Picture 6"/>
          <p:cNvPicPr>
            <a:picLocks noChangeAspect="1"/>
          </p:cNvPicPr>
          <p:nvPr/>
        </p:nvPicPr>
        <p:blipFill>
          <a:blip r:embed="rId2"/>
          <a:srcRect l="18340"/>
          <a:stretch>
            <a:fillRect/>
          </a:stretch>
        </p:blipFill>
        <p:spPr>
          <a:xfrm>
            <a:off x="8347363" y="1492684"/>
            <a:ext cx="10728522" cy="8794316"/>
          </a:xfrm>
          <a:prstGeom prst="rect">
            <a:avLst/>
          </a:prstGeom>
        </p:spPr>
      </p:pic>
      <p:sp>
        <p:nvSpPr>
          <p:cNvPr id="7" name="TextBox 7"/>
          <p:cNvSpPr txBox="1"/>
          <p:nvPr/>
        </p:nvSpPr>
        <p:spPr>
          <a:xfrm>
            <a:off x="549568" y="2320533"/>
            <a:ext cx="6997509" cy="5814165"/>
          </a:xfrm>
          <a:prstGeom prst="rect">
            <a:avLst/>
          </a:prstGeom>
        </p:spPr>
        <p:txBody>
          <a:bodyPr lIns="0" tIns="0" rIns="0" bIns="0" rtlCol="0" anchor="t">
            <a:spAutoFit/>
          </a:bodyPr>
          <a:lstStyle/>
          <a:p>
            <a:pPr>
              <a:lnSpc>
                <a:spcPts val="10605"/>
              </a:lnSpc>
            </a:pPr>
            <a:r>
              <a:rPr lang="en-US" sz="6238" dirty="0">
                <a:solidFill>
                  <a:srgbClr val="303D4D"/>
                </a:solidFill>
                <a:latin typeface="Open Sans Bold Italics"/>
              </a:rPr>
              <a:t>How can you help?</a:t>
            </a:r>
          </a:p>
          <a:p>
            <a:pPr>
              <a:lnSpc>
                <a:spcPts val="4485"/>
              </a:lnSpc>
            </a:pPr>
            <a:endParaRPr lang="en-US" sz="6238" dirty="0">
              <a:solidFill>
                <a:srgbClr val="303D4D"/>
              </a:solidFill>
              <a:latin typeface="Open Sans Bold Italics"/>
            </a:endParaRPr>
          </a:p>
          <a:p>
            <a:pPr>
              <a:lnSpc>
                <a:spcPts val="4485"/>
              </a:lnSpc>
            </a:pPr>
            <a:r>
              <a:rPr lang="en-US" sz="2800" dirty="0">
                <a:solidFill>
                  <a:srgbClr val="303D4D"/>
                </a:solidFill>
                <a:latin typeface="Open Sans"/>
              </a:rPr>
              <a:t>We are seeking schools and school districts to participate in our CDC study of the </a:t>
            </a:r>
            <a:r>
              <a:rPr lang="en-US" sz="2800" u="sng" dirty="0">
                <a:solidFill>
                  <a:srgbClr val="303D4D"/>
                </a:solidFill>
                <a:latin typeface="Open Sans"/>
              </a:rPr>
              <a:t>effectiveness of Praesidium's </a:t>
            </a:r>
            <a:r>
              <a:rPr lang="en-US" sz="2800" u="sng" dirty="0">
                <a:solidFill>
                  <a:srgbClr val="303D4D"/>
                </a:solidFill>
                <a:latin typeface="Open Sans Italics"/>
              </a:rPr>
              <a:t>Safety Equation</a:t>
            </a:r>
            <a:r>
              <a:rPr lang="en-US" sz="2800" u="sng" dirty="0">
                <a:solidFill>
                  <a:srgbClr val="303D4D"/>
                </a:solidFill>
                <a:latin typeface="Open Sans"/>
              </a:rPr>
              <a:t> training in preventing school employee sexual misconduct</a:t>
            </a:r>
            <a:r>
              <a:rPr lang="en-US" sz="2800" dirty="0">
                <a:solidFill>
                  <a:srgbClr val="303D4D"/>
                </a:solidFill>
                <a:latin typeface="Open Sans"/>
              </a:rPr>
              <a:t>.</a:t>
            </a:r>
          </a:p>
          <a:p>
            <a:pPr>
              <a:lnSpc>
                <a:spcPts val="4485"/>
              </a:lnSpc>
            </a:pPr>
            <a:endParaRPr lang="en-US" sz="2170" dirty="0">
              <a:solidFill>
                <a:srgbClr val="303D4D"/>
              </a:solidFill>
              <a:latin typeface="Open Sans"/>
            </a:endParaRPr>
          </a:p>
          <a:p>
            <a:pPr>
              <a:lnSpc>
                <a:spcPts val="3975"/>
              </a:lnSpc>
            </a:pPr>
            <a:endParaRPr lang="en-US" sz="2170" dirty="0">
              <a:solidFill>
                <a:srgbClr val="303D4D"/>
              </a:solidFill>
              <a:latin typeface="Open Sans"/>
            </a:endParaRPr>
          </a:p>
        </p:txBody>
      </p:sp>
      <p:sp>
        <p:nvSpPr>
          <p:cNvPr id="8" name="TextBox 8"/>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0" y="1493021"/>
            <a:ext cx="18288000" cy="9535"/>
          </a:xfrm>
          <a:prstGeom prst="rect">
            <a:avLst/>
          </a:prstGeom>
          <a:solidFill>
            <a:srgbClr val="303D4D"/>
          </a:solidFill>
        </p:spPr>
      </p:sp>
      <p:grpSp>
        <p:nvGrpSpPr>
          <p:cNvPr id="3" name="Group 3"/>
          <p:cNvGrpSpPr/>
          <p:nvPr/>
        </p:nvGrpSpPr>
        <p:grpSpPr>
          <a:xfrm>
            <a:off x="16847825" y="671690"/>
            <a:ext cx="411475" cy="173005"/>
            <a:chOff x="0" y="0"/>
            <a:chExt cx="1208230" cy="508000"/>
          </a:xfrm>
        </p:grpSpPr>
        <p:sp>
          <p:nvSpPr>
            <p:cNvPr id="4" name="Freeform 4"/>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5" name="Freeform 5"/>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pic>
        <p:nvPicPr>
          <p:cNvPr id="6" name="Picture 6"/>
          <p:cNvPicPr>
            <a:picLocks noChangeAspect="1"/>
          </p:cNvPicPr>
          <p:nvPr/>
        </p:nvPicPr>
        <p:blipFill>
          <a:blip r:embed="rId2"/>
          <a:srcRect/>
          <a:stretch>
            <a:fillRect/>
          </a:stretch>
        </p:blipFill>
        <p:spPr>
          <a:xfrm>
            <a:off x="13386240" y="2111154"/>
            <a:ext cx="4901760" cy="3268861"/>
          </a:xfrm>
          <a:prstGeom prst="rect">
            <a:avLst/>
          </a:prstGeom>
        </p:spPr>
      </p:pic>
      <p:pic>
        <p:nvPicPr>
          <p:cNvPr id="7" name="Picture 7"/>
          <p:cNvPicPr>
            <a:picLocks noChangeAspect="1"/>
          </p:cNvPicPr>
          <p:nvPr/>
        </p:nvPicPr>
        <p:blipFill>
          <a:blip r:embed="rId3"/>
          <a:srcRect/>
          <a:stretch>
            <a:fillRect/>
          </a:stretch>
        </p:blipFill>
        <p:spPr>
          <a:xfrm>
            <a:off x="8535170" y="2162645"/>
            <a:ext cx="4820031" cy="3217371"/>
          </a:xfrm>
          <a:prstGeom prst="rect">
            <a:avLst/>
          </a:prstGeom>
        </p:spPr>
      </p:pic>
      <p:pic>
        <p:nvPicPr>
          <p:cNvPr id="8" name="Picture 8"/>
          <p:cNvPicPr>
            <a:picLocks noChangeAspect="1"/>
          </p:cNvPicPr>
          <p:nvPr/>
        </p:nvPicPr>
        <p:blipFill>
          <a:blip r:embed="rId4"/>
          <a:srcRect t="3341" b="3341"/>
          <a:stretch>
            <a:fillRect/>
          </a:stretch>
        </p:blipFill>
        <p:spPr>
          <a:xfrm>
            <a:off x="8535170" y="5380015"/>
            <a:ext cx="4851070" cy="3010353"/>
          </a:xfrm>
          <a:prstGeom prst="rect">
            <a:avLst/>
          </a:prstGeom>
        </p:spPr>
      </p:pic>
      <p:pic>
        <p:nvPicPr>
          <p:cNvPr id="9" name="Picture 9"/>
          <p:cNvPicPr>
            <a:picLocks noChangeAspect="1"/>
          </p:cNvPicPr>
          <p:nvPr/>
        </p:nvPicPr>
        <p:blipFill>
          <a:blip r:embed="rId5"/>
          <a:srcRect t="9443"/>
          <a:stretch>
            <a:fillRect/>
          </a:stretch>
        </p:blipFill>
        <p:spPr>
          <a:xfrm>
            <a:off x="13355201" y="5380015"/>
            <a:ext cx="4932799" cy="2972404"/>
          </a:xfrm>
          <a:prstGeom prst="rect">
            <a:avLst/>
          </a:prstGeom>
        </p:spPr>
      </p:pic>
      <p:sp>
        <p:nvSpPr>
          <p:cNvPr id="10" name="TextBox 10"/>
          <p:cNvSpPr txBox="1"/>
          <p:nvPr/>
        </p:nvSpPr>
        <p:spPr>
          <a:xfrm>
            <a:off x="444031" y="1987329"/>
            <a:ext cx="7940806" cy="6819559"/>
          </a:xfrm>
          <a:prstGeom prst="rect">
            <a:avLst/>
          </a:prstGeom>
        </p:spPr>
        <p:txBody>
          <a:bodyPr lIns="0" tIns="0" rIns="0" bIns="0" rtlCol="0" anchor="t">
            <a:spAutoFit/>
          </a:bodyPr>
          <a:lstStyle/>
          <a:p>
            <a:pPr>
              <a:lnSpc>
                <a:spcPts val="4467"/>
              </a:lnSpc>
            </a:pPr>
            <a:endParaRPr sz="2400" dirty="0"/>
          </a:p>
          <a:p>
            <a:pPr>
              <a:lnSpc>
                <a:spcPts val="4467"/>
              </a:lnSpc>
            </a:pPr>
            <a:r>
              <a:rPr lang="en-US" sz="2400" dirty="0">
                <a:solidFill>
                  <a:srgbClr val="FF1616"/>
                </a:solidFill>
                <a:latin typeface="Open Sans Bold"/>
              </a:rPr>
              <a:t>All Staff Training </a:t>
            </a:r>
            <a:r>
              <a:rPr lang="en-US" sz="2400" dirty="0">
                <a:solidFill>
                  <a:srgbClr val="303D4D"/>
                </a:solidFill>
                <a:latin typeface="Open Sans Bold"/>
              </a:rPr>
              <a:t>is for all school employees: teachers, aids, principals, superintendent, central office staff,  chair-people, coaches, bus drivers, custodians, clerical staff, cafeteria workers, school psychologists.  Everyone. </a:t>
            </a:r>
          </a:p>
          <a:p>
            <a:pPr>
              <a:lnSpc>
                <a:spcPts val="4467"/>
              </a:lnSpc>
            </a:pPr>
            <a:endParaRPr lang="en-US" sz="2627" dirty="0">
              <a:solidFill>
                <a:srgbClr val="303D4D"/>
              </a:solidFill>
              <a:latin typeface="Open Sans Bold"/>
            </a:endParaRPr>
          </a:p>
          <a:p>
            <a:pPr>
              <a:lnSpc>
                <a:spcPts val="4467"/>
              </a:lnSpc>
            </a:pPr>
            <a:r>
              <a:rPr lang="en-US" sz="2627" dirty="0">
                <a:solidFill>
                  <a:srgbClr val="FF1616"/>
                </a:solidFill>
                <a:latin typeface="Open Sans Bold"/>
              </a:rPr>
              <a:t>Administrator Training:</a:t>
            </a:r>
            <a:r>
              <a:rPr lang="en-US" sz="2627" dirty="0">
                <a:solidFill>
                  <a:srgbClr val="303D4D"/>
                </a:solidFill>
                <a:latin typeface="Open Sans Bold"/>
              </a:rPr>
              <a:t>  School principals, assistant principals, chair-people, Title IX coordinator, superintendent, assistant superintendents.</a:t>
            </a:r>
          </a:p>
          <a:p>
            <a:pPr>
              <a:lnSpc>
                <a:spcPts val="3959"/>
              </a:lnSpc>
            </a:pPr>
            <a:endParaRPr lang="en-US" sz="2627" dirty="0">
              <a:solidFill>
                <a:srgbClr val="303D4D"/>
              </a:solidFill>
              <a:latin typeface="Open Sans Bold"/>
            </a:endParaRPr>
          </a:p>
        </p:txBody>
      </p:sp>
      <p:sp>
        <p:nvSpPr>
          <p:cNvPr id="11" name="TextBox 11"/>
          <p:cNvSpPr txBox="1"/>
          <p:nvPr/>
        </p:nvSpPr>
        <p:spPr>
          <a:xfrm>
            <a:off x="444031" y="394994"/>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0" y="1493021"/>
            <a:ext cx="18288000" cy="9535"/>
          </a:xfrm>
          <a:prstGeom prst="rect">
            <a:avLst/>
          </a:prstGeom>
          <a:solidFill>
            <a:srgbClr val="303D4D"/>
          </a:solidFill>
        </p:spPr>
      </p:sp>
      <p:grpSp>
        <p:nvGrpSpPr>
          <p:cNvPr id="3" name="Group 3"/>
          <p:cNvGrpSpPr/>
          <p:nvPr/>
        </p:nvGrpSpPr>
        <p:grpSpPr>
          <a:xfrm>
            <a:off x="16847825" y="671690"/>
            <a:ext cx="411475" cy="173005"/>
            <a:chOff x="0" y="0"/>
            <a:chExt cx="1208230" cy="508000"/>
          </a:xfrm>
        </p:grpSpPr>
        <p:sp>
          <p:nvSpPr>
            <p:cNvPr id="4" name="Freeform 4"/>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5" name="Freeform 5"/>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pic>
        <p:nvPicPr>
          <p:cNvPr id="6" name="Picture 6"/>
          <p:cNvPicPr>
            <a:picLocks noChangeAspect="1"/>
          </p:cNvPicPr>
          <p:nvPr/>
        </p:nvPicPr>
        <p:blipFill>
          <a:blip r:embed="rId2"/>
          <a:srcRect l="54751" t="820"/>
          <a:stretch>
            <a:fillRect/>
          </a:stretch>
        </p:blipFill>
        <p:spPr>
          <a:xfrm>
            <a:off x="12324875" y="1502556"/>
            <a:ext cx="5963125" cy="8784444"/>
          </a:xfrm>
          <a:prstGeom prst="rect">
            <a:avLst/>
          </a:prstGeom>
        </p:spPr>
      </p:pic>
      <p:grpSp>
        <p:nvGrpSpPr>
          <p:cNvPr id="7" name="Group 7"/>
          <p:cNvGrpSpPr/>
          <p:nvPr/>
        </p:nvGrpSpPr>
        <p:grpSpPr>
          <a:xfrm>
            <a:off x="170034" y="1686261"/>
            <a:ext cx="11937419" cy="8727342"/>
            <a:chOff x="0" y="0"/>
            <a:chExt cx="15916559" cy="11636456"/>
          </a:xfrm>
        </p:grpSpPr>
        <p:sp>
          <p:nvSpPr>
            <p:cNvPr id="8" name="TextBox 8"/>
            <p:cNvSpPr txBox="1"/>
            <p:nvPr/>
          </p:nvSpPr>
          <p:spPr>
            <a:xfrm>
              <a:off x="0" y="0"/>
              <a:ext cx="15916559" cy="1067935"/>
            </a:xfrm>
            <a:prstGeom prst="rect">
              <a:avLst/>
            </a:prstGeom>
          </p:spPr>
          <p:txBody>
            <a:bodyPr lIns="0" tIns="0" rIns="0" bIns="0" rtlCol="0" anchor="t">
              <a:spAutoFit/>
            </a:bodyPr>
            <a:lstStyle/>
            <a:p>
              <a:pPr>
                <a:lnSpc>
                  <a:spcPts val="6347"/>
                </a:lnSpc>
              </a:pPr>
              <a:r>
                <a:rPr lang="en-US" sz="5289" dirty="0">
                  <a:solidFill>
                    <a:srgbClr val="303D4D"/>
                  </a:solidFill>
                  <a:latin typeface="Open Sans Bold"/>
                </a:rPr>
                <a:t>What is involved if you participate?</a:t>
              </a:r>
            </a:p>
          </p:txBody>
        </p:sp>
        <p:sp>
          <p:nvSpPr>
            <p:cNvPr id="9" name="TextBox 9"/>
            <p:cNvSpPr txBox="1"/>
            <p:nvPr/>
          </p:nvSpPr>
          <p:spPr>
            <a:xfrm>
              <a:off x="13349" y="1360139"/>
              <a:ext cx="15652242" cy="10276317"/>
            </a:xfrm>
            <a:prstGeom prst="rect">
              <a:avLst/>
            </a:prstGeom>
          </p:spPr>
          <p:txBody>
            <a:bodyPr lIns="0" tIns="0" rIns="0" bIns="0" rtlCol="0" anchor="t">
              <a:spAutoFit/>
            </a:bodyPr>
            <a:lstStyle/>
            <a:p>
              <a:pPr>
                <a:lnSpc>
                  <a:spcPts val="3573"/>
                </a:lnSpc>
              </a:pPr>
              <a:r>
                <a:rPr lang="en-US" sz="2102" dirty="0">
                  <a:solidFill>
                    <a:srgbClr val="303D4D"/>
                  </a:solidFill>
                  <a:latin typeface="Open Sans Bold Italics"/>
                </a:rPr>
                <a:t>Year 1:</a:t>
              </a:r>
            </a:p>
            <a:p>
              <a:pPr marL="453872" lvl="1" indent="-226936">
                <a:lnSpc>
                  <a:spcPts val="3573"/>
                </a:lnSpc>
                <a:buFont typeface="Arial"/>
                <a:buChar char="•"/>
              </a:pPr>
              <a:r>
                <a:rPr lang="en-US" dirty="0">
                  <a:solidFill>
                    <a:srgbClr val="303D4D"/>
                  </a:solidFill>
                  <a:latin typeface="Open Sans"/>
                </a:rPr>
                <a:t>Identify a school point of contact (supported by grant stipend).  Point of contact works with VCU/ChildUSA research project staff to identify school safety policies and procedures that are in place.</a:t>
              </a:r>
            </a:p>
            <a:p>
              <a:pPr marL="453872" lvl="1" indent="-226936">
                <a:lnSpc>
                  <a:spcPts val="3573"/>
                </a:lnSpc>
                <a:buFont typeface="Arial"/>
                <a:buChar char="•"/>
              </a:pPr>
              <a:r>
                <a:rPr lang="en-US" dirty="0">
                  <a:solidFill>
                    <a:srgbClr val="303D4D"/>
                  </a:solidFill>
                  <a:latin typeface="Open Sans"/>
                </a:rPr>
                <a:t>School leadership/staff complete </a:t>
              </a:r>
              <a:r>
                <a:rPr lang="en-US" dirty="0">
                  <a:solidFill>
                    <a:srgbClr val="303D4D"/>
                  </a:solidFill>
                  <a:latin typeface="Open Sans Bold"/>
                </a:rPr>
                <a:t>online survey </a:t>
              </a:r>
              <a:r>
                <a:rPr lang="en-US" dirty="0">
                  <a:solidFill>
                    <a:srgbClr val="303D4D"/>
                  </a:solidFill>
                  <a:latin typeface="Open Sans Bold Italics"/>
                </a:rPr>
                <a:t>before</a:t>
              </a:r>
              <a:r>
                <a:rPr lang="en-US" dirty="0">
                  <a:solidFill>
                    <a:srgbClr val="303D4D"/>
                  </a:solidFill>
                  <a:latin typeface="Open Sans"/>
                </a:rPr>
                <a:t> watching any training modules.  </a:t>
              </a:r>
            </a:p>
            <a:p>
              <a:pPr marL="453872" lvl="1" indent="-226936">
                <a:lnSpc>
                  <a:spcPts val="3573"/>
                </a:lnSpc>
                <a:buFont typeface="Arial"/>
                <a:buChar char="•"/>
              </a:pPr>
              <a:r>
                <a:rPr lang="en-US" dirty="0">
                  <a:solidFill>
                    <a:srgbClr val="303D4D"/>
                  </a:solidFill>
                  <a:latin typeface="Open Sans"/>
                </a:rPr>
                <a:t>School leadership/staff complete </a:t>
              </a:r>
              <a:r>
                <a:rPr lang="en-US" dirty="0">
                  <a:solidFill>
                    <a:srgbClr val="303D4D"/>
                  </a:solidFill>
                  <a:latin typeface="Open Sans Bold"/>
                </a:rPr>
                <a:t>online training modules </a:t>
              </a:r>
              <a:r>
                <a:rPr lang="en-US" dirty="0">
                  <a:solidFill>
                    <a:srgbClr val="303D4D"/>
                  </a:solidFill>
                  <a:latin typeface="Open Sans"/>
                </a:rPr>
                <a:t>at a time convenient for them. Training is staggered over two years through random assignment of schools for year 1 or year 2. </a:t>
              </a:r>
            </a:p>
            <a:p>
              <a:pPr marL="453872" lvl="1" indent="-226936">
                <a:lnSpc>
                  <a:spcPts val="3573"/>
                </a:lnSpc>
                <a:buFont typeface="Arial"/>
                <a:buChar char="•"/>
              </a:pPr>
              <a:r>
                <a:rPr lang="en-US" dirty="0">
                  <a:solidFill>
                    <a:srgbClr val="303D4D"/>
                  </a:solidFill>
                  <a:latin typeface="Open Sans"/>
                </a:rPr>
                <a:t>School leadership/staff completes </a:t>
              </a:r>
              <a:r>
                <a:rPr lang="en-US" dirty="0">
                  <a:solidFill>
                    <a:srgbClr val="303D4D"/>
                  </a:solidFill>
                  <a:latin typeface="Open Sans Bold"/>
                </a:rPr>
                <a:t>online survey </a:t>
              </a:r>
              <a:r>
                <a:rPr lang="en-US" dirty="0">
                  <a:solidFill>
                    <a:srgbClr val="303D4D"/>
                  </a:solidFill>
                  <a:latin typeface="Open Sans Bold Italics"/>
                </a:rPr>
                <a:t>after</a:t>
              </a:r>
              <a:r>
                <a:rPr lang="en-US" dirty="0">
                  <a:solidFill>
                    <a:srgbClr val="303D4D"/>
                  </a:solidFill>
                  <a:latin typeface="Open Sans Bold"/>
                </a:rPr>
                <a:t> </a:t>
              </a:r>
              <a:r>
                <a:rPr lang="en-US" dirty="0">
                  <a:solidFill>
                    <a:srgbClr val="303D4D"/>
                  </a:solidFill>
                  <a:latin typeface="Open Sans"/>
                </a:rPr>
                <a:t>watching the training modules. </a:t>
              </a:r>
            </a:p>
            <a:p>
              <a:pPr marL="453872" lvl="1" indent="-226936">
                <a:lnSpc>
                  <a:spcPts val="3573"/>
                </a:lnSpc>
                <a:buFont typeface="Arial"/>
                <a:buChar char="•"/>
              </a:pPr>
              <a:r>
                <a:rPr lang="en-US" dirty="0">
                  <a:solidFill>
                    <a:srgbClr val="303D4D"/>
                  </a:solidFill>
                  <a:latin typeface="Open Sans"/>
                </a:rPr>
                <a:t>Optional.  At district discretion, sample of grade 8 to 11 students complete</a:t>
              </a:r>
              <a:r>
                <a:rPr lang="en-US" dirty="0">
                  <a:solidFill>
                    <a:srgbClr val="303D4D"/>
                  </a:solidFill>
                  <a:latin typeface="Open Sans Bold"/>
                </a:rPr>
                <a:t> online survey</a:t>
              </a:r>
              <a:r>
                <a:rPr lang="en-US" dirty="0">
                  <a:solidFill>
                    <a:srgbClr val="303D4D"/>
                  </a:solidFill>
                  <a:latin typeface="Open Sans"/>
                </a:rPr>
                <a:t>.</a:t>
              </a:r>
            </a:p>
            <a:p>
              <a:pPr marL="453872" lvl="1" indent="-226936">
                <a:lnSpc>
                  <a:spcPts val="3573"/>
                </a:lnSpc>
                <a:buFont typeface="Arial"/>
                <a:buChar char="•"/>
              </a:pPr>
              <a:r>
                <a:rPr lang="en-US" dirty="0">
                  <a:solidFill>
                    <a:srgbClr val="303D4D"/>
                  </a:solidFill>
                  <a:latin typeface="Open Sans"/>
                </a:rPr>
                <a:t>School board completes </a:t>
              </a:r>
              <a:r>
                <a:rPr lang="en-US" dirty="0">
                  <a:solidFill>
                    <a:srgbClr val="303D4D"/>
                  </a:solidFill>
                  <a:latin typeface="Open Sans Bold"/>
                </a:rPr>
                <a:t>online training module</a:t>
              </a:r>
              <a:r>
                <a:rPr lang="en-US" dirty="0">
                  <a:solidFill>
                    <a:srgbClr val="303D4D"/>
                  </a:solidFill>
                  <a:latin typeface="Open Sans"/>
                </a:rPr>
                <a:t>.</a:t>
              </a:r>
            </a:p>
            <a:p>
              <a:pPr>
                <a:lnSpc>
                  <a:spcPts val="3573"/>
                </a:lnSpc>
              </a:pPr>
              <a:r>
                <a:rPr lang="en-US" dirty="0">
                  <a:solidFill>
                    <a:srgbClr val="303D4D"/>
                  </a:solidFill>
                  <a:latin typeface="Open Sans Bold Italics"/>
                </a:rPr>
                <a:t>Year 2:</a:t>
              </a:r>
            </a:p>
            <a:p>
              <a:pPr marL="453872" lvl="1" indent="-226936">
                <a:lnSpc>
                  <a:spcPts val="3573"/>
                </a:lnSpc>
                <a:buFont typeface="Arial"/>
                <a:buChar char="•"/>
              </a:pPr>
              <a:r>
                <a:rPr lang="en-US" dirty="0">
                  <a:solidFill>
                    <a:srgbClr val="303D4D"/>
                  </a:solidFill>
                  <a:latin typeface="Open Sans"/>
                </a:rPr>
                <a:t>School leadership/staff complete the </a:t>
              </a:r>
              <a:r>
                <a:rPr lang="en-US" dirty="0">
                  <a:solidFill>
                    <a:srgbClr val="303D4D"/>
                  </a:solidFill>
                  <a:latin typeface="Open Sans Bold"/>
                </a:rPr>
                <a:t>refresher</a:t>
              </a:r>
              <a:r>
                <a:rPr lang="en-US" dirty="0">
                  <a:solidFill>
                    <a:srgbClr val="303D4D"/>
                  </a:solidFill>
                  <a:latin typeface="Open Sans"/>
                </a:rPr>
                <a:t> </a:t>
              </a:r>
              <a:r>
                <a:rPr lang="en-US" dirty="0">
                  <a:solidFill>
                    <a:srgbClr val="303D4D"/>
                  </a:solidFill>
                  <a:latin typeface="Open Sans Bold"/>
                </a:rPr>
                <a:t>online training module</a:t>
              </a:r>
              <a:r>
                <a:rPr lang="en-US" dirty="0">
                  <a:solidFill>
                    <a:srgbClr val="303D4D"/>
                  </a:solidFill>
                  <a:latin typeface="Open Sans"/>
                </a:rPr>
                <a:t>.</a:t>
              </a:r>
            </a:p>
            <a:p>
              <a:pPr marL="453872" lvl="1" indent="-226936">
                <a:lnSpc>
                  <a:spcPts val="3573"/>
                </a:lnSpc>
                <a:buFont typeface="Arial"/>
                <a:buChar char="•"/>
              </a:pPr>
              <a:r>
                <a:rPr lang="en-US" dirty="0">
                  <a:solidFill>
                    <a:srgbClr val="303D4D"/>
                  </a:solidFill>
                  <a:latin typeface="Open Sans"/>
                </a:rPr>
                <a:t>Schools where training didn’t take place, take training.</a:t>
              </a:r>
            </a:p>
            <a:p>
              <a:pPr marL="453872" lvl="1" indent="-226936">
                <a:lnSpc>
                  <a:spcPts val="3573"/>
                </a:lnSpc>
                <a:buFont typeface="Arial"/>
                <a:buChar char="•"/>
              </a:pPr>
              <a:r>
                <a:rPr lang="en-US" dirty="0">
                  <a:solidFill>
                    <a:srgbClr val="303D4D"/>
                  </a:solidFill>
                  <a:latin typeface="Open Sans"/>
                </a:rPr>
                <a:t>School leadership /staff complete an </a:t>
              </a:r>
              <a:r>
                <a:rPr lang="en-US" dirty="0">
                  <a:solidFill>
                    <a:srgbClr val="303D4D"/>
                  </a:solidFill>
                  <a:latin typeface="Open Sans Bold"/>
                </a:rPr>
                <a:t>online survey</a:t>
              </a:r>
              <a:r>
                <a:rPr lang="en-US" dirty="0">
                  <a:solidFill>
                    <a:srgbClr val="303D4D"/>
                  </a:solidFill>
                  <a:latin typeface="Open Sans"/>
                </a:rPr>
                <a:t> </a:t>
              </a:r>
              <a:r>
                <a:rPr lang="en-US" dirty="0">
                  <a:solidFill>
                    <a:srgbClr val="303D4D"/>
                  </a:solidFill>
                  <a:latin typeface="Open Sans Bold Italics"/>
                </a:rPr>
                <a:t>after</a:t>
              </a:r>
              <a:r>
                <a:rPr lang="en-US" dirty="0">
                  <a:solidFill>
                    <a:srgbClr val="303D4D"/>
                  </a:solidFill>
                  <a:latin typeface="Open Sans Bold"/>
                </a:rPr>
                <a:t> </a:t>
              </a:r>
              <a:r>
                <a:rPr lang="en-US" dirty="0">
                  <a:solidFill>
                    <a:srgbClr val="303D4D"/>
                  </a:solidFill>
                  <a:latin typeface="Open Sans"/>
                </a:rPr>
                <a:t>watching the refresher module or after training. </a:t>
              </a:r>
            </a:p>
            <a:p>
              <a:pPr marL="453872" lvl="1" indent="-226936">
                <a:lnSpc>
                  <a:spcPts val="3573"/>
                </a:lnSpc>
                <a:buFont typeface="Arial"/>
                <a:buChar char="•"/>
              </a:pPr>
              <a:r>
                <a:rPr lang="en-US" dirty="0">
                  <a:solidFill>
                    <a:srgbClr val="303D4D"/>
                  </a:solidFill>
                  <a:latin typeface="Open Sans"/>
                </a:rPr>
                <a:t>Administrative point-of-contact </a:t>
              </a:r>
              <a:r>
                <a:rPr lang="en-US" dirty="0">
                  <a:solidFill>
                    <a:srgbClr val="303D4D"/>
                  </a:solidFill>
                  <a:latin typeface="Open Sans Bold"/>
                </a:rPr>
                <a:t>updates</a:t>
              </a:r>
              <a:r>
                <a:rPr lang="en-US" dirty="0">
                  <a:solidFill>
                    <a:srgbClr val="303D4D"/>
                  </a:solidFill>
                  <a:latin typeface="Open Sans"/>
                </a:rPr>
                <a:t> VCU/Child USA researchers about any new school safety policies and procedures.</a:t>
              </a:r>
            </a:p>
            <a:p>
              <a:pPr marL="453872" lvl="1" indent="-226936">
                <a:lnSpc>
                  <a:spcPts val="3573"/>
                </a:lnSpc>
                <a:buFont typeface="Arial"/>
                <a:buChar char="•"/>
              </a:pPr>
              <a:r>
                <a:rPr lang="en-US" dirty="0">
                  <a:solidFill>
                    <a:srgbClr val="303D4D"/>
                  </a:solidFill>
                  <a:latin typeface="Open Sans"/>
                </a:rPr>
                <a:t>Optional.  At district discretion, sample of grade 8 to 11 students complete </a:t>
              </a:r>
              <a:r>
                <a:rPr lang="en-US" dirty="0">
                  <a:solidFill>
                    <a:srgbClr val="303D4D"/>
                  </a:solidFill>
                  <a:latin typeface="Open Sans Bold"/>
                </a:rPr>
                <a:t>online survey</a:t>
              </a:r>
              <a:r>
                <a:rPr lang="en-US" dirty="0">
                  <a:solidFill>
                    <a:srgbClr val="303D4D"/>
                  </a:solidFill>
                  <a:latin typeface="Open Sans"/>
                </a:rPr>
                <a:t>.</a:t>
              </a:r>
            </a:p>
            <a:p>
              <a:pPr>
                <a:lnSpc>
                  <a:spcPts val="2455"/>
                </a:lnSpc>
              </a:pPr>
              <a:endParaRPr lang="en-US" sz="2102" dirty="0">
                <a:solidFill>
                  <a:srgbClr val="303D4D"/>
                </a:solidFill>
                <a:latin typeface="Open Sans"/>
              </a:endParaRPr>
            </a:p>
          </p:txBody>
        </p:sp>
      </p:grpSp>
      <p:sp>
        <p:nvSpPr>
          <p:cNvPr id="10" name="TextBox 10"/>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AutoShape 2"/>
          <p:cNvSpPr/>
          <p:nvPr/>
        </p:nvSpPr>
        <p:spPr>
          <a:xfrm>
            <a:off x="0" y="1493021"/>
            <a:ext cx="18288000" cy="9535"/>
          </a:xfrm>
          <a:prstGeom prst="rect">
            <a:avLst/>
          </a:prstGeom>
          <a:solidFill>
            <a:srgbClr val="303D4D"/>
          </a:solidFill>
        </p:spPr>
      </p:sp>
      <p:grpSp>
        <p:nvGrpSpPr>
          <p:cNvPr id="3" name="Group 3"/>
          <p:cNvGrpSpPr/>
          <p:nvPr/>
        </p:nvGrpSpPr>
        <p:grpSpPr>
          <a:xfrm>
            <a:off x="16847825" y="671690"/>
            <a:ext cx="411475" cy="173005"/>
            <a:chOff x="0" y="0"/>
            <a:chExt cx="1208230" cy="508000"/>
          </a:xfrm>
        </p:grpSpPr>
        <p:sp>
          <p:nvSpPr>
            <p:cNvPr id="4" name="Freeform 4"/>
            <p:cNvSpPr/>
            <p:nvPr/>
          </p:nvSpPr>
          <p:spPr>
            <a:xfrm>
              <a:off x="0" y="215900"/>
              <a:ext cx="912320" cy="76200"/>
            </a:xfrm>
            <a:custGeom>
              <a:avLst/>
              <a:gdLst/>
              <a:ahLst/>
              <a:cxnLst/>
              <a:rect l="l" t="t" r="r" b="b"/>
              <a:pathLst>
                <a:path w="912320" h="76200">
                  <a:moveTo>
                    <a:pt x="0" y="0"/>
                  </a:moveTo>
                  <a:lnTo>
                    <a:pt x="912320" y="0"/>
                  </a:lnTo>
                  <a:lnTo>
                    <a:pt x="912320" y="76200"/>
                  </a:lnTo>
                  <a:lnTo>
                    <a:pt x="0" y="76200"/>
                  </a:lnTo>
                  <a:close/>
                </a:path>
              </a:pathLst>
            </a:custGeom>
            <a:solidFill>
              <a:srgbClr val="303D4D"/>
            </a:solidFill>
          </p:spPr>
        </p:sp>
        <p:sp>
          <p:nvSpPr>
            <p:cNvPr id="5" name="Freeform 5"/>
            <p:cNvSpPr/>
            <p:nvPr/>
          </p:nvSpPr>
          <p:spPr>
            <a:xfrm>
              <a:off x="833580" y="1270"/>
              <a:ext cx="374650" cy="505460"/>
            </a:xfrm>
            <a:custGeom>
              <a:avLst/>
              <a:gdLst/>
              <a:ahLst/>
              <a:cxnLst/>
              <a:rect l="l" t="t" r="r" b="b"/>
              <a:pathLst>
                <a:path w="374650" h="505460">
                  <a:moveTo>
                    <a:pt x="0" y="505460"/>
                  </a:moveTo>
                  <a:lnTo>
                    <a:pt x="0" y="0"/>
                  </a:lnTo>
                  <a:lnTo>
                    <a:pt x="374650" y="252730"/>
                  </a:lnTo>
                  <a:close/>
                </a:path>
              </a:pathLst>
            </a:custGeom>
            <a:solidFill>
              <a:srgbClr val="303D4D"/>
            </a:solidFill>
          </p:spPr>
        </p:sp>
      </p:grpSp>
      <p:grpSp>
        <p:nvGrpSpPr>
          <p:cNvPr id="6" name="Group 6"/>
          <p:cNvGrpSpPr/>
          <p:nvPr/>
        </p:nvGrpSpPr>
        <p:grpSpPr>
          <a:xfrm>
            <a:off x="628721" y="2107225"/>
            <a:ext cx="11210286" cy="7565572"/>
            <a:chOff x="0" y="0"/>
            <a:chExt cx="14947049" cy="10087429"/>
          </a:xfrm>
        </p:grpSpPr>
        <p:sp>
          <p:nvSpPr>
            <p:cNvPr id="7" name="TextBox 7"/>
            <p:cNvSpPr txBox="1"/>
            <p:nvPr/>
          </p:nvSpPr>
          <p:spPr>
            <a:xfrm>
              <a:off x="0" y="0"/>
              <a:ext cx="14947049" cy="1049914"/>
            </a:xfrm>
            <a:prstGeom prst="rect">
              <a:avLst/>
            </a:prstGeom>
          </p:spPr>
          <p:txBody>
            <a:bodyPr lIns="0" tIns="0" rIns="0" bIns="0" rtlCol="0" anchor="t">
              <a:spAutoFit/>
            </a:bodyPr>
            <a:lstStyle/>
            <a:p>
              <a:pPr>
                <a:lnSpc>
                  <a:spcPts val="6247"/>
                </a:lnSpc>
              </a:pPr>
              <a:r>
                <a:rPr lang="en-US" sz="5206" dirty="0">
                  <a:solidFill>
                    <a:srgbClr val="303D4D"/>
                  </a:solidFill>
                  <a:latin typeface="Open Sans Bold"/>
                </a:rPr>
                <a:t>What we do?</a:t>
              </a:r>
            </a:p>
          </p:txBody>
        </p:sp>
        <p:sp>
          <p:nvSpPr>
            <p:cNvPr id="8" name="TextBox 8"/>
            <p:cNvSpPr txBox="1"/>
            <p:nvPr/>
          </p:nvSpPr>
          <p:spPr>
            <a:xfrm>
              <a:off x="12536" y="1337073"/>
              <a:ext cx="14698832" cy="8750356"/>
            </a:xfrm>
            <a:prstGeom prst="rect">
              <a:avLst/>
            </a:prstGeom>
          </p:spPr>
          <p:txBody>
            <a:bodyPr lIns="0" tIns="0" rIns="0" bIns="0" rtlCol="0" anchor="t">
              <a:spAutoFit/>
            </a:bodyPr>
            <a:lstStyle/>
            <a:p>
              <a:pPr>
                <a:lnSpc>
                  <a:spcPts val="1858"/>
                </a:lnSpc>
              </a:pPr>
              <a:r>
                <a:rPr lang="en-US" sz="1362" dirty="0">
                  <a:solidFill>
                    <a:srgbClr val="303D4D"/>
                  </a:solidFill>
                  <a:latin typeface="Open Sans Italics"/>
                </a:rPr>
                <a:t>I</a:t>
              </a:r>
            </a:p>
            <a:p>
              <a:pPr marL="686971" lvl="1" indent="-343486">
                <a:lnSpc>
                  <a:spcPts val="5409"/>
                </a:lnSpc>
                <a:buFont typeface="Arial"/>
                <a:buChar char="•"/>
              </a:pPr>
              <a:r>
                <a:rPr lang="en-US" sz="3181" dirty="0">
                  <a:solidFill>
                    <a:srgbClr val="303D4D"/>
                  </a:solidFill>
                  <a:latin typeface="Open Sans"/>
                </a:rPr>
                <a:t>Analyze district policies and procedure documents to (1) </a:t>
              </a:r>
              <a:r>
                <a:rPr lang="en-US" sz="3181" dirty="0">
                  <a:solidFill>
                    <a:srgbClr val="303D4D"/>
                  </a:solidFill>
                  <a:latin typeface="Open Sans Bold"/>
                </a:rPr>
                <a:t>assess</a:t>
              </a:r>
              <a:r>
                <a:rPr lang="en-US" sz="3181" dirty="0">
                  <a:solidFill>
                    <a:srgbClr val="303D4D"/>
                  </a:solidFill>
                  <a:latin typeface="Open Sans"/>
                </a:rPr>
                <a:t> safety practices at the beginning of the study, (2) </a:t>
              </a:r>
              <a:r>
                <a:rPr lang="en-US" sz="3181" dirty="0">
                  <a:solidFill>
                    <a:srgbClr val="303D4D"/>
                  </a:solidFill>
                  <a:latin typeface="Open Sans Bold"/>
                </a:rPr>
                <a:t>provide</a:t>
              </a:r>
              <a:r>
                <a:rPr lang="en-US" sz="3181" dirty="0">
                  <a:solidFill>
                    <a:srgbClr val="303D4D"/>
                  </a:solidFill>
                  <a:latin typeface="Open Sans"/>
                </a:rPr>
                <a:t> </a:t>
              </a:r>
              <a:r>
                <a:rPr lang="en-US" sz="3181" dirty="0">
                  <a:solidFill>
                    <a:srgbClr val="303D4D"/>
                  </a:solidFill>
                  <a:latin typeface="Open Sans Bold"/>
                </a:rPr>
                <a:t>guidance</a:t>
              </a:r>
              <a:r>
                <a:rPr lang="en-US" sz="3181" dirty="0">
                  <a:solidFill>
                    <a:srgbClr val="303D4D"/>
                  </a:solidFill>
                  <a:latin typeface="Open Sans"/>
                </a:rPr>
                <a:t> on best practices, and then (3) analyze policies and procedures again at the end of the study to </a:t>
              </a:r>
              <a:r>
                <a:rPr lang="en-US" sz="3181" dirty="0">
                  <a:solidFill>
                    <a:srgbClr val="303D4D"/>
                  </a:solidFill>
                  <a:latin typeface="Open Sans Bold"/>
                </a:rPr>
                <a:t>assess any changes</a:t>
              </a:r>
              <a:r>
                <a:rPr lang="en-US" sz="3181" dirty="0">
                  <a:solidFill>
                    <a:srgbClr val="303D4D"/>
                  </a:solidFill>
                  <a:latin typeface="Open Sans"/>
                </a:rPr>
                <a:t>.</a:t>
              </a:r>
            </a:p>
            <a:p>
              <a:pPr>
                <a:lnSpc>
                  <a:spcPts val="4559"/>
                </a:lnSpc>
              </a:pPr>
              <a:endParaRPr lang="en-US" sz="3181" dirty="0">
                <a:solidFill>
                  <a:srgbClr val="303D4D"/>
                </a:solidFill>
                <a:latin typeface="Open Sans"/>
              </a:endParaRPr>
            </a:p>
            <a:p>
              <a:pPr>
                <a:lnSpc>
                  <a:spcPts val="280"/>
                </a:lnSpc>
              </a:pPr>
              <a:endParaRPr lang="en-US" sz="3181" dirty="0">
                <a:solidFill>
                  <a:srgbClr val="303D4D"/>
                </a:solidFill>
                <a:latin typeface="Open Sans"/>
              </a:endParaRPr>
            </a:p>
            <a:p>
              <a:pPr marL="686974" lvl="1" indent="-343487">
                <a:lnSpc>
                  <a:spcPts val="5409"/>
                </a:lnSpc>
                <a:buFont typeface="Arial"/>
                <a:buChar char="•"/>
              </a:pPr>
              <a:r>
                <a:rPr lang="en-US" sz="3181" dirty="0">
                  <a:solidFill>
                    <a:srgbClr val="303D4D"/>
                  </a:solidFill>
                  <a:latin typeface="Open Sans"/>
                </a:rPr>
                <a:t>Analyze the survey data to </a:t>
              </a:r>
              <a:r>
                <a:rPr lang="en-US" sz="3181" dirty="0">
                  <a:solidFill>
                    <a:srgbClr val="303D4D"/>
                  </a:solidFill>
                  <a:latin typeface="Open Sans Bold"/>
                </a:rPr>
                <a:t>assess changes</a:t>
              </a:r>
              <a:r>
                <a:rPr lang="en-US" sz="3181" dirty="0">
                  <a:solidFill>
                    <a:srgbClr val="303D4D"/>
                  </a:solidFill>
                  <a:latin typeface="Open Sans"/>
                </a:rPr>
                <a:t> in knowledge, attitudes, beliefs, and behaviors that may result from the Praesidium online training modules.</a:t>
              </a:r>
            </a:p>
            <a:p>
              <a:pPr>
                <a:lnSpc>
                  <a:spcPts val="2121"/>
                </a:lnSpc>
              </a:pPr>
              <a:endParaRPr lang="en-US" sz="3181" dirty="0">
                <a:solidFill>
                  <a:srgbClr val="303D4D"/>
                </a:solidFill>
                <a:latin typeface="Open Sans"/>
              </a:endParaRPr>
            </a:p>
          </p:txBody>
        </p:sp>
      </p:grpSp>
      <p:pic>
        <p:nvPicPr>
          <p:cNvPr id="9" name="Picture 9"/>
          <p:cNvPicPr>
            <a:picLocks noChangeAspect="1"/>
          </p:cNvPicPr>
          <p:nvPr/>
        </p:nvPicPr>
        <p:blipFill>
          <a:blip r:embed="rId2"/>
          <a:srcRect t="1409" b="1409"/>
          <a:stretch>
            <a:fillRect/>
          </a:stretch>
        </p:blipFill>
        <p:spPr>
          <a:xfrm>
            <a:off x="12254349" y="1502556"/>
            <a:ext cx="6033651" cy="8784444"/>
          </a:xfrm>
          <a:prstGeom prst="rect">
            <a:avLst/>
          </a:prstGeom>
        </p:spPr>
      </p:pic>
      <p:sp>
        <p:nvSpPr>
          <p:cNvPr id="10" name="TextBox 10"/>
          <p:cNvSpPr txBox="1"/>
          <p:nvPr/>
        </p:nvSpPr>
        <p:spPr>
          <a:xfrm>
            <a:off x="798755" y="567999"/>
            <a:ext cx="8328469" cy="276696"/>
          </a:xfrm>
          <a:prstGeom prst="rect">
            <a:avLst/>
          </a:prstGeom>
        </p:spPr>
        <p:txBody>
          <a:bodyPr lIns="0" tIns="0" rIns="0" bIns="0" rtlCol="0" anchor="t">
            <a:spAutoFit/>
          </a:bodyPr>
          <a:lstStyle/>
          <a:p>
            <a:pPr>
              <a:lnSpc>
                <a:spcPts val="2299"/>
              </a:lnSpc>
              <a:spcBef>
                <a:spcPct val="0"/>
              </a:spcBef>
            </a:pPr>
            <a:r>
              <a:rPr lang="en-US" sz="1642" spc="262" dirty="0">
                <a:solidFill>
                  <a:srgbClr val="303D4D"/>
                </a:solidFill>
                <a:latin typeface="Open Sans"/>
              </a:rPr>
              <a:t>VCU | CENTERS FOR DISEASE CONTROL AND PREVENTION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Copy of School recruitment</Template>
  <TotalTime>244</TotalTime>
  <Words>1069</Words>
  <Application>Microsoft Macintosh PowerPoint</Application>
  <PresentationFormat>Custom</PresentationFormat>
  <Paragraphs>122</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Open Sans</vt:lpstr>
      <vt:lpstr>Open Sans Light Italics</vt:lpstr>
      <vt:lpstr>Open Sans Light Bold</vt:lpstr>
      <vt:lpstr>Calibri</vt:lpstr>
      <vt:lpstr>Open Sans Bold</vt:lpstr>
      <vt:lpstr>Open Sans Italics</vt:lpstr>
      <vt:lpstr>Arial</vt:lpstr>
      <vt:lpstr>Open Sans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dc:creator>
  <cp:lastModifiedBy>Jillian Ruck</cp:lastModifiedBy>
  <cp:revision>3</cp:revision>
  <dcterms:created xsi:type="dcterms:W3CDTF">2021-07-08T13:14:34Z</dcterms:created>
  <dcterms:modified xsi:type="dcterms:W3CDTF">2021-07-26T19:48:51Z</dcterms:modified>
  <dc:identifier>DAEdvMkPKmw</dc:identifier>
</cp:coreProperties>
</file>