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2.xml" ContentType="application/vnd.openxmlformats-officedocument.drawingml.chartshapes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  <p:sldMasterId id="2147483669" r:id="rId2"/>
  </p:sldMasterIdLst>
  <p:notesMasterIdLst>
    <p:notesMasterId r:id="rId33"/>
  </p:notesMasterIdLst>
  <p:sldIdLst>
    <p:sldId id="257" r:id="rId3"/>
    <p:sldId id="406" r:id="rId4"/>
    <p:sldId id="758" r:id="rId5"/>
    <p:sldId id="579" r:id="rId6"/>
    <p:sldId id="580" r:id="rId7"/>
    <p:sldId id="581" r:id="rId8"/>
    <p:sldId id="410" r:id="rId9"/>
    <p:sldId id="411" r:id="rId10"/>
    <p:sldId id="412" r:id="rId11"/>
    <p:sldId id="413" r:id="rId12"/>
    <p:sldId id="782" r:id="rId13"/>
    <p:sldId id="414" r:id="rId14"/>
    <p:sldId id="788" r:id="rId15"/>
    <p:sldId id="786" r:id="rId16"/>
    <p:sldId id="787" r:id="rId17"/>
    <p:sldId id="775" r:id="rId18"/>
    <p:sldId id="777" r:id="rId19"/>
    <p:sldId id="778" r:id="rId20"/>
    <p:sldId id="789" r:id="rId21"/>
    <p:sldId id="418" r:id="rId22"/>
    <p:sldId id="798" r:id="rId23"/>
    <p:sldId id="489" r:id="rId24"/>
    <p:sldId id="490" r:id="rId25"/>
    <p:sldId id="790" r:id="rId26"/>
    <p:sldId id="750" r:id="rId27"/>
    <p:sldId id="797" r:id="rId28"/>
    <p:sldId id="260" r:id="rId29"/>
    <p:sldId id="261" r:id="rId30"/>
    <p:sldId id="725" r:id="rId31"/>
    <p:sldId id="382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A65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B3B028-E145-4C0B-AC01-92FD4E8D4ABE}" v="1" dt="2022-01-18T23:42:05.4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06" autoAdjust="0"/>
    <p:restoredTop sz="92705" autoAdjust="0"/>
  </p:normalViewPr>
  <p:slideViewPr>
    <p:cSldViewPr>
      <p:cViewPr varScale="1">
        <p:scale>
          <a:sx n="105" d="100"/>
          <a:sy n="105" d="100"/>
        </p:scale>
        <p:origin x="140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cfs.yale.edu\home\730021-MCSC_CDCP_Program-CDCP\JB\boilerplate%20graphs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 algn="r">
              <a:defRPr/>
            </a:pPr>
            <a:r>
              <a:rPr lang="en-US" sz="1400" dirty="0"/>
              <a:t>Child (N=161)</a:t>
            </a:r>
            <a:r>
              <a:rPr lang="en-US" sz="1400" baseline="0" dirty="0"/>
              <a:t> and Caregiver (N=165)</a:t>
            </a:r>
          </a:p>
          <a:p>
            <a:pPr algn="r">
              <a:defRPr/>
            </a:pPr>
            <a:r>
              <a:rPr lang="en-US" sz="1400" baseline="0" dirty="0"/>
              <a:t> Reported CPSS Scores Pre/Post CFTSI</a:t>
            </a:r>
            <a:endParaRPr lang="en-US" sz="1400" dirty="0"/>
          </a:p>
        </c:rich>
      </c:tx>
      <c:layout>
        <c:manualLayout>
          <c:xMode val="edge"/>
          <c:yMode val="edge"/>
          <c:x val="0.26063169152888183"/>
          <c:y val="3.141110086034885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5360710119568377E-2"/>
          <c:y val="0.17231843620644061"/>
          <c:w val="0.91454669728783899"/>
          <c:h val="0.728121407716427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 CFTSI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1C21-42FE-9A92-76DB8E24687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1C21-42FE-9A92-76DB8E246872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Child Pre-CPSS</c:v>
                </c:pt>
                <c:pt idx="1">
                  <c:v> Child Post-CPSS</c:v>
                </c:pt>
                <c:pt idx="2">
                  <c:v>Caregiver Pre-CPSS</c:v>
                </c:pt>
                <c:pt idx="3">
                  <c:v>Caregiver Post-CPSS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20.81</c:v>
                </c:pt>
                <c:pt idx="1">
                  <c:v>8.73</c:v>
                </c:pt>
                <c:pt idx="2">
                  <c:v>12.78</c:v>
                </c:pt>
                <c:pt idx="3">
                  <c:v>6.72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C21-42FE-9A92-76DB8E24687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5110160"/>
        <c:axId val="175110552"/>
      </c:barChart>
      <c:catAx>
        <c:axId val="175110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75110552"/>
        <c:crosses val="autoZero"/>
        <c:auto val="1"/>
        <c:lblAlgn val="ctr"/>
        <c:lblOffset val="100"/>
        <c:noMultiLvlLbl val="0"/>
      </c:catAx>
      <c:valAx>
        <c:axId val="175110552"/>
        <c:scaling>
          <c:orientation val="minMax"/>
          <c:max val="25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5110160"/>
        <c:crosses val="autoZero"/>
        <c:crossBetween val="between"/>
      </c:valAx>
      <c:spPr>
        <a:ln w="38100" cmpd="sng"/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400"/>
              <a:t>Discrepancy</a:t>
            </a:r>
            <a:r>
              <a:rPr lang="en-US" sz="1400" baseline="0"/>
              <a:t> in </a:t>
            </a:r>
            <a:r>
              <a:rPr lang="en-US" sz="1400"/>
              <a:t>Child</a:t>
            </a:r>
            <a:r>
              <a:rPr lang="en-US" sz="1400" baseline="0"/>
              <a:t> and Caregiver Reported CPSS scores Pre/Post CFTSI (N = 161)</a:t>
            </a:r>
            <a:endParaRPr lang="en-US" sz="1400"/>
          </a:p>
        </c:rich>
      </c:tx>
      <c:layout>
        <c:manualLayout>
          <c:xMode val="edge"/>
          <c:yMode val="edge"/>
          <c:x val="0.10694462671332702"/>
          <c:y val="2.7777777777777964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 CFTSI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E26D-4DB1-A2B5-258218D18B0E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E26D-4DB1-A2B5-258218D18B0E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Discrepancy before CFTSI</c:v>
                </c:pt>
                <c:pt idx="1">
                  <c:v>Discrepancy after CFTSI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11.93</c:v>
                </c:pt>
                <c:pt idx="1">
                  <c:v>3.94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6D-4DB1-A2B5-258218D18B0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41800336"/>
        <c:axId val="341800728"/>
      </c:barChart>
      <c:catAx>
        <c:axId val="341800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1800728"/>
        <c:crosses val="autoZero"/>
        <c:auto val="1"/>
        <c:lblAlgn val="ctr"/>
        <c:lblOffset val="100"/>
        <c:noMultiLvlLbl val="0"/>
      </c:catAx>
      <c:valAx>
        <c:axId val="341800728"/>
        <c:scaling>
          <c:orientation val="minMax"/>
          <c:max val="25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1800336"/>
        <c:crosses val="autoZero"/>
        <c:crossBetween val="between"/>
      </c:valAx>
      <c:spPr>
        <a:ln w="38100" cmpd="sng"/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Caregiver Reported PCL Scores Pre/Post CFTSI (N=123)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Graphs!$B$101</c:f>
              <c:strCache>
                <c:ptCount val="1"/>
                <c:pt idx="0">
                  <c:v>Caregiver Reported PCL scores before and after CFTSI (N=142)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D44-4187-A896-28B69FD5A89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Graphs!$A$102:$A$103</c:f>
              <c:strCache>
                <c:ptCount val="2"/>
                <c:pt idx="0">
                  <c:v>Caregiver Pre PCL</c:v>
                </c:pt>
                <c:pt idx="1">
                  <c:v>Caregiver Post PCL</c:v>
                </c:pt>
              </c:strCache>
            </c:strRef>
          </c:cat>
          <c:val>
            <c:numRef>
              <c:f>Graphs!$B$102:$B$103</c:f>
              <c:numCache>
                <c:formatCode>General</c:formatCode>
                <c:ptCount val="2"/>
                <c:pt idx="0">
                  <c:v>38.33</c:v>
                </c:pt>
                <c:pt idx="1">
                  <c:v>27.42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44-4187-A896-28B69FD5A8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1801512"/>
        <c:axId val="217549064"/>
      </c:barChart>
      <c:catAx>
        <c:axId val="341801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549064"/>
        <c:crosses val="autoZero"/>
        <c:auto val="1"/>
        <c:lblAlgn val="ctr"/>
        <c:lblOffset val="100"/>
        <c:noMultiLvlLbl val="0"/>
      </c:catAx>
      <c:valAx>
        <c:axId val="217549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01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3171FF-D0C3-4E4F-B380-E47DDDBEC8A3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145197F-A210-44B1-BC08-9006DFBD55A7}">
      <dgm:prSet/>
      <dgm:spPr/>
      <dgm:t>
        <a:bodyPr/>
        <a:lstStyle/>
        <a:p>
          <a:r>
            <a:rPr lang="en-US" i="1"/>
            <a:t>Failure to recognize post-traumatic distress</a:t>
          </a:r>
          <a:endParaRPr lang="en-US"/>
        </a:p>
      </dgm:t>
    </dgm:pt>
    <dgm:pt modelId="{05083135-FCA7-4165-AB07-4249F206111B}" type="parTrans" cxnId="{E90A577A-3211-40E5-A311-EAE2DDD2DE10}">
      <dgm:prSet/>
      <dgm:spPr/>
      <dgm:t>
        <a:bodyPr/>
        <a:lstStyle/>
        <a:p>
          <a:endParaRPr lang="en-US"/>
        </a:p>
      </dgm:t>
    </dgm:pt>
    <dgm:pt modelId="{0E0917DA-86A0-4FB1-8995-6330B69E57AF}" type="sibTrans" cxnId="{E90A577A-3211-40E5-A311-EAE2DDD2DE10}">
      <dgm:prSet/>
      <dgm:spPr/>
      <dgm:t>
        <a:bodyPr/>
        <a:lstStyle/>
        <a:p>
          <a:endParaRPr lang="en-US"/>
        </a:p>
      </dgm:t>
    </dgm:pt>
    <dgm:pt modelId="{9D70F747-E251-4F3D-8341-4E52A91687BF}">
      <dgm:prSet/>
      <dgm:spPr/>
      <dgm:t>
        <a:bodyPr/>
        <a:lstStyle/>
        <a:p>
          <a:r>
            <a:rPr lang="en-US" i="1"/>
            <a:t>Absence of social/family support</a:t>
          </a:r>
          <a:endParaRPr lang="en-US"/>
        </a:p>
      </dgm:t>
    </dgm:pt>
    <dgm:pt modelId="{2A061549-6B95-4C96-A616-E2104EE128D9}" type="parTrans" cxnId="{0AD4F024-8ABD-4A10-B040-182CE631C615}">
      <dgm:prSet/>
      <dgm:spPr/>
      <dgm:t>
        <a:bodyPr/>
        <a:lstStyle/>
        <a:p>
          <a:endParaRPr lang="en-US"/>
        </a:p>
      </dgm:t>
    </dgm:pt>
    <dgm:pt modelId="{39E0AA69-5879-4D73-A5A5-BAC7F026C86A}" type="sibTrans" cxnId="{0AD4F024-8ABD-4A10-B040-182CE631C615}">
      <dgm:prSet/>
      <dgm:spPr/>
      <dgm:t>
        <a:bodyPr/>
        <a:lstStyle/>
        <a:p>
          <a:endParaRPr lang="en-US"/>
        </a:p>
      </dgm:t>
    </dgm:pt>
    <dgm:pt modelId="{585BD43C-9C70-CE48-B802-ACD90D9DDC6D}" type="pres">
      <dgm:prSet presAssocID="{CC3171FF-D0C3-4E4F-B380-E47DDDBEC8A3}" presName="diagram" presStyleCnt="0">
        <dgm:presLayoutVars>
          <dgm:dir/>
          <dgm:resizeHandles val="exact"/>
        </dgm:presLayoutVars>
      </dgm:prSet>
      <dgm:spPr/>
    </dgm:pt>
    <dgm:pt modelId="{C0DFED3B-A135-DA44-9F04-D57846EC2445}" type="pres">
      <dgm:prSet presAssocID="{2145197F-A210-44B1-BC08-9006DFBD55A7}" presName="node" presStyleLbl="node1" presStyleIdx="0" presStyleCnt="2">
        <dgm:presLayoutVars>
          <dgm:bulletEnabled val="1"/>
        </dgm:presLayoutVars>
      </dgm:prSet>
      <dgm:spPr/>
    </dgm:pt>
    <dgm:pt modelId="{F12DF81A-4D24-7242-8A85-D20190092A29}" type="pres">
      <dgm:prSet presAssocID="{0E0917DA-86A0-4FB1-8995-6330B69E57AF}" presName="sibTrans" presStyleCnt="0"/>
      <dgm:spPr/>
    </dgm:pt>
    <dgm:pt modelId="{A7132EDE-4B3F-9743-A75A-49035B224405}" type="pres">
      <dgm:prSet presAssocID="{9D70F747-E251-4F3D-8341-4E52A91687BF}" presName="node" presStyleLbl="node1" presStyleIdx="1" presStyleCnt="2">
        <dgm:presLayoutVars>
          <dgm:bulletEnabled val="1"/>
        </dgm:presLayoutVars>
      </dgm:prSet>
      <dgm:spPr/>
    </dgm:pt>
  </dgm:ptLst>
  <dgm:cxnLst>
    <dgm:cxn modelId="{CC8EF703-DD81-3946-BFB8-47B1F500524F}" type="presOf" srcId="{2145197F-A210-44B1-BC08-9006DFBD55A7}" destId="{C0DFED3B-A135-DA44-9F04-D57846EC2445}" srcOrd="0" destOrd="0" presId="urn:microsoft.com/office/officeart/2005/8/layout/default"/>
    <dgm:cxn modelId="{350DCC20-1761-E844-8253-BA9E41544F24}" type="presOf" srcId="{9D70F747-E251-4F3D-8341-4E52A91687BF}" destId="{A7132EDE-4B3F-9743-A75A-49035B224405}" srcOrd="0" destOrd="0" presId="urn:microsoft.com/office/officeart/2005/8/layout/default"/>
    <dgm:cxn modelId="{0AD4F024-8ABD-4A10-B040-182CE631C615}" srcId="{CC3171FF-D0C3-4E4F-B380-E47DDDBEC8A3}" destId="{9D70F747-E251-4F3D-8341-4E52A91687BF}" srcOrd="1" destOrd="0" parTransId="{2A061549-6B95-4C96-A616-E2104EE128D9}" sibTransId="{39E0AA69-5879-4D73-A5A5-BAC7F026C86A}"/>
    <dgm:cxn modelId="{0CDD7875-BD36-6B45-8044-68ACCF0DB549}" type="presOf" srcId="{CC3171FF-D0C3-4E4F-B380-E47DDDBEC8A3}" destId="{585BD43C-9C70-CE48-B802-ACD90D9DDC6D}" srcOrd="0" destOrd="0" presId="urn:microsoft.com/office/officeart/2005/8/layout/default"/>
    <dgm:cxn modelId="{E90A577A-3211-40E5-A311-EAE2DDD2DE10}" srcId="{CC3171FF-D0C3-4E4F-B380-E47DDDBEC8A3}" destId="{2145197F-A210-44B1-BC08-9006DFBD55A7}" srcOrd="0" destOrd="0" parTransId="{05083135-FCA7-4165-AB07-4249F206111B}" sibTransId="{0E0917DA-86A0-4FB1-8995-6330B69E57AF}"/>
    <dgm:cxn modelId="{DA04EDDE-08D5-0346-A8A0-5BD9255FDEFD}" type="presParOf" srcId="{585BD43C-9C70-CE48-B802-ACD90D9DDC6D}" destId="{C0DFED3B-A135-DA44-9F04-D57846EC2445}" srcOrd="0" destOrd="0" presId="urn:microsoft.com/office/officeart/2005/8/layout/default"/>
    <dgm:cxn modelId="{742FC5E2-3206-1844-9EA3-BB3CB357E180}" type="presParOf" srcId="{585BD43C-9C70-CE48-B802-ACD90D9DDC6D}" destId="{F12DF81A-4D24-7242-8A85-D20190092A29}" srcOrd="1" destOrd="0" presId="urn:microsoft.com/office/officeart/2005/8/layout/default"/>
    <dgm:cxn modelId="{002A9CB2-38B9-8C44-876A-FF43A5438679}" type="presParOf" srcId="{585BD43C-9C70-CE48-B802-ACD90D9DDC6D}" destId="{A7132EDE-4B3F-9743-A75A-49035B224405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2C4A76-500B-4383-A543-2BAA2E76EC7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6FDC311-9861-493C-A608-B55B4952B148}">
      <dgm:prSet/>
      <dgm:spPr/>
      <dgm:t>
        <a:bodyPr/>
        <a:lstStyle/>
        <a:p>
          <a:r>
            <a:rPr lang="en-US" dirty="0"/>
            <a:t>Brief (5-8 session) evidence-based early intervention model for children that is implemented:</a:t>
          </a:r>
        </a:p>
      </dgm:t>
    </dgm:pt>
    <dgm:pt modelId="{D024E649-6613-49AB-8BB3-8EE562836B47}" type="parTrans" cxnId="{9AE355E6-590F-4E41-B024-9EA4D24C9BB0}">
      <dgm:prSet/>
      <dgm:spPr/>
      <dgm:t>
        <a:bodyPr/>
        <a:lstStyle/>
        <a:p>
          <a:endParaRPr lang="en-US"/>
        </a:p>
      </dgm:t>
    </dgm:pt>
    <dgm:pt modelId="{76EE86C3-3E5B-42B7-8A6B-E6FE70475989}" type="sibTrans" cxnId="{9AE355E6-590F-4E41-B024-9EA4D24C9BB0}">
      <dgm:prSet/>
      <dgm:spPr/>
      <dgm:t>
        <a:bodyPr/>
        <a:lstStyle/>
        <a:p>
          <a:endParaRPr lang="en-US"/>
        </a:p>
      </dgm:t>
    </dgm:pt>
    <dgm:pt modelId="{A4E49745-4466-4A33-B8A0-4792FDAB5749}">
      <dgm:prSet/>
      <dgm:spPr/>
      <dgm:t>
        <a:bodyPr/>
        <a:lstStyle/>
        <a:p>
          <a:r>
            <a:rPr lang="en-US"/>
            <a:t>After recent exposure to a potentially traumatic event</a:t>
          </a:r>
        </a:p>
      </dgm:t>
    </dgm:pt>
    <dgm:pt modelId="{CECD698D-F1D3-41C3-AD18-CEF900CF9338}" type="parTrans" cxnId="{B0B7780E-5D4A-4001-BBFA-729382E0B9B5}">
      <dgm:prSet/>
      <dgm:spPr/>
      <dgm:t>
        <a:bodyPr/>
        <a:lstStyle/>
        <a:p>
          <a:endParaRPr lang="en-US"/>
        </a:p>
      </dgm:t>
    </dgm:pt>
    <dgm:pt modelId="{AC583735-F4BE-4CEB-853A-B0FA1F6131F5}" type="sibTrans" cxnId="{B0B7780E-5D4A-4001-BBFA-729382E0B9B5}">
      <dgm:prSet/>
      <dgm:spPr/>
      <dgm:t>
        <a:bodyPr/>
        <a:lstStyle/>
        <a:p>
          <a:endParaRPr lang="en-US"/>
        </a:p>
      </dgm:t>
    </dgm:pt>
    <dgm:pt modelId="{F7294828-2579-4217-ADA1-09AD0ADFDA39}">
      <dgm:prSet/>
      <dgm:spPr/>
      <dgm:t>
        <a:bodyPr/>
        <a:lstStyle/>
        <a:p>
          <a:r>
            <a:rPr lang="en-US"/>
            <a:t>After recent disclosure of earlier sexual or physical abuse</a:t>
          </a:r>
        </a:p>
      </dgm:t>
    </dgm:pt>
    <dgm:pt modelId="{ACF5416B-81C7-4D2E-9361-0BBAD8650723}" type="parTrans" cxnId="{6915B0CB-DB8A-4E1D-8282-A517F5375DA2}">
      <dgm:prSet/>
      <dgm:spPr/>
      <dgm:t>
        <a:bodyPr/>
        <a:lstStyle/>
        <a:p>
          <a:endParaRPr lang="en-US"/>
        </a:p>
      </dgm:t>
    </dgm:pt>
    <dgm:pt modelId="{4AAC591A-1029-4E92-BCA2-45BBA44E9887}" type="sibTrans" cxnId="{6915B0CB-DB8A-4E1D-8282-A517F5375DA2}">
      <dgm:prSet/>
      <dgm:spPr/>
      <dgm:t>
        <a:bodyPr/>
        <a:lstStyle/>
        <a:p>
          <a:endParaRPr lang="en-US"/>
        </a:p>
      </dgm:t>
    </dgm:pt>
    <dgm:pt modelId="{A92A19A4-2AF5-40BF-A503-8EBFB7315189}">
      <dgm:prSet/>
      <dgm:spPr/>
      <dgm:t>
        <a:bodyPr/>
        <a:lstStyle/>
        <a:p>
          <a:r>
            <a:rPr lang="en-US"/>
            <a:t>Children aged 7-18 years old</a:t>
          </a:r>
        </a:p>
      </dgm:t>
    </dgm:pt>
    <dgm:pt modelId="{F73C9EBD-1358-4A55-81B9-C157395FECF4}" type="parTrans" cxnId="{A26096B7-6EF2-4D2F-8498-E35B27B8A078}">
      <dgm:prSet/>
      <dgm:spPr/>
      <dgm:t>
        <a:bodyPr/>
        <a:lstStyle/>
        <a:p>
          <a:endParaRPr lang="en-US"/>
        </a:p>
      </dgm:t>
    </dgm:pt>
    <dgm:pt modelId="{A911C5CA-1BD7-4F18-9261-DFD946671ACD}" type="sibTrans" cxnId="{A26096B7-6EF2-4D2F-8498-E35B27B8A078}">
      <dgm:prSet/>
      <dgm:spPr/>
      <dgm:t>
        <a:bodyPr/>
        <a:lstStyle/>
        <a:p>
          <a:endParaRPr lang="en-US"/>
        </a:p>
      </dgm:t>
    </dgm:pt>
    <dgm:pt modelId="{11A2CA31-2ED1-C044-8FB0-D1A6C871956C}" type="pres">
      <dgm:prSet presAssocID="{472C4A76-500B-4383-A543-2BAA2E76EC73}" presName="linear" presStyleCnt="0">
        <dgm:presLayoutVars>
          <dgm:animLvl val="lvl"/>
          <dgm:resizeHandles val="exact"/>
        </dgm:presLayoutVars>
      </dgm:prSet>
      <dgm:spPr/>
    </dgm:pt>
    <dgm:pt modelId="{FE2B5B55-CD6B-584B-B233-18A78F1B0A5D}" type="pres">
      <dgm:prSet presAssocID="{A6FDC311-9861-493C-A608-B55B4952B14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E0AE8A5-1193-9841-AFD7-BB49A68E2712}" type="pres">
      <dgm:prSet presAssocID="{A6FDC311-9861-493C-A608-B55B4952B148}" presName="childText" presStyleLbl="revTx" presStyleIdx="0" presStyleCnt="1">
        <dgm:presLayoutVars>
          <dgm:bulletEnabled val="1"/>
        </dgm:presLayoutVars>
      </dgm:prSet>
      <dgm:spPr/>
    </dgm:pt>
    <dgm:pt modelId="{9CE21A93-162C-3948-9E23-152A4ACB3797}" type="pres">
      <dgm:prSet presAssocID="{A92A19A4-2AF5-40BF-A503-8EBFB731518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D6ED4E0B-FFDF-7642-86DA-174B52E0EAC3}" type="presOf" srcId="{A4E49745-4466-4A33-B8A0-4792FDAB5749}" destId="{8E0AE8A5-1193-9841-AFD7-BB49A68E2712}" srcOrd="0" destOrd="0" presId="urn:microsoft.com/office/officeart/2005/8/layout/vList2"/>
    <dgm:cxn modelId="{B0B7780E-5D4A-4001-BBFA-729382E0B9B5}" srcId="{A6FDC311-9861-493C-A608-B55B4952B148}" destId="{A4E49745-4466-4A33-B8A0-4792FDAB5749}" srcOrd="0" destOrd="0" parTransId="{CECD698D-F1D3-41C3-AD18-CEF900CF9338}" sibTransId="{AC583735-F4BE-4CEB-853A-B0FA1F6131F5}"/>
    <dgm:cxn modelId="{84EA6AA5-671F-C74D-8B12-59C0D9916987}" type="presOf" srcId="{A6FDC311-9861-493C-A608-B55B4952B148}" destId="{FE2B5B55-CD6B-584B-B233-18A78F1B0A5D}" srcOrd="0" destOrd="0" presId="urn:microsoft.com/office/officeart/2005/8/layout/vList2"/>
    <dgm:cxn modelId="{A26096B7-6EF2-4D2F-8498-E35B27B8A078}" srcId="{472C4A76-500B-4383-A543-2BAA2E76EC73}" destId="{A92A19A4-2AF5-40BF-A503-8EBFB7315189}" srcOrd="1" destOrd="0" parTransId="{F73C9EBD-1358-4A55-81B9-C157395FECF4}" sibTransId="{A911C5CA-1BD7-4F18-9261-DFD946671ACD}"/>
    <dgm:cxn modelId="{6915B0CB-DB8A-4E1D-8282-A517F5375DA2}" srcId="{A6FDC311-9861-493C-A608-B55B4952B148}" destId="{F7294828-2579-4217-ADA1-09AD0ADFDA39}" srcOrd="1" destOrd="0" parTransId="{ACF5416B-81C7-4D2E-9361-0BBAD8650723}" sibTransId="{4AAC591A-1029-4E92-BCA2-45BBA44E9887}"/>
    <dgm:cxn modelId="{67FDCCD1-3307-5A43-A634-56556A66F327}" type="presOf" srcId="{F7294828-2579-4217-ADA1-09AD0ADFDA39}" destId="{8E0AE8A5-1193-9841-AFD7-BB49A68E2712}" srcOrd="0" destOrd="1" presId="urn:microsoft.com/office/officeart/2005/8/layout/vList2"/>
    <dgm:cxn modelId="{530DB1D9-DA4F-ED41-9A7F-DDAF51BAE36C}" type="presOf" srcId="{472C4A76-500B-4383-A543-2BAA2E76EC73}" destId="{11A2CA31-2ED1-C044-8FB0-D1A6C871956C}" srcOrd="0" destOrd="0" presId="urn:microsoft.com/office/officeart/2005/8/layout/vList2"/>
    <dgm:cxn modelId="{9AE355E6-590F-4E41-B024-9EA4D24C9BB0}" srcId="{472C4A76-500B-4383-A543-2BAA2E76EC73}" destId="{A6FDC311-9861-493C-A608-B55B4952B148}" srcOrd="0" destOrd="0" parTransId="{D024E649-6613-49AB-8BB3-8EE562836B47}" sibTransId="{76EE86C3-3E5B-42B7-8A6B-E6FE70475989}"/>
    <dgm:cxn modelId="{3C5333FC-4121-1049-AA03-8F6F1E3DA2A0}" type="presOf" srcId="{A92A19A4-2AF5-40BF-A503-8EBFB7315189}" destId="{9CE21A93-162C-3948-9E23-152A4ACB3797}" srcOrd="0" destOrd="0" presId="urn:microsoft.com/office/officeart/2005/8/layout/vList2"/>
    <dgm:cxn modelId="{794ADC3D-4E86-0F4F-9075-680A241CA066}" type="presParOf" srcId="{11A2CA31-2ED1-C044-8FB0-D1A6C871956C}" destId="{FE2B5B55-CD6B-584B-B233-18A78F1B0A5D}" srcOrd="0" destOrd="0" presId="urn:microsoft.com/office/officeart/2005/8/layout/vList2"/>
    <dgm:cxn modelId="{70742A6B-1106-F540-92B5-960E21340DF3}" type="presParOf" srcId="{11A2CA31-2ED1-C044-8FB0-D1A6C871956C}" destId="{8E0AE8A5-1193-9841-AFD7-BB49A68E2712}" srcOrd="1" destOrd="0" presId="urn:microsoft.com/office/officeart/2005/8/layout/vList2"/>
    <dgm:cxn modelId="{0BD3A012-A52D-AA4E-BA8B-410A3C55782F}" type="presParOf" srcId="{11A2CA31-2ED1-C044-8FB0-D1A6C871956C}" destId="{9CE21A93-162C-3948-9E23-152A4ACB379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B31F1A-E3D2-488D-8361-68FD17436C8E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22277D3-D7B1-4B62-9ABB-33266F7B8E71}">
      <dgm:prSet/>
      <dgm:spPr/>
      <dgm:t>
        <a:bodyPr/>
        <a:lstStyle/>
        <a:p>
          <a:r>
            <a:rPr lang="en-US"/>
            <a:t>Young children (3-6 years old)</a:t>
          </a:r>
        </a:p>
      </dgm:t>
    </dgm:pt>
    <dgm:pt modelId="{F5945A77-D341-4135-8107-8C04D6D86DE2}" type="parTrans" cxnId="{49F19222-6E8B-4207-9D80-5A5911C92491}">
      <dgm:prSet/>
      <dgm:spPr/>
      <dgm:t>
        <a:bodyPr/>
        <a:lstStyle/>
        <a:p>
          <a:endParaRPr lang="en-US"/>
        </a:p>
      </dgm:t>
    </dgm:pt>
    <dgm:pt modelId="{3AA2E349-CA6F-4443-86D1-F42FB588EE46}" type="sibTrans" cxnId="{49F19222-6E8B-4207-9D80-5A5911C92491}">
      <dgm:prSet/>
      <dgm:spPr/>
      <dgm:t>
        <a:bodyPr/>
        <a:lstStyle/>
        <a:p>
          <a:endParaRPr lang="en-US"/>
        </a:p>
      </dgm:t>
    </dgm:pt>
    <dgm:pt modelId="{7169B3C9-1B22-43E4-8ED9-294459BD58A3}">
      <dgm:prSet/>
      <dgm:spPr/>
      <dgm:t>
        <a:bodyPr/>
        <a:lstStyle/>
        <a:p>
          <a:r>
            <a:rPr lang="en-US"/>
            <a:t>Children in foster care/ out-of-home placements</a:t>
          </a:r>
        </a:p>
      </dgm:t>
    </dgm:pt>
    <dgm:pt modelId="{85728B29-BA71-4B18-9C87-1B4CC08CF087}" type="parTrans" cxnId="{3F3B96D8-6BD5-4F8A-93AE-53393372C16E}">
      <dgm:prSet/>
      <dgm:spPr/>
      <dgm:t>
        <a:bodyPr/>
        <a:lstStyle/>
        <a:p>
          <a:endParaRPr lang="en-US"/>
        </a:p>
      </dgm:t>
    </dgm:pt>
    <dgm:pt modelId="{EDB07FA5-5FE8-4C7D-A116-6C0E0AD3E79E}" type="sibTrans" cxnId="{3F3B96D8-6BD5-4F8A-93AE-53393372C16E}">
      <dgm:prSet/>
      <dgm:spPr/>
      <dgm:t>
        <a:bodyPr/>
        <a:lstStyle/>
        <a:p>
          <a:endParaRPr lang="en-US"/>
        </a:p>
      </dgm:t>
    </dgm:pt>
    <dgm:pt modelId="{C383EE62-AD13-F34B-96B1-208682942F33}" type="pres">
      <dgm:prSet presAssocID="{A8B31F1A-E3D2-488D-8361-68FD17436C8E}" presName="diagram" presStyleCnt="0">
        <dgm:presLayoutVars>
          <dgm:dir/>
          <dgm:resizeHandles val="exact"/>
        </dgm:presLayoutVars>
      </dgm:prSet>
      <dgm:spPr/>
    </dgm:pt>
    <dgm:pt modelId="{D8414866-2258-CC40-A934-A75FC44B466A}" type="pres">
      <dgm:prSet presAssocID="{422277D3-D7B1-4B62-9ABB-33266F7B8E71}" presName="node" presStyleLbl="node1" presStyleIdx="0" presStyleCnt="2">
        <dgm:presLayoutVars>
          <dgm:bulletEnabled val="1"/>
        </dgm:presLayoutVars>
      </dgm:prSet>
      <dgm:spPr/>
    </dgm:pt>
    <dgm:pt modelId="{C97C2433-94ED-D847-BD0B-E953AEA5D5BA}" type="pres">
      <dgm:prSet presAssocID="{3AA2E349-CA6F-4443-86D1-F42FB588EE46}" presName="sibTrans" presStyleCnt="0"/>
      <dgm:spPr/>
    </dgm:pt>
    <dgm:pt modelId="{DA9D761E-AAEE-2C4D-B50A-047316D50005}" type="pres">
      <dgm:prSet presAssocID="{7169B3C9-1B22-43E4-8ED9-294459BD58A3}" presName="node" presStyleLbl="node1" presStyleIdx="1" presStyleCnt="2">
        <dgm:presLayoutVars>
          <dgm:bulletEnabled val="1"/>
        </dgm:presLayoutVars>
      </dgm:prSet>
      <dgm:spPr/>
    </dgm:pt>
  </dgm:ptLst>
  <dgm:cxnLst>
    <dgm:cxn modelId="{49F19222-6E8B-4207-9D80-5A5911C92491}" srcId="{A8B31F1A-E3D2-488D-8361-68FD17436C8E}" destId="{422277D3-D7B1-4B62-9ABB-33266F7B8E71}" srcOrd="0" destOrd="0" parTransId="{F5945A77-D341-4135-8107-8C04D6D86DE2}" sibTransId="{3AA2E349-CA6F-4443-86D1-F42FB588EE46}"/>
    <dgm:cxn modelId="{55453537-44D1-6940-BD53-B2442E417DE5}" type="presOf" srcId="{7169B3C9-1B22-43E4-8ED9-294459BD58A3}" destId="{DA9D761E-AAEE-2C4D-B50A-047316D50005}" srcOrd="0" destOrd="0" presId="urn:microsoft.com/office/officeart/2005/8/layout/default"/>
    <dgm:cxn modelId="{5598CA8B-FDE7-0342-8A00-B11F3B786805}" type="presOf" srcId="{422277D3-D7B1-4B62-9ABB-33266F7B8E71}" destId="{D8414866-2258-CC40-A934-A75FC44B466A}" srcOrd="0" destOrd="0" presId="urn:microsoft.com/office/officeart/2005/8/layout/default"/>
    <dgm:cxn modelId="{62EA48BA-6519-064D-897E-32A076C2D85B}" type="presOf" srcId="{A8B31F1A-E3D2-488D-8361-68FD17436C8E}" destId="{C383EE62-AD13-F34B-96B1-208682942F33}" srcOrd="0" destOrd="0" presId="urn:microsoft.com/office/officeart/2005/8/layout/default"/>
    <dgm:cxn modelId="{3F3B96D8-6BD5-4F8A-93AE-53393372C16E}" srcId="{A8B31F1A-E3D2-488D-8361-68FD17436C8E}" destId="{7169B3C9-1B22-43E4-8ED9-294459BD58A3}" srcOrd="1" destOrd="0" parTransId="{85728B29-BA71-4B18-9C87-1B4CC08CF087}" sibTransId="{EDB07FA5-5FE8-4C7D-A116-6C0E0AD3E79E}"/>
    <dgm:cxn modelId="{D730293E-1D53-EB43-9A4C-178853128CC5}" type="presParOf" srcId="{C383EE62-AD13-F34B-96B1-208682942F33}" destId="{D8414866-2258-CC40-A934-A75FC44B466A}" srcOrd="0" destOrd="0" presId="urn:microsoft.com/office/officeart/2005/8/layout/default"/>
    <dgm:cxn modelId="{A09BD285-4F25-4B4B-943E-0F7A24F00501}" type="presParOf" srcId="{C383EE62-AD13-F34B-96B1-208682942F33}" destId="{C97C2433-94ED-D847-BD0B-E953AEA5D5BA}" srcOrd="1" destOrd="0" presId="urn:microsoft.com/office/officeart/2005/8/layout/default"/>
    <dgm:cxn modelId="{EE74AE44-6B5C-9645-8672-0AB0AEEFC3A1}" type="presParOf" srcId="{C383EE62-AD13-F34B-96B1-208682942F33}" destId="{DA9D761E-AAEE-2C4D-B50A-047316D50005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97F092-03BA-4342-A303-E285D61F87C0}" type="doc">
      <dgm:prSet loTypeId="urn:microsoft.com/office/officeart/2016/7/layout/HorizontalAction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5DF28C8-FDF0-4B1C-9699-666035CB857D}">
      <dgm:prSet/>
      <dgm:spPr/>
      <dgm:t>
        <a:bodyPr/>
        <a:lstStyle/>
        <a:p>
          <a:r>
            <a:rPr lang="en-US"/>
            <a:t>Improve</a:t>
          </a:r>
        </a:p>
      </dgm:t>
    </dgm:pt>
    <dgm:pt modelId="{E314B4B9-97A2-4735-B163-17A56D3A0BB8}" type="parTrans" cxnId="{D2014F17-0917-4241-828D-D7E2FF6E9B2B}">
      <dgm:prSet/>
      <dgm:spPr/>
      <dgm:t>
        <a:bodyPr/>
        <a:lstStyle/>
        <a:p>
          <a:endParaRPr lang="en-US"/>
        </a:p>
      </dgm:t>
    </dgm:pt>
    <dgm:pt modelId="{BEA24A2B-6DAE-450C-B618-4B7A45667182}" type="sibTrans" cxnId="{D2014F17-0917-4241-828D-D7E2FF6E9B2B}">
      <dgm:prSet/>
      <dgm:spPr/>
      <dgm:t>
        <a:bodyPr/>
        <a:lstStyle/>
        <a:p>
          <a:endParaRPr lang="en-US"/>
        </a:p>
      </dgm:t>
    </dgm:pt>
    <dgm:pt modelId="{A87C93E5-50D4-4BBC-81CC-57E6B941A849}">
      <dgm:prSet/>
      <dgm:spPr/>
      <dgm:t>
        <a:bodyPr/>
        <a:lstStyle/>
        <a:p>
          <a:r>
            <a:rPr lang="en-US"/>
            <a:t>Improve  screening and initial assessment of patients impacted by traumatic stress</a:t>
          </a:r>
        </a:p>
      </dgm:t>
    </dgm:pt>
    <dgm:pt modelId="{191EA22E-EAB4-4A98-930E-BCD98654F480}" type="parTrans" cxnId="{82D84C72-92E6-4EF0-996E-15F63544155C}">
      <dgm:prSet/>
      <dgm:spPr/>
      <dgm:t>
        <a:bodyPr/>
        <a:lstStyle/>
        <a:p>
          <a:endParaRPr lang="en-US"/>
        </a:p>
      </dgm:t>
    </dgm:pt>
    <dgm:pt modelId="{6DF59601-1194-4C9B-9897-A1CD87CEEA4D}" type="sibTrans" cxnId="{82D84C72-92E6-4EF0-996E-15F63544155C}">
      <dgm:prSet/>
      <dgm:spPr/>
      <dgm:t>
        <a:bodyPr/>
        <a:lstStyle/>
        <a:p>
          <a:endParaRPr lang="en-US"/>
        </a:p>
      </dgm:t>
    </dgm:pt>
    <dgm:pt modelId="{55B7D0EF-31D6-40A9-B678-8C53A1D94837}">
      <dgm:prSet/>
      <dgm:spPr/>
      <dgm:t>
        <a:bodyPr/>
        <a:lstStyle/>
        <a:p>
          <a:r>
            <a:rPr lang="en-US"/>
            <a:t>Reduce</a:t>
          </a:r>
        </a:p>
      </dgm:t>
    </dgm:pt>
    <dgm:pt modelId="{6857E89C-1BBB-49EA-811E-9560317E8DFC}" type="parTrans" cxnId="{DFA0916F-C345-4CBA-86F6-E5F08489D8ED}">
      <dgm:prSet/>
      <dgm:spPr/>
      <dgm:t>
        <a:bodyPr/>
        <a:lstStyle/>
        <a:p>
          <a:endParaRPr lang="en-US"/>
        </a:p>
      </dgm:t>
    </dgm:pt>
    <dgm:pt modelId="{1681358A-EAC0-46FA-B618-D59B4D49EC98}" type="sibTrans" cxnId="{DFA0916F-C345-4CBA-86F6-E5F08489D8ED}">
      <dgm:prSet/>
      <dgm:spPr/>
      <dgm:t>
        <a:bodyPr/>
        <a:lstStyle/>
        <a:p>
          <a:endParaRPr lang="en-US"/>
        </a:p>
      </dgm:t>
    </dgm:pt>
    <dgm:pt modelId="{7DCD422C-5643-47EE-8EC9-D891D58A80C3}">
      <dgm:prSet/>
      <dgm:spPr/>
      <dgm:t>
        <a:bodyPr/>
        <a:lstStyle/>
        <a:p>
          <a:r>
            <a:rPr lang="en-US"/>
            <a:t>Reduce traumatic stress symptoms; interrupt and  prevent chronic PTSD and related disorders</a:t>
          </a:r>
        </a:p>
      </dgm:t>
    </dgm:pt>
    <dgm:pt modelId="{3FBD4F3F-AC6B-4514-99D6-7123CA795FEE}" type="parTrans" cxnId="{B485D0D4-FBB5-49FB-AD7A-5C7B020A4116}">
      <dgm:prSet/>
      <dgm:spPr/>
      <dgm:t>
        <a:bodyPr/>
        <a:lstStyle/>
        <a:p>
          <a:endParaRPr lang="en-US"/>
        </a:p>
      </dgm:t>
    </dgm:pt>
    <dgm:pt modelId="{24F278BC-32CB-4C73-BC58-4E44684AF0A1}" type="sibTrans" cxnId="{B485D0D4-FBB5-49FB-AD7A-5C7B020A4116}">
      <dgm:prSet/>
      <dgm:spPr/>
      <dgm:t>
        <a:bodyPr/>
        <a:lstStyle/>
        <a:p>
          <a:endParaRPr lang="en-US"/>
        </a:p>
      </dgm:t>
    </dgm:pt>
    <dgm:pt modelId="{56E25252-5FAC-411B-95D4-49FFBA41A076}">
      <dgm:prSet/>
      <dgm:spPr/>
      <dgm:t>
        <a:bodyPr/>
        <a:lstStyle/>
        <a:p>
          <a:r>
            <a:rPr lang="en-US"/>
            <a:t>Assess</a:t>
          </a:r>
        </a:p>
      </dgm:t>
    </dgm:pt>
    <dgm:pt modelId="{A91C29B1-9733-4BA1-84B0-69CC5DC8B01C}" type="parTrans" cxnId="{2C1F6827-E255-431D-8607-5374BC165970}">
      <dgm:prSet/>
      <dgm:spPr/>
      <dgm:t>
        <a:bodyPr/>
        <a:lstStyle/>
        <a:p>
          <a:endParaRPr lang="en-US"/>
        </a:p>
      </dgm:t>
    </dgm:pt>
    <dgm:pt modelId="{29ABFCE7-BDCC-4E1F-A336-5B01267E5B94}" type="sibTrans" cxnId="{2C1F6827-E255-431D-8607-5374BC165970}">
      <dgm:prSet/>
      <dgm:spPr/>
      <dgm:t>
        <a:bodyPr/>
        <a:lstStyle/>
        <a:p>
          <a:endParaRPr lang="en-US"/>
        </a:p>
      </dgm:t>
    </dgm:pt>
    <dgm:pt modelId="{94A9AD7C-9844-4CA9-9E98-4B0478AA5041}">
      <dgm:prSet/>
      <dgm:spPr/>
      <dgm:t>
        <a:bodyPr/>
        <a:lstStyle/>
        <a:p>
          <a:r>
            <a:rPr lang="en-US"/>
            <a:t>Assess patient’s need for longer-term treatment</a:t>
          </a:r>
        </a:p>
      </dgm:t>
    </dgm:pt>
    <dgm:pt modelId="{4E37C736-484D-4226-B27E-9626ABC66E90}" type="parTrans" cxnId="{F185317C-3277-47D9-B8D7-3F3E6689283C}">
      <dgm:prSet/>
      <dgm:spPr/>
      <dgm:t>
        <a:bodyPr/>
        <a:lstStyle/>
        <a:p>
          <a:endParaRPr lang="en-US"/>
        </a:p>
      </dgm:t>
    </dgm:pt>
    <dgm:pt modelId="{DC3793C5-072A-4A1A-B582-A88ED75431A2}" type="sibTrans" cxnId="{F185317C-3277-47D9-B8D7-3F3E6689283C}">
      <dgm:prSet/>
      <dgm:spPr/>
      <dgm:t>
        <a:bodyPr/>
        <a:lstStyle/>
        <a:p>
          <a:endParaRPr lang="en-US"/>
        </a:p>
      </dgm:t>
    </dgm:pt>
    <dgm:pt modelId="{E26FFDDC-4D16-4108-B3B9-30861B389523}">
      <dgm:prSet/>
      <dgm:spPr/>
      <dgm:t>
        <a:bodyPr/>
        <a:lstStyle/>
        <a:p>
          <a:r>
            <a:rPr lang="en-US"/>
            <a:t>Serves as structure approach to assessment</a:t>
          </a:r>
        </a:p>
      </dgm:t>
    </dgm:pt>
    <dgm:pt modelId="{3E0ED95D-0079-435E-A824-EFE15C721410}" type="parTrans" cxnId="{30D4C9CF-E6E4-4549-AF6A-5EEAB40BE10F}">
      <dgm:prSet/>
      <dgm:spPr/>
      <dgm:t>
        <a:bodyPr/>
        <a:lstStyle/>
        <a:p>
          <a:endParaRPr lang="en-US"/>
        </a:p>
      </dgm:t>
    </dgm:pt>
    <dgm:pt modelId="{C872F3BE-7439-4F94-AEBF-DAF8580A3FA9}" type="sibTrans" cxnId="{30D4C9CF-E6E4-4549-AF6A-5EEAB40BE10F}">
      <dgm:prSet/>
      <dgm:spPr/>
      <dgm:t>
        <a:bodyPr/>
        <a:lstStyle/>
        <a:p>
          <a:endParaRPr lang="en-US"/>
        </a:p>
      </dgm:t>
    </dgm:pt>
    <dgm:pt modelId="{25AC600E-D421-4267-9AC3-D22AB0706A58}">
      <dgm:prSet/>
      <dgm:spPr/>
      <dgm:t>
        <a:bodyPr/>
        <a:lstStyle/>
        <a:p>
          <a:r>
            <a:rPr lang="en-US"/>
            <a:t>Can act as a seamless introduction to longer-term treatment if deemed necessary</a:t>
          </a:r>
        </a:p>
      </dgm:t>
    </dgm:pt>
    <dgm:pt modelId="{611D1854-92A7-40C0-9F20-49264E4D1BE2}" type="parTrans" cxnId="{2D5A08F7-3C89-46BE-91DA-144A853D441B}">
      <dgm:prSet/>
      <dgm:spPr/>
      <dgm:t>
        <a:bodyPr/>
        <a:lstStyle/>
        <a:p>
          <a:endParaRPr lang="en-US"/>
        </a:p>
      </dgm:t>
    </dgm:pt>
    <dgm:pt modelId="{29170D56-E1C8-425F-BE5C-5C56CC1BE2E6}" type="sibTrans" cxnId="{2D5A08F7-3C89-46BE-91DA-144A853D441B}">
      <dgm:prSet/>
      <dgm:spPr/>
      <dgm:t>
        <a:bodyPr/>
        <a:lstStyle/>
        <a:p>
          <a:endParaRPr lang="en-US"/>
        </a:p>
      </dgm:t>
    </dgm:pt>
    <dgm:pt modelId="{56BAC962-90DD-8B47-807E-B0667E585280}" type="pres">
      <dgm:prSet presAssocID="{E797F092-03BA-4342-A303-E285D61F87C0}" presName="Name0" presStyleCnt="0">
        <dgm:presLayoutVars>
          <dgm:dir/>
          <dgm:animLvl val="lvl"/>
          <dgm:resizeHandles val="exact"/>
        </dgm:presLayoutVars>
      </dgm:prSet>
      <dgm:spPr/>
    </dgm:pt>
    <dgm:pt modelId="{026E5122-6A1D-B34A-8654-6649E86FA9F5}" type="pres">
      <dgm:prSet presAssocID="{35DF28C8-FDF0-4B1C-9699-666035CB857D}" presName="composite" presStyleCnt="0"/>
      <dgm:spPr/>
    </dgm:pt>
    <dgm:pt modelId="{3821562E-6628-0E4E-A5E7-710415C0851B}" type="pres">
      <dgm:prSet presAssocID="{35DF28C8-FDF0-4B1C-9699-666035CB857D}" presName="parTx" presStyleLbl="alignNode1" presStyleIdx="0" presStyleCnt="3">
        <dgm:presLayoutVars>
          <dgm:chMax val="0"/>
          <dgm:chPref val="0"/>
        </dgm:presLayoutVars>
      </dgm:prSet>
      <dgm:spPr/>
    </dgm:pt>
    <dgm:pt modelId="{65629871-0AAA-9247-8308-70D1B4B0B6F8}" type="pres">
      <dgm:prSet presAssocID="{35DF28C8-FDF0-4B1C-9699-666035CB857D}" presName="desTx" presStyleLbl="alignAccFollowNode1" presStyleIdx="0" presStyleCnt="3">
        <dgm:presLayoutVars/>
      </dgm:prSet>
      <dgm:spPr/>
    </dgm:pt>
    <dgm:pt modelId="{4DDDEE31-1E91-014F-A07E-850E7E9EDE7D}" type="pres">
      <dgm:prSet presAssocID="{BEA24A2B-6DAE-450C-B618-4B7A45667182}" presName="space" presStyleCnt="0"/>
      <dgm:spPr/>
    </dgm:pt>
    <dgm:pt modelId="{FF58E560-9E1A-434E-9276-8D9E9C28FA24}" type="pres">
      <dgm:prSet presAssocID="{55B7D0EF-31D6-40A9-B678-8C53A1D94837}" presName="composite" presStyleCnt="0"/>
      <dgm:spPr/>
    </dgm:pt>
    <dgm:pt modelId="{AC2767FE-75EB-9C4C-8B4A-56A4368FA3F0}" type="pres">
      <dgm:prSet presAssocID="{55B7D0EF-31D6-40A9-B678-8C53A1D94837}" presName="parTx" presStyleLbl="alignNode1" presStyleIdx="1" presStyleCnt="3">
        <dgm:presLayoutVars>
          <dgm:chMax val="0"/>
          <dgm:chPref val="0"/>
        </dgm:presLayoutVars>
      </dgm:prSet>
      <dgm:spPr/>
    </dgm:pt>
    <dgm:pt modelId="{1F6DB49B-314A-9D4A-A93A-DA0BDF2E8846}" type="pres">
      <dgm:prSet presAssocID="{55B7D0EF-31D6-40A9-B678-8C53A1D94837}" presName="desTx" presStyleLbl="alignAccFollowNode1" presStyleIdx="1" presStyleCnt="3">
        <dgm:presLayoutVars/>
      </dgm:prSet>
      <dgm:spPr/>
    </dgm:pt>
    <dgm:pt modelId="{96F4AF24-8031-8D44-90F4-94A6A469D97B}" type="pres">
      <dgm:prSet presAssocID="{1681358A-EAC0-46FA-B618-D59B4D49EC98}" presName="space" presStyleCnt="0"/>
      <dgm:spPr/>
    </dgm:pt>
    <dgm:pt modelId="{104A3A95-94C0-9A46-8163-6D7858B9C910}" type="pres">
      <dgm:prSet presAssocID="{56E25252-5FAC-411B-95D4-49FFBA41A076}" presName="composite" presStyleCnt="0"/>
      <dgm:spPr/>
    </dgm:pt>
    <dgm:pt modelId="{B9D02D9D-98D7-A442-9D3B-F78E25DD4A72}" type="pres">
      <dgm:prSet presAssocID="{56E25252-5FAC-411B-95D4-49FFBA41A076}" presName="parTx" presStyleLbl="alignNode1" presStyleIdx="2" presStyleCnt="3">
        <dgm:presLayoutVars>
          <dgm:chMax val="0"/>
          <dgm:chPref val="0"/>
        </dgm:presLayoutVars>
      </dgm:prSet>
      <dgm:spPr/>
    </dgm:pt>
    <dgm:pt modelId="{D69A8177-74F5-E44B-B712-F13745C308FF}" type="pres">
      <dgm:prSet presAssocID="{56E25252-5FAC-411B-95D4-49FFBA41A076}" presName="desTx" presStyleLbl="alignAccFollowNode1" presStyleIdx="2" presStyleCnt="3">
        <dgm:presLayoutVars/>
      </dgm:prSet>
      <dgm:spPr/>
    </dgm:pt>
  </dgm:ptLst>
  <dgm:cxnLst>
    <dgm:cxn modelId="{0A491406-2BC3-EB43-9FBB-D96D22B417D6}" type="presOf" srcId="{7DCD422C-5643-47EE-8EC9-D891D58A80C3}" destId="{1F6DB49B-314A-9D4A-A93A-DA0BDF2E8846}" srcOrd="0" destOrd="0" presId="urn:microsoft.com/office/officeart/2016/7/layout/HorizontalActionList"/>
    <dgm:cxn modelId="{D2014F17-0917-4241-828D-D7E2FF6E9B2B}" srcId="{E797F092-03BA-4342-A303-E285D61F87C0}" destId="{35DF28C8-FDF0-4B1C-9699-666035CB857D}" srcOrd="0" destOrd="0" parTransId="{E314B4B9-97A2-4735-B163-17A56D3A0BB8}" sibTransId="{BEA24A2B-6DAE-450C-B618-4B7A45667182}"/>
    <dgm:cxn modelId="{2C1F6827-E255-431D-8607-5374BC165970}" srcId="{E797F092-03BA-4342-A303-E285D61F87C0}" destId="{56E25252-5FAC-411B-95D4-49FFBA41A076}" srcOrd="2" destOrd="0" parTransId="{A91C29B1-9733-4BA1-84B0-69CC5DC8B01C}" sibTransId="{29ABFCE7-BDCC-4E1F-A336-5B01267E5B94}"/>
    <dgm:cxn modelId="{DFA0916F-C345-4CBA-86F6-E5F08489D8ED}" srcId="{E797F092-03BA-4342-A303-E285D61F87C0}" destId="{55B7D0EF-31D6-40A9-B678-8C53A1D94837}" srcOrd="1" destOrd="0" parTransId="{6857E89C-1BBB-49EA-811E-9560317E8DFC}" sibTransId="{1681358A-EAC0-46FA-B618-D59B4D49EC98}"/>
    <dgm:cxn modelId="{82D84C72-92E6-4EF0-996E-15F63544155C}" srcId="{35DF28C8-FDF0-4B1C-9699-666035CB857D}" destId="{A87C93E5-50D4-4BBC-81CC-57E6B941A849}" srcOrd="0" destOrd="0" parTransId="{191EA22E-EAB4-4A98-930E-BCD98654F480}" sibTransId="{6DF59601-1194-4C9B-9897-A1CD87CEEA4D}"/>
    <dgm:cxn modelId="{F185317C-3277-47D9-B8D7-3F3E6689283C}" srcId="{56E25252-5FAC-411B-95D4-49FFBA41A076}" destId="{94A9AD7C-9844-4CA9-9E98-4B0478AA5041}" srcOrd="0" destOrd="0" parTransId="{4E37C736-484D-4226-B27E-9626ABC66E90}" sibTransId="{DC3793C5-072A-4A1A-B582-A88ED75431A2}"/>
    <dgm:cxn modelId="{400D4692-5A89-084F-8202-5B29D98F00E7}" type="presOf" srcId="{94A9AD7C-9844-4CA9-9E98-4B0478AA5041}" destId="{D69A8177-74F5-E44B-B712-F13745C308FF}" srcOrd="0" destOrd="0" presId="urn:microsoft.com/office/officeart/2016/7/layout/HorizontalActionList"/>
    <dgm:cxn modelId="{7C6998A4-8742-F243-9C57-550E68BA83DE}" type="presOf" srcId="{E26FFDDC-4D16-4108-B3B9-30861B389523}" destId="{D69A8177-74F5-E44B-B712-F13745C308FF}" srcOrd="0" destOrd="1" presId="urn:microsoft.com/office/officeart/2016/7/layout/HorizontalActionList"/>
    <dgm:cxn modelId="{5E2D3BB3-3357-664B-97F6-6E883BCC10AA}" type="presOf" srcId="{E797F092-03BA-4342-A303-E285D61F87C0}" destId="{56BAC962-90DD-8B47-807E-B0667E585280}" srcOrd="0" destOrd="0" presId="urn:microsoft.com/office/officeart/2016/7/layout/HorizontalActionList"/>
    <dgm:cxn modelId="{8DB5FFC2-8A0F-A448-9AAE-F534328A7C1F}" type="presOf" srcId="{25AC600E-D421-4267-9AC3-D22AB0706A58}" destId="{D69A8177-74F5-E44B-B712-F13745C308FF}" srcOrd="0" destOrd="2" presId="urn:microsoft.com/office/officeart/2016/7/layout/HorizontalActionList"/>
    <dgm:cxn modelId="{30D4C9CF-E6E4-4549-AF6A-5EEAB40BE10F}" srcId="{94A9AD7C-9844-4CA9-9E98-4B0478AA5041}" destId="{E26FFDDC-4D16-4108-B3B9-30861B389523}" srcOrd="0" destOrd="0" parTransId="{3E0ED95D-0079-435E-A824-EFE15C721410}" sibTransId="{C872F3BE-7439-4F94-AEBF-DAF8580A3FA9}"/>
    <dgm:cxn modelId="{722355D1-3F64-7146-B10B-627632D6CBD1}" type="presOf" srcId="{35DF28C8-FDF0-4B1C-9699-666035CB857D}" destId="{3821562E-6628-0E4E-A5E7-710415C0851B}" srcOrd="0" destOrd="0" presId="urn:microsoft.com/office/officeart/2016/7/layout/HorizontalActionList"/>
    <dgm:cxn modelId="{B485D0D4-FBB5-49FB-AD7A-5C7B020A4116}" srcId="{55B7D0EF-31D6-40A9-B678-8C53A1D94837}" destId="{7DCD422C-5643-47EE-8EC9-D891D58A80C3}" srcOrd="0" destOrd="0" parTransId="{3FBD4F3F-AC6B-4514-99D6-7123CA795FEE}" sibTransId="{24F278BC-32CB-4C73-BC58-4E44684AF0A1}"/>
    <dgm:cxn modelId="{E8E93CDF-E60E-B643-979B-ABFD9E664B69}" type="presOf" srcId="{55B7D0EF-31D6-40A9-B678-8C53A1D94837}" destId="{AC2767FE-75EB-9C4C-8B4A-56A4368FA3F0}" srcOrd="0" destOrd="0" presId="urn:microsoft.com/office/officeart/2016/7/layout/HorizontalActionList"/>
    <dgm:cxn modelId="{29D710F6-EFDD-0349-8479-38EE6DFE2BC5}" type="presOf" srcId="{56E25252-5FAC-411B-95D4-49FFBA41A076}" destId="{B9D02D9D-98D7-A442-9D3B-F78E25DD4A72}" srcOrd="0" destOrd="0" presId="urn:microsoft.com/office/officeart/2016/7/layout/HorizontalActionList"/>
    <dgm:cxn modelId="{2D5A08F7-3C89-46BE-91DA-144A853D441B}" srcId="{94A9AD7C-9844-4CA9-9E98-4B0478AA5041}" destId="{25AC600E-D421-4267-9AC3-D22AB0706A58}" srcOrd="1" destOrd="0" parTransId="{611D1854-92A7-40C0-9F20-49264E4D1BE2}" sibTransId="{29170D56-E1C8-425F-BE5C-5C56CC1BE2E6}"/>
    <dgm:cxn modelId="{E43675FF-4B66-E54E-B824-0A4E02379BE6}" type="presOf" srcId="{A87C93E5-50D4-4BBC-81CC-57E6B941A849}" destId="{65629871-0AAA-9247-8308-70D1B4B0B6F8}" srcOrd="0" destOrd="0" presId="urn:microsoft.com/office/officeart/2016/7/layout/HorizontalActionList"/>
    <dgm:cxn modelId="{BFA88FA6-AA7D-3943-8792-C89977381D4D}" type="presParOf" srcId="{56BAC962-90DD-8B47-807E-B0667E585280}" destId="{026E5122-6A1D-B34A-8654-6649E86FA9F5}" srcOrd="0" destOrd="0" presId="urn:microsoft.com/office/officeart/2016/7/layout/HorizontalActionList"/>
    <dgm:cxn modelId="{E3C8BBD7-E3F4-D14E-BD3E-A05183CD47B0}" type="presParOf" srcId="{026E5122-6A1D-B34A-8654-6649E86FA9F5}" destId="{3821562E-6628-0E4E-A5E7-710415C0851B}" srcOrd="0" destOrd="0" presId="urn:microsoft.com/office/officeart/2016/7/layout/HorizontalActionList"/>
    <dgm:cxn modelId="{09352ED0-A361-ED4E-A313-34236082F39D}" type="presParOf" srcId="{026E5122-6A1D-B34A-8654-6649E86FA9F5}" destId="{65629871-0AAA-9247-8308-70D1B4B0B6F8}" srcOrd="1" destOrd="0" presId="urn:microsoft.com/office/officeart/2016/7/layout/HorizontalActionList"/>
    <dgm:cxn modelId="{847217AB-5E2C-E747-99E6-158FBEBC4D7C}" type="presParOf" srcId="{56BAC962-90DD-8B47-807E-B0667E585280}" destId="{4DDDEE31-1E91-014F-A07E-850E7E9EDE7D}" srcOrd="1" destOrd="0" presId="urn:microsoft.com/office/officeart/2016/7/layout/HorizontalActionList"/>
    <dgm:cxn modelId="{EDC964A1-2A78-5A4E-921A-F7A3B7B2F0C8}" type="presParOf" srcId="{56BAC962-90DD-8B47-807E-B0667E585280}" destId="{FF58E560-9E1A-434E-9276-8D9E9C28FA24}" srcOrd="2" destOrd="0" presId="urn:microsoft.com/office/officeart/2016/7/layout/HorizontalActionList"/>
    <dgm:cxn modelId="{56726575-39A0-A045-BA55-4F8B6F25E73D}" type="presParOf" srcId="{FF58E560-9E1A-434E-9276-8D9E9C28FA24}" destId="{AC2767FE-75EB-9C4C-8B4A-56A4368FA3F0}" srcOrd="0" destOrd="0" presId="urn:microsoft.com/office/officeart/2016/7/layout/HorizontalActionList"/>
    <dgm:cxn modelId="{9F2BA896-1C98-8E4F-955C-6253272A0FBD}" type="presParOf" srcId="{FF58E560-9E1A-434E-9276-8D9E9C28FA24}" destId="{1F6DB49B-314A-9D4A-A93A-DA0BDF2E8846}" srcOrd="1" destOrd="0" presId="urn:microsoft.com/office/officeart/2016/7/layout/HorizontalActionList"/>
    <dgm:cxn modelId="{0F4F449F-752D-4D49-BF08-74F97CF15FD0}" type="presParOf" srcId="{56BAC962-90DD-8B47-807E-B0667E585280}" destId="{96F4AF24-8031-8D44-90F4-94A6A469D97B}" srcOrd="3" destOrd="0" presId="urn:microsoft.com/office/officeart/2016/7/layout/HorizontalActionList"/>
    <dgm:cxn modelId="{488713B4-3EF3-B343-A397-EA86D2DC3682}" type="presParOf" srcId="{56BAC962-90DD-8B47-807E-B0667E585280}" destId="{104A3A95-94C0-9A46-8163-6D7858B9C910}" srcOrd="4" destOrd="0" presId="urn:microsoft.com/office/officeart/2016/7/layout/HorizontalActionList"/>
    <dgm:cxn modelId="{6BA5B5E3-0A02-3147-A846-454BC88B2C61}" type="presParOf" srcId="{104A3A95-94C0-9A46-8163-6D7858B9C910}" destId="{B9D02D9D-98D7-A442-9D3B-F78E25DD4A72}" srcOrd="0" destOrd="0" presId="urn:microsoft.com/office/officeart/2016/7/layout/HorizontalActionList"/>
    <dgm:cxn modelId="{9150E7FD-2416-EE4F-BF1B-E6EE7CC46DDC}" type="presParOf" srcId="{104A3A95-94C0-9A46-8163-6D7858B9C910}" destId="{D69A8177-74F5-E44B-B712-F13745C308FF}" srcOrd="1" destOrd="0" presId="urn:microsoft.com/office/officeart/2016/7/layout/Horizontal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C365BCF-FD9E-4544-B829-8C2E6B84CE63}" type="doc">
      <dgm:prSet loTypeId="urn:microsoft.com/office/officeart/2005/8/layout/vList6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7006BC-AE5C-43FC-805C-2A5D3AE65A4D}">
      <dgm:prSet custT="1"/>
      <dgm:spPr/>
      <dgm:t>
        <a:bodyPr/>
        <a:lstStyle/>
        <a:p>
          <a:pPr algn="l">
            <a:buFont typeface="Courier New" panose="02070309020205020404" pitchFamily="49" charset="0"/>
            <a:buChar char="o"/>
          </a:pPr>
          <a:r>
            <a:rPr lang="en-US" sz="2300" dirty="0"/>
            <a:t>Significant decrease in child’s trauma symptoms</a:t>
          </a:r>
        </a:p>
      </dgm:t>
    </dgm:pt>
    <dgm:pt modelId="{7F62B744-F900-4F79-AC19-E20D9C6FFF10}" type="parTrans" cxnId="{590749B6-F862-488B-9F5B-D16990956A47}">
      <dgm:prSet/>
      <dgm:spPr/>
      <dgm:t>
        <a:bodyPr/>
        <a:lstStyle/>
        <a:p>
          <a:endParaRPr lang="en-US"/>
        </a:p>
      </dgm:t>
    </dgm:pt>
    <dgm:pt modelId="{041BA51A-4DB0-40BB-B4F1-D9D02FB591CE}" type="sibTrans" cxnId="{590749B6-F862-488B-9F5B-D16990956A47}">
      <dgm:prSet/>
      <dgm:spPr/>
      <dgm:t>
        <a:bodyPr/>
        <a:lstStyle/>
        <a:p>
          <a:endParaRPr lang="en-US"/>
        </a:p>
      </dgm:t>
    </dgm:pt>
    <dgm:pt modelId="{3676E5EB-F54F-41DB-8729-3FF10D3B69EE}">
      <dgm:prSet custT="1"/>
      <dgm:spPr/>
      <dgm:t>
        <a:bodyPr/>
        <a:lstStyle/>
        <a:p>
          <a:pPr algn="l">
            <a:buFont typeface="Courier New" panose="02070309020205020404" pitchFamily="49" charset="0"/>
            <a:buNone/>
          </a:pPr>
          <a:r>
            <a:rPr lang="en-US" sz="2300" dirty="0"/>
            <a:t>Significant decrease in caregiver’s trauma symptoms</a:t>
          </a:r>
        </a:p>
      </dgm:t>
    </dgm:pt>
    <dgm:pt modelId="{EFEB80D6-1FC7-4184-8B10-D02FDCEE3301}" type="parTrans" cxnId="{0FF681C1-0168-49CC-BE96-EA66682CEA6F}">
      <dgm:prSet/>
      <dgm:spPr/>
      <dgm:t>
        <a:bodyPr/>
        <a:lstStyle/>
        <a:p>
          <a:endParaRPr lang="en-US"/>
        </a:p>
      </dgm:t>
    </dgm:pt>
    <dgm:pt modelId="{F14C2D3F-9659-4AA1-956C-5333696E3005}" type="sibTrans" cxnId="{0FF681C1-0168-49CC-BE96-EA66682CEA6F}">
      <dgm:prSet/>
      <dgm:spPr/>
      <dgm:t>
        <a:bodyPr/>
        <a:lstStyle/>
        <a:p>
          <a:endParaRPr lang="en-US"/>
        </a:p>
      </dgm:t>
    </dgm:pt>
    <dgm:pt modelId="{7D21EA1D-13BA-4312-8169-EB0AE1C2A714}">
      <dgm:prSet custT="1"/>
      <dgm:spPr/>
      <dgm:t>
        <a:bodyPr/>
        <a:lstStyle/>
        <a:p>
          <a:pPr algn="l"/>
          <a:r>
            <a:rPr lang="en-US" sz="2300" dirty="0"/>
            <a:t>Increase in Child-Caregiver Communication </a:t>
          </a:r>
        </a:p>
      </dgm:t>
    </dgm:pt>
    <dgm:pt modelId="{04B7C93D-9F2F-44B3-97EF-B151775B53D8}" type="parTrans" cxnId="{54D2C9FC-A1FA-45CD-8774-C8AE9C5B5CB4}">
      <dgm:prSet/>
      <dgm:spPr/>
      <dgm:t>
        <a:bodyPr/>
        <a:lstStyle/>
        <a:p>
          <a:endParaRPr lang="en-US"/>
        </a:p>
      </dgm:t>
    </dgm:pt>
    <dgm:pt modelId="{60D37261-3256-4554-89F0-3D99BC709F36}" type="sibTrans" cxnId="{54D2C9FC-A1FA-45CD-8774-C8AE9C5B5CB4}">
      <dgm:prSet/>
      <dgm:spPr/>
      <dgm:t>
        <a:bodyPr/>
        <a:lstStyle/>
        <a:p>
          <a:endParaRPr lang="en-US"/>
        </a:p>
      </dgm:t>
    </dgm:pt>
    <dgm:pt modelId="{892F6189-A701-47C8-AC2E-717FA7CA2E02}">
      <dgm:prSet custT="1"/>
      <dgm:spPr/>
      <dgm:t>
        <a:bodyPr/>
        <a:lstStyle/>
        <a:p>
          <a:r>
            <a:rPr lang="en-US" sz="1800" dirty="0"/>
            <a:t>Children Who Received CFTSI Were 65% Less Likely to Meet Full Criteria for PTSD</a:t>
          </a:r>
        </a:p>
      </dgm:t>
    </dgm:pt>
    <dgm:pt modelId="{75CA64CB-A74D-4916-8595-4B82DF7381D6}" type="parTrans" cxnId="{DA82607B-359B-47E8-8780-8B7A7A4689FD}">
      <dgm:prSet/>
      <dgm:spPr/>
      <dgm:t>
        <a:bodyPr/>
        <a:lstStyle/>
        <a:p>
          <a:endParaRPr lang="en-US"/>
        </a:p>
      </dgm:t>
    </dgm:pt>
    <dgm:pt modelId="{17617E37-B61B-489F-A85A-D000DCDB604E}" type="sibTrans" cxnId="{DA82607B-359B-47E8-8780-8B7A7A4689FD}">
      <dgm:prSet/>
      <dgm:spPr/>
      <dgm:t>
        <a:bodyPr/>
        <a:lstStyle/>
        <a:p>
          <a:endParaRPr lang="en-US"/>
        </a:p>
      </dgm:t>
    </dgm:pt>
    <dgm:pt modelId="{B0692B01-57BE-4538-AD47-217D9CB9F452}">
      <dgm:prSet custT="1"/>
      <dgm:spPr/>
      <dgm:t>
        <a:bodyPr/>
        <a:lstStyle/>
        <a:p>
          <a:r>
            <a:rPr lang="en-US" sz="1800" dirty="0"/>
            <a:t>Significant decrease in discrepancy in child and caregiver reporting on child’s trauma symptoms</a:t>
          </a:r>
        </a:p>
      </dgm:t>
    </dgm:pt>
    <dgm:pt modelId="{EFB57A48-DF2F-4EAC-9D7C-498F51842948}" type="parTrans" cxnId="{DC908ADA-2C91-45B8-B588-7B5E9456F021}">
      <dgm:prSet/>
      <dgm:spPr/>
      <dgm:t>
        <a:bodyPr/>
        <a:lstStyle/>
        <a:p>
          <a:endParaRPr lang="en-US"/>
        </a:p>
      </dgm:t>
    </dgm:pt>
    <dgm:pt modelId="{3D943D40-A245-4409-B47E-412DE9989926}" type="sibTrans" cxnId="{DC908ADA-2C91-45B8-B588-7B5E9456F021}">
      <dgm:prSet/>
      <dgm:spPr/>
      <dgm:t>
        <a:bodyPr/>
        <a:lstStyle/>
        <a:p>
          <a:endParaRPr lang="en-US"/>
        </a:p>
      </dgm:t>
    </dgm:pt>
    <dgm:pt modelId="{15159E96-8085-4797-9263-896B74BD5331}">
      <dgm:prSet custT="1"/>
      <dgm:spPr/>
      <dgm:t>
        <a:bodyPr/>
        <a:lstStyle/>
        <a:p>
          <a:r>
            <a:rPr lang="en-US" sz="1800" dirty="0">
              <a:ea typeface="ＭＳ Ｐゴシック" pitchFamily="34" charset="-128"/>
            </a:rPr>
            <a:t>CFTSI increases shared caregiver/ child report of posttraumatic symptoms</a:t>
          </a:r>
          <a:endParaRPr lang="en-US" sz="1800" dirty="0"/>
        </a:p>
      </dgm:t>
    </dgm:pt>
    <dgm:pt modelId="{19BDADB8-80BA-4715-8403-DBB7D6BAB836}" type="parTrans" cxnId="{D9312FEB-56BB-4AC4-B6F0-AD4C0E309A9C}">
      <dgm:prSet/>
      <dgm:spPr/>
      <dgm:t>
        <a:bodyPr/>
        <a:lstStyle/>
        <a:p>
          <a:endParaRPr lang="en-US"/>
        </a:p>
      </dgm:t>
    </dgm:pt>
    <dgm:pt modelId="{C7AC7203-592C-429B-ACA5-EF8BDDB41435}" type="sibTrans" cxnId="{D9312FEB-56BB-4AC4-B6F0-AD4C0E309A9C}">
      <dgm:prSet/>
      <dgm:spPr/>
      <dgm:t>
        <a:bodyPr/>
        <a:lstStyle/>
        <a:p>
          <a:endParaRPr lang="en-US"/>
        </a:p>
      </dgm:t>
    </dgm:pt>
    <dgm:pt modelId="{042285C6-9C60-4D1B-ACE0-816614D4C1A9}">
      <dgm:prSet custT="1"/>
      <dgm:spPr/>
      <dgm:t>
        <a:bodyPr/>
        <a:lstStyle/>
        <a:p>
          <a:endParaRPr lang="en-US" sz="1100" dirty="0"/>
        </a:p>
      </dgm:t>
    </dgm:pt>
    <dgm:pt modelId="{ABA13BDC-ABE3-4A32-AA0B-EA30ED7B7D29}" type="parTrans" cxnId="{10F6ED23-85CD-4D7E-83EC-D20C5C600DEF}">
      <dgm:prSet/>
      <dgm:spPr/>
      <dgm:t>
        <a:bodyPr/>
        <a:lstStyle/>
        <a:p>
          <a:endParaRPr lang="en-US"/>
        </a:p>
      </dgm:t>
    </dgm:pt>
    <dgm:pt modelId="{A53DA618-8D9E-44E1-9652-CB5FB63A843F}" type="sibTrans" cxnId="{10F6ED23-85CD-4D7E-83EC-D20C5C600DEF}">
      <dgm:prSet/>
      <dgm:spPr/>
      <dgm:t>
        <a:bodyPr/>
        <a:lstStyle/>
        <a:p>
          <a:endParaRPr lang="en-US"/>
        </a:p>
      </dgm:t>
    </dgm:pt>
    <dgm:pt modelId="{8B44C2D6-2D33-4326-8026-4D52DD251710}">
      <dgm:prSet custT="1"/>
      <dgm:spPr/>
      <dgm:t>
        <a:bodyPr/>
        <a:lstStyle/>
        <a:p>
          <a:r>
            <a:rPr lang="en-US" altLang="en-US" sz="1800" dirty="0"/>
            <a:t>Children Who Received CFTSI Were 73% Less Likely to Meet Partial or Full Criteria for PTSD </a:t>
          </a:r>
          <a:endParaRPr lang="en-US" sz="1800" dirty="0"/>
        </a:p>
      </dgm:t>
    </dgm:pt>
    <dgm:pt modelId="{EA1BB2C9-9A21-4010-B96A-B4E938B8D5C2}" type="sibTrans" cxnId="{72B508B4-76C2-4A06-92C9-7C2028D91926}">
      <dgm:prSet/>
      <dgm:spPr/>
      <dgm:t>
        <a:bodyPr/>
        <a:lstStyle/>
        <a:p>
          <a:endParaRPr lang="en-US"/>
        </a:p>
      </dgm:t>
    </dgm:pt>
    <dgm:pt modelId="{2449C265-6CAA-47BF-95BC-C53840D81485}" type="parTrans" cxnId="{72B508B4-76C2-4A06-92C9-7C2028D91926}">
      <dgm:prSet/>
      <dgm:spPr/>
      <dgm:t>
        <a:bodyPr/>
        <a:lstStyle/>
        <a:p>
          <a:endParaRPr lang="en-US"/>
        </a:p>
      </dgm:t>
    </dgm:pt>
    <dgm:pt modelId="{1D77778F-2F55-43F0-8DB7-41E41759A361}">
      <dgm:prSet custT="1"/>
      <dgm:spPr/>
      <dgm:t>
        <a:bodyPr/>
        <a:lstStyle/>
        <a:p>
          <a:r>
            <a:rPr lang="en-US" sz="2000" b="0" i="0" dirty="0"/>
            <a:t>62% of caregivers who participated in CFTSI experienced clinically meaningful improvements in post-traumatic stress symptoms</a:t>
          </a:r>
          <a:endParaRPr lang="en-US" sz="2000" dirty="0"/>
        </a:p>
      </dgm:t>
    </dgm:pt>
    <dgm:pt modelId="{09933731-1098-4E80-BCF4-6F4C02CDB370}" type="parTrans" cxnId="{2DAA4D50-F4EC-4E07-B5F9-09B7B0199396}">
      <dgm:prSet/>
      <dgm:spPr/>
      <dgm:t>
        <a:bodyPr/>
        <a:lstStyle/>
        <a:p>
          <a:endParaRPr lang="en-US"/>
        </a:p>
      </dgm:t>
    </dgm:pt>
    <dgm:pt modelId="{315B8605-187E-4755-BAA6-05B3D4F38642}" type="sibTrans" cxnId="{2DAA4D50-F4EC-4E07-B5F9-09B7B0199396}">
      <dgm:prSet/>
      <dgm:spPr/>
      <dgm:t>
        <a:bodyPr/>
        <a:lstStyle/>
        <a:p>
          <a:endParaRPr lang="en-US"/>
        </a:p>
      </dgm:t>
    </dgm:pt>
    <dgm:pt modelId="{AD24ED04-14F7-4DD9-BF36-DE84278DDC87}">
      <dgm:prSet custT="1"/>
      <dgm:spPr/>
      <dgm:t>
        <a:bodyPr/>
        <a:lstStyle/>
        <a:p>
          <a:endParaRPr lang="en-US" sz="1100" dirty="0"/>
        </a:p>
      </dgm:t>
    </dgm:pt>
    <dgm:pt modelId="{196B16E5-37A4-4AFF-AAD6-5DFCF69AE399}" type="parTrans" cxnId="{3B8E471B-DDAB-4872-8B0F-048F7507B585}">
      <dgm:prSet/>
      <dgm:spPr/>
      <dgm:t>
        <a:bodyPr/>
        <a:lstStyle/>
        <a:p>
          <a:endParaRPr lang="en-US"/>
        </a:p>
      </dgm:t>
    </dgm:pt>
    <dgm:pt modelId="{32E9DEBB-A09E-4F6F-84F9-1E9DC31CAC77}" type="sibTrans" cxnId="{3B8E471B-DDAB-4872-8B0F-048F7507B585}">
      <dgm:prSet/>
      <dgm:spPr/>
      <dgm:t>
        <a:bodyPr/>
        <a:lstStyle/>
        <a:p>
          <a:endParaRPr lang="en-US"/>
        </a:p>
      </dgm:t>
    </dgm:pt>
    <dgm:pt modelId="{B829EFE5-EE07-43CF-8157-ABB7512790A3}">
      <dgm:prSet custT="1"/>
      <dgm:spPr/>
      <dgm:t>
        <a:bodyPr/>
        <a:lstStyle/>
        <a:p>
          <a:endParaRPr lang="en-US" sz="1100" dirty="0"/>
        </a:p>
      </dgm:t>
    </dgm:pt>
    <dgm:pt modelId="{A6B4DE60-424A-40E5-8E13-CD23CEDB007E}" type="parTrans" cxnId="{0ADA6A1F-F24E-4A69-BE72-7EE236029FFC}">
      <dgm:prSet/>
      <dgm:spPr/>
      <dgm:t>
        <a:bodyPr/>
        <a:lstStyle/>
        <a:p>
          <a:endParaRPr lang="en-US"/>
        </a:p>
      </dgm:t>
    </dgm:pt>
    <dgm:pt modelId="{3A25165F-DBB7-434C-AF26-2EA54649BE4A}" type="sibTrans" cxnId="{0ADA6A1F-F24E-4A69-BE72-7EE236029FFC}">
      <dgm:prSet/>
      <dgm:spPr/>
      <dgm:t>
        <a:bodyPr/>
        <a:lstStyle/>
        <a:p>
          <a:endParaRPr lang="en-US"/>
        </a:p>
      </dgm:t>
    </dgm:pt>
    <dgm:pt modelId="{F436968A-56E5-4782-893D-9B6E5149B735}" type="pres">
      <dgm:prSet presAssocID="{2C365BCF-FD9E-4544-B829-8C2E6B84CE63}" presName="Name0" presStyleCnt="0">
        <dgm:presLayoutVars>
          <dgm:dir/>
          <dgm:animLvl val="lvl"/>
          <dgm:resizeHandles/>
        </dgm:presLayoutVars>
      </dgm:prSet>
      <dgm:spPr/>
    </dgm:pt>
    <dgm:pt modelId="{66529015-14BA-4BBF-9AAF-68B5B2F17F1E}" type="pres">
      <dgm:prSet presAssocID="{A17006BC-AE5C-43FC-805C-2A5D3AE65A4D}" presName="linNode" presStyleCnt="0"/>
      <dgm:spPr/>
    </dgm:pt>
    <dgm:pt modelId="{CAA74870-29EC-4255-A578-89709A68C6D0}" type="pres">
      <dgm:prSet presAssocID="{A17006BC-AE5C-43FC-805C-2A5D3AE65A4D}" presName="parentShp" presStyleLbl="node1" presStyleIdx="0" presStyleCnt="3" custScaleX="101170">
        <dgm:presLayoutVars>
          <dgm:bulletEnabled val="1"/>
        </dgm:presLayoutVars>
      </dgm:prSet>
      <dgm:spPr/>
    </dgm:pt>
    <dgm:pt modelId="{063B4C35-0D43-4A42-A33F-6C8BB869DE9F}" type="pres">
      <dgm:prSet presAssocID="{A17006BC-AE5C-43FC-805C-2A5D3AE65A4D}" presName="childShp" presStyleLbl="bgAccFollowNode1" presStyleIdx="0" presStyleCnt="3" custScaleX="204877">
        <dgm:presLayoutVars>
          <dgm:bulletEnabled val="1"/>
        </dgm:presLayoutVars>
      </dgm:prSet>
      <dgm:spPr/>
    </dgm:pt>
    <dgm:pt modelId="{C0B8C527-2847-4B26-A8B6-BAC177E0CF45}" type="pres">
      <dgm:prSet presAssocID="{041BA51A-4DB0-40BB-B4F1-D9D02FB591CE}" presName="spacing" presStyleCnt="0"/>
      <dgm:spPr/>
    </dgm:pt>
    <dgm:pt modelId="{467C377B-6F04-449A-86FB-5C7FC3B5D899}" type="pres">
      <dgm:prSet presAssocID="{3676E5EB-F54F-41DB-8729-3FF10D3B69EE}" presName="linNode" presStyleCnt="0"/>
      <dgm:spPr/>
    </dgm:pt>
    <dgm:pt modelId="{DF20679F-76EF-4BB1-BCAD-AF13117A2124}" type="pres">
      <dgm:prSet presAssocID="{3676E5EB-F54F-41DB-8729-3FF10D3B69EE}" presName="parentShp" presStyleLbl="node1" presStyleIdx="1" presStyleCnt="3" custScaleX="104494">
        <dgm:presLayoutVars>
          <dgm:bulletEnabled val="1"/>
        </dgm:presLayoutVars>
      </dgm:prSet>
      <dgm:spPr/>
    </dgm:pt>
    <dgm:pt modelId="{72227033-9ADA-4A18-9835-E2F12D35C51A}" type="pres">
      <dgm:prSet presAssocID="{3676E5EB-F54F-41DB-8729-3FF10D3B69EE}" presName="childShp" presStyleLbl="bgAccFollowNode1" presStyleIdx="1" presStyleCnt="3" custScaleX="195807">
        <dgm:presLayoutVars>
          <dgm:bulletEnabled val="1"/>
        </dgm:presLayoutVars>
      </dgm:prSet>
      <dgm:spPr/>
    </dgm:pt>
    <dgm:pt modelId="{8893F7D9-95F0-428B-8BC1-FE55AED5B11E}" type="pres">
      <dgm:prSet presAssocID="{F14C2D3F-9659-4AA1-956C-5333696E3005}" presName="spacing" presStyleCnt="0"/>
      <dgm:spPr/>
    </dgm:pt>
    <dgm:pt modelId="{7C0C033A-EA37-40DE-A0AB-C3BBF8EF10E9}" type="pres">
      <dgm:prSet presAssocID="{7D21EA1D-13BA-4312-8169-EB0AE1C2A714}" presName="linNode" presStyleCnt="0"/>
      <dgm:spPr/>
    </dgm:pt>
    <dgm:pt modelId="{316E060E-58F9-429A-9250-0A826A57D0B2}" type="pres">
      <dgm:prSet presAssocID="{7D21EA1D-13BA-4312-8169-EB0AE1C2A714}" presName="parentShp" presStyleLbl="node1" presStyleIdx="2" presStyleCnt="3">
        <dgm:presLayoutVars>
          <dgm:bulletEnabled val="1"/>
        </dgm:presLayoutVars>
      </dgm:prSet>
      <dgm:spPr/>
    </dgm:pt>
    <dgm:pt modelId="{88A4A616-6502-4CF7-8F39-E77D143A33F2}" type="pres">
      <dgm:prSet presAssocID="{7D21EA1D-13BA-4312-8169-EB0AE1C2A714}" presName="childShp" presStyleLbl="bgAccFollowNode1" presStyleIdx="2" presStyleCnt="3" custScaleX="180528">
        <dgm:presLayoutVars>
          <dgm:bulletEnabled val="1"/>
        </dgm:presLayoutVars>
      </dgm:prSet>
      <dgm:spPr/>
    </dgm:pt>
  </dgm:ptLst>
  <dgm:cxnLst>
    <dgm:cxn modelId="{F805B000-6F8E-42A2-9FF4-CC8D8A5C88BE}" type="presOf" srcId="{A17006BC-AE5C-43FC-805C-2A5D3AE65A4D}" destId="{CAA74870-29EC-4255-A578-89709A68C6D0}" srcOrd="0" destOrd="0" presId="urn:microsoft.com/office/officeart/2005/8/layout/vList6"/>
    <dgm:cxn modelId="{3B8E471B-DDAB-4872-8B0F-048F7507B585}" srcId="{3676E5EB-F54F-41DB-8729-3FF10D3B69EE}" destId="{AD24ED04-14F7-4DD9-BF36-DE84278DDC87}" srcOrd="0" destOrd="0" parTransId="{196B16E5-37A4-4AFF-AAD6-5DFCF69AE399}" sibTransId="{32E9DEBB-A09E-4F6F-84F9-1E9DC31CAC77}"/>
    <dgm:cxn modelId="{0ADA6A1F-F24E-4A69-BE72-7EE236029FFC}" srcId="{A17006BC-AE5C-43FC-805C-2A5D3AE65A4D}" destId="{B829EFE5-EE07-43CF-8157-ABB7512790A3}" srcOrd="1" destOrd="0" parTransId="{A6B4DE60-424A-40E5-8E13-CD23CEDB007E}" sibTransId="{3A25165F-DBB7-434C-AF26-2EA54649BE4A}"/>
    <dgm:cxn modelId="{10F6ED23-85CD-4D7E-83EC-D20C5C600DEF}" srcId="{7D21EA1D-13BA-4312-8169-EB0AE1C2A714}" destId="{042285C6-9C60-4D1B-ACE0-816614D4C1A9}" srcOrd="1" destOrd="0" parTransId="{ABA13BDC-ABE3-4A32-AA0B-EA30ED7B7D29}" sibTransId="{A53DA618-8D9E-44E1-9652-CB5FB63A843F}"/>
    <dgm:cxn modelId="{2DAA4D50-F4EC-4E07-B5F9-09B7B0199396}" srcId="{3676E5EB-F54F-41DB-8729-3FF10D3B69EE}" destId="{1D77778F-2F55-43F0-8DB7-41E41759A361}" srcOrd="1" destOrd="0" parTransId="{09933731-1098-4E80-BCF4-6F4C02CDB370}" sibTransId="{315B8605-187E-4755-BAA6-05B3D4F38642}"/>
    <dgm:cxn modelId="{22242A53-1A05-4485-BF4E-631A05B9ABC1}" type="presOf" srcId="{AD24ED04-14F7-4DD9-BF36-DE84278DDC87}" destId="{72227033-9ADA-4A18-9835-E2F12D35C51A}" srcOrd="0" destOrd="0" presId="urn:microsoft.com/office/officeart/2005/8/layout/vList6"/>
    <dgm:cxn modelId="{BBA61266-239E-4947-9BF8-E08F213CF78C}" type="presOf" srcId="{3676E5EB-F54F-41DB-8729-3FF10D3B69EE}" destId="{DF20679F-76EF-4BB1-BCAD-AF13117A2124}" srcOrd="0" destOrd="0" presId="urn:microsoft.com/office/officeart/2005/8/layout/vList6"/>
    <dgm:cxn modelId="{DA82607B-359B-47E8-8780-8B7A7A4689FD}" srcId="{A17006BC-AE5C-43FC-805C-2A5D3AE65A4D}" destId="{892F6189-A701-47C8-AC2E-717FA7CA2E02}" srcOrd="0" destOrd="0" parTransId="{75CA64CB-A74D-4916-8595-4B82DF7381D6}" sibTransId="{17617E37-B61B-489F-A85A-D000DCDB604E}"/>
    <dgm:cxn modelId="{8111C47B-27CB-4E24-8ACF-A1BEABE62651}" type="presOf" srcId="{8B44C2D6-2D33-4326-8026-4D52DD251710}" destId="{063B4C35-0D43-4A42-A33F-6C8BB869DE9F}" srcOrd="0" destOrd="2" presId="urn:microsoft.com/office/officeart/2005/8/layout/vList6"/>
    <dgm:cxn modelId="{2F3869B0-7960-41A2-8A3E-EF41A2ACBB09}" type="presOf" srcId="{7D21EA1D-13BA-4312-8169-EB0AE1C2A714}" destId="{316E060E-58F9-429A-9250-0A826A57D0B2}" srcOrd="0" destOrd="0" presId="urn:microsoft.com/office/officeart/2005/8/layout/vList6"/>
    <dgm:cxn modelId="{72B508B4-76C2-4A06-92C9-7C2028D91926}" srcId="{A17006BC-AE5C-43FC-805C-2A5D3AE65A4D}" destId="{8B44C2D6-2D33-4326-8026-4D52DD251710}" srcOrd="2" destOrd="0" parTransId="{2449C265-6CAA-47BF-95BC-C53840D81485}" sibTransId="{EA1BB2C9-9A21-4010-B96A-B4E938B8D5C2}"/>
    <dgm:cxn modelId="{FC6E16B6-6A09-4FD3-B4AC-090D2A85C6DE}" type="presOf" srcId="{B0692B01-57BE-4538-AD47-217D9CB9F452}" destId="{88A4A616-6502-4CF7-8F39-E77D143A33F2}" srcOrd="0" destOrd="2" presId="urn:microsoft.com/office/officeart/2005/8/layout/vList6"/>
    <dgm:cxn modelId="{590749B6-F862-488B-9F5B-D16990956A47}" srcId="{2C365BCF-FD9E-4544-B829-8C2E6B84CE63}" destId="{A17006BC-AE5C-43FC-805C-2A5D3AE65A4D}" srcOrd="0" destOrd="0" parTransId="{7F62B744-F900-4F79-AC19-E20D9C6FFF10}" sibTransId="{041BA51A-4DB0-40BB-B4F1-D9D02FB591CE}"/>
    <dgm:cxn modelId="{2C60E3BA-5E24-4D15-A799-580B68F409A5}" type="presOf" srcId="{042285C6-9C60-4D1B-ACE0-816614D4C1A9}" destId="{88A4A616-6502-4CF7-8F39-E77D143A33F2}" srcOrd="0" destOrd="1" presId="urn:microsoft.com/office/officeart/2005/8/layout/vList6"/>
    <dgm:cxn modelId="{0FF681C1-0168-49CC-BE96-EA66682CEA6F}" srcId="{2C365BCF-FD9E-4544-B829-8C2E6B84CE63}" destId="{3676E5EB-F54F-41DB-8729-3FF10D3B69EE}" srcOrd="1" destOrd="0" parTransId="{EFEB80D6-1FC7-4184-8B10-D02FDCEE3301}" sibTransId="{F14C2D3F-9659-4AA1-956C-5333696E3005}"/>
    <dgm:cxn modelId="{61D0B7C8-0172-4A53-A72D-0769E206A937}" type="presOf" srcId="{B829EFE5-EE07-43CF-8157-ABB7512790A3}" destId="{063B4C35-0D43-4A42-A33F-6C8BB869DE9F}" srcOrd="0" destOrd="1" presId="urn:microsoft.com/office/officeart/2005/8/layout/vList6"/>
    <dgm:cxn modelId="{84C6D2C8-42E4-41B8-A013-9C9501FC325C}" type="presOf" srcId="{2C365BCF-FD9E-4544-B829-8C2E6B84CE63}" destId="{F436968A-56E5-4782-893D-9B6E5149B735}" srcOrd="0" destOrd="0" presId="urn:microsoft.com/office/officeart/2005/8/layout/vList6"/>
    <dgm:cxn modelId="{DC908ADA-2C91-45B8-B588-7B5E9456F021}" srcId="{7D21EA1D-13BA-4312-8169-EB0AE1C2A714}" destId="{B0692B01-57BE-4538-AD47-217D9CB9F452}" srcOrd="2" destOrd="0" parTransId="{EFB57A48-DF2F-4EAC-9D7C-498F51842948}" sibTransId="{3D943D40-A245-4409-B47E-412DE9989926}"/>
    <dgm:cxn modelId="{52E38CDD-EB34-49FD-94EA-862A7D16D3DA}" type="presOf" srcId="{892F6189-A701-47C8-AC2E-717FA7CA2E02}" destId="{063B4C35-0D43-4A42-A33F-6C8BB869DE9F}" srcOrd="0" destOrd="0" presId="urn:microsoft.com/office/officeart/2005/8/layout/vList6"/>
    <dgm:cxn modelId="{D9312FEB-56BB-4AC4-B6F0-AD4C0E309A9C}" srcId="{7D21EA1D-13BA-4312-8169-EB0AE1C2A714}" destId="{15159E96-8085-4797-9263-896B74BD5331}" srcOrd="0" destOrd="0" parTransId="{19BDADB8-80BA-4715-8403-DBB7D6BAB836}" sibTransId="{C7AC7203-592C-429B-ACA5-EF8BDDB41435}"/>
    <dgm:cxn modelId="{E7CFF4EB-7B55-466E-8514-FDBC7FB4A2F8}" type="presOf" srcId="{1D77778F-2F55-43F0-8DB7-41E41759A361}" destId="{72227033-9ADA-4A18-9835-E2F12D35C51A}" srcOrd="0" destOrd="1" presId="urn:microsoft.com/office/officeart/2005/8/layout/vList6"/>
    <dgm:cxn modelId="{834913FB-815B-455B-A93B-0F8AD3FAFEA2}" type="presOf" srcId="{15159E96-8085-4797-9263-896B74BD5331}" destId="{88A4A616-6502-4CF7-8F39-E77D143A33F2}" srcOrd="0" destOrd="0" presId="urn:microsoft.com/office/officeart/2005/8/layout/vList6"/>
    <dgm:cxn modelId="{54D2C9FC-A1FA-45CD-8774-C8AE9C5B5CB4}" srcId="{2C365BCF-FD9E-4544-B829-8C2E6B84CE63}" destId="{7D21EA1D-13BA-4312-8169-EB0AE1C2A714}" srcOrd="2" destOrd="0" parTransId="{04B7C93D-9F2F-44B3-97EF-B151775B53D8}" sibTransId="{60D37261-3256-4554-89F0-3D99BC709F36}"/>
    <dgm:cxn modelId="{E4BBCD67-77C3-4F94-BA71-00C541A3A18B}" type="presParOf" srcId="{F436968A-56E5-4782-893D-9B6E5149B735}" destId="{66529015-14BA-4BBF-9AAF-68B5B2F17F1E}" srcOrd="0" destOrd="0" presId="urn:microsoft.com/office/officeart/2005/8/layout/vList6"/>
    <dgm:cxn modelId="{C296CCCA-0D3B-4233-9328-F6858ACEA103}" type="presParOf" srcId="{66529015-14BA-4BBF-9AAF-68B5B2F17F1E}" destId="{CAA74870-29EC-4255-A578-89709A68C6D0}" srcOrd="0" destOrd="0" presId="urn:microsoft.com/office/officeart/2005/8/layout/vList6"/>
    <dgm:cxn modelId="{F77F1250-6E2C-4B45-8593-151DD319019A}" type="presParOf" srcId="{66529015-14BA-4BBF-9AAF-68B5B2F17F1E}" destId="{063B4C35-0D43-4A42-A33F-6C8BB869DE9F}" srcOrd="1" destOrd="0" presId="urn:microsoft.com/office/officeart/2005/8/layout/vList6"/>
    <dgm:cxn modelId="{77E118A7-B7B3-47D2-AE33-0BA1DC2A09B0}" type="presParOf" srcId="{F436968A-56E5-4782-893D-9B6E5149B735}" destId="{C0B8C527-2847-4B26-A8B6-BAC177E0CF45}" srcOrd="1" destOrd="0" presId="urn:microsoft.com/office/officeart/2005/8/layout/vList6"/>
    <dgm:cxn modelId="{99DF5767-0F83-4C61-BDC2-B0C47C1BAC31}" type="presParOf" srcId="{F436968A-56E5-4782-893D-9B6E5149B735}" destId="{467C377B-6F04-449A-86FB-5C7FC3B5D899}" srcOrd="2" destOrd="0" presId="urn:microsoft.com/office/officeart/2005/8/layout/vList6"/>
    <dgm:cxn modelId="{CAFEEB4C-D5CB-4585-9DED-E090367E9612}" type="presParOf" srcId="{467C377B-6F04-449A-86FB-5C7FC3B5D899}" destId="{DF20679F-76EF-4BB1-BCAD-AF13117A2124}" srcOrd="0" destOrd="0" presId="urn:microsoft.com/office/officeart/2005/8/layout/vList6"/>
    <dgm:cxn modelId="{E84A0583-AFD9-432B-9ACC-91C7EACEF380}" type="presParOf" srcId="{467C377B-6F04-449A-86FB-5C7FC3B5D899}" destId="{72227033-9ADA-4A18-9835-E2F12D35C51A}" srcOrd="1" destOrd="0" presId="urn:microsoft.com/office/officeart/2005/8/layout/vList6"/>
    <dgm:cxn modelId="{D124A7D0-6619-4C00-B679-06DBBC250069}" type="presParOf" srcId="{F436968A-56E5-4782-893D-9B6E5149B735}" destId="{8893F7D9-95F0-428B-8BC1-FE55AED5B11E}" srcOrd="3" destOrd="0" presId="urn:microsoft.com/office/officeart/2005/8/layout/vList6"/>
    <dgm:cxn modelId="{E1D92EFB-52E2-4EAB-AC18-FD432553045B}" type="presParOf" srcId="{F436968A-56E5-4782-893D-9B6E5149B735}" destId="{7C0C033A-EA37-40DE-A0AB-C3BBF8EF10E9}" srcOrd="4" destOrd="0" presId="urn:microsoft.com/office/officeart/2005/8/layout/vList6"/>
    <dgm:cxn modelId="{8C9DA17E-83F9-4119-B458-827BDD2A0877}" type="presParOf" srcId="{7C0C033A-EA37-40DE-A0AB-C3BBF8EF10E9}" destId="{316E060E-58F9-429A-9250-0A826A57D0B2}" srcOrd="0" destOrd="0" presId="urn:microsoft.com/office/officeart/2005/8/layout/vList6"/>
    <dgm:cxn modelId="{847AA349-00D6-4222-9666-8B2182B127E2}" type="presParOf" srcId="{7C0C033A-EA37-40DE-A0AB-C3BBF8EF10E9}" destId="{88A4A616-6502-4CF7-8F39-E77D143A33F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72C544D-3151-44C6-AC77-9A69E262333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40B6AA0-0A2D-476F-96B7-BF9F39A78F07}">
      <dgm:prSet/>
      <dgm:spPr/>
      <dgm:t>
        <a:bodyPr/>
        <a:lstStyle/>
        <a:p>
          <a:r>
            <a:rPr lang="en-US"/>
            <a:t>YNNH Child Advocacy Center (Bridging Program)</a:t>
          </a:r>
        </a:p>
      </dgm:t>
    </dgm:pt>
    <dgm:pt modelId="{18A852A4-1927-4115-8016-AEEB47D495D6}" type="parTrans" cxnId="{7B999A51-767D-4EAB-A85F-983E7F17A7BC}">
      <dgm:prSet/>
      <dgm:spPr/>
      <dgm:t>
        <a:bodyPr/>
        <a:lstStyle/>
        <a:p>
          <a:endParaRPr lang="en-US"/>
        </a:p>
      </dgm:t>
    </dgm:pt>
    <dgm:pt modelId="{B97D7163-A02C-4E3B-8359-8E5396568BF1}" type="sibTrans" cxnId="{7B999A51-767D-4EAB-A85F-983E7F17A7BC}">
      <dgm:prSet/>
      <dgm:spPr/>
      <dgm:t>
        <a:bodyPr/>
        <a:lstStyle/>
        <a:p>
          <a:endParaRPr lang="en-US"/>
        </a:p>
      </dgm:t>
    </dgm:pt>
    <dgm:pt modelId="{A1BA76C1-657B-43A0-88F9-16D194467739}">
      <dgm:prSet/>
      <dgm:spPr/>
      <dgm:t>
        <a:bodyPr/>
        <a:lstStyle/>
        <a:p>
          <a:r>
            <a:rPr lang="en-US" dirty="0"/>
            <a:t>National Child Traumatic Stress Network and CFTSI training---1400 clinicians trained in US</a:t>
          </a:r>
        </a:p>
      </dgm:t>
    </dgm:pt>
    <dgm:pt modelId="{334581FD-9948-4A94-966D-48EE679E6C42}" type="parTrans" cxnId="{152899F3-0E14-4C4A-BD17-F4A1047F6C51}">
      <dgm:prSet/>
      <dgm:spPr/>
      <dgm:t>
        <a:bodyPr/>
        <a:lstStyle/>
        <a:p>
          <a:endParaRPr lang="en-US"/>
        </a:p>
      </dgm:t>
    </dgm:pt>
    <dgm:pt modelId="{2341DBCD-0E4C-4720-996D-35C0774E99E5}" type="sibTrans" cxnId="{152899F3-0E14-4C4A-BD17-F4A1047F6C51}">
      <dgm:prSet/>
      <dgm:spPr/>
      <dgm:t>
        <a:bodyPr/>
        <a:lstStyle/>
        <a:p>
          <a:endParaRPr lang="en-US"/>
        </a:p>
      </dgm:t>
    </dgm:pt>
    <dgm:pt modelId="{E4FCF0A3-5C91-4B8F-95ED-21349CD0B9F0}">
      <dgm:prSet/>
      <dgm:spPr/>
      <dgm:t>
        <a:bodyPr/>
        <a:lstStyle/>
        <a:p>
          <a:r>
            <a:rPr lang="en-US" dirty="0"/>
            <a:t>National Children’s Alliance  (140 CAC’s trained in CFTSI nationally)</a:t>
          </a:r>
        </a:p>
      </dgm:t>
    </dgm:pt>
    <dgm:pt modelId="{21362C1D-35AE-4B26-BA6C-CCB4F476CBA0}" type="parTrans" cxnId="{0EF85164-9810-4512-884B-D6E3890A20A2}">
      <dgm:prSet/>
      <dgm:spPr/>
      <dgm:t>
        <a:bodyPr/>
        <a:lstStyle/>
        <a:p>
          <a:endParaRPr lang="en-US"/>
        </a:p>
      </dgm:t>
    </dgm:pt>
    <dgm:pt modelId="{B905661A-E1C0-462A-972D-DF743D47B6FC}" type="sibTrans" cxnId="{0EF85164-9810-4512-884B-D6E3890A20A2}">
      <dgm:prSet/>
      <dgm:spPr/>
      <dgm:t>
        <a:bodyPr/>
        <a:lstStyle/>
        <a:p>
          <a:endParaRPr lang="en-US"/>
        </a:p>
      </dgm:t>
    </dgm:pt>
    <dgm:pt modelId="{01155A77-C85B-4D58-87A0-DDEFCE43141F}">
      <dgm:prSet/>
      <dgm:spPr/>
      <dgm:t>
        <a:bodyPr/>
        <a:lstStyle/>
        <a:p>
          <a:r>
            <a:rPr lang="en-US" dirty="0"/>
            <a:t>Open trial (currently involving 3000 completed CFTSI cases)</a:t>
          </a:r>
        </a:p>
      </dgm:t>
    </dgm:pt>
    <dgm:pt modelId="{7E60BFE2-BFEE-4651-A771-1A30D0AA5414}" type="parTrans" cxnId="{9696247E-8D4D-4C07-A174-98B3D1BFB44F}">
      <dgm:prSet/>
      <dgm:spPr/>
      <dgm:t>
        <a:bodyPr/>
        <a:lstStyle/>
        <a:p>
          <a:endParaRPr lang="en-US"/>
        </a:p>
      </dgm:t>
    </dgm:pt>
    <dgm:pt modelId="{4313DA2A-4E0E-4E96-AC72-E977FCC6FE8A}" type="sibTrans" cxnId="{9696247E-8D4D-4C07-A174-98B3D1BFB44F}">
      <dgm:prSet/>
      <dgm:spPr/>
      <dgm:t>
        <a:bodyPr/>
        <a:lstStyle/>
        <a:p>
          <a:endParaRPr lang="en-US"/>
        </a:p>
      </dgm:t>
    </dgm:pt>
    <dgm:pt modelId="{C6FC1F60-1AF9-7644-8F49-ACE8E9E6A03F}" type="pres">
      <dgm:prSet presAssocID="{872C544D-3151-44C6-AC77-9A69E2623332}" presName="linear" presStyleCnt="0">
        <dgm:presLayoutVars>
          <dgm:animLvl val="lvl"/>
          <dgm:resizeHandles val="exact"/>
        </dgm:presLayoutVars>
      </dgm:prSet>
      <dgm:spPr/>
    </dgm:pt>
    <dgm:pt modelId="{575A3557-32E0-584A-94D7-7FFB52795960}" type="pres">
      <dgm:prSet presAssocID="{E40B6AA0-0A2D-476F-96B7-BF9F39A78F0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F0599EF-58AC-F042-A4C3-52AC3071221F}" type="pres">
      <dgm:prSet presAssocID="{B97D7163-A02C-4E3B-8359-8E5396568BF1}" presName="spacer" presStyleCnt="0"/>
      <dgm:spPr/>
    </dgm:pt>
    <dgm:pt modelId="{79BFA3B5-9551-2A4D-81F0-095CCDC099C2}" type="pres">
      <dgm:prSet presAssocID="{A1BA76C1-657B-43A0-88F9-16D19446773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E593600-178F-7F48-9961-C14D26D179B7}" type="pres">
      <dgm:prSet presAssocID="{2341DBCD-0E4C-4720-996D-35C0774E99E5}" presName="spacer" presStyleCnt="0"/>
      <dgm:spPr/>
    </dgm:pt>
    <dgm:pt modelId="{3CD1675D-3276-F043-B3C7-21739F339E25}" type="pres">
      <dgm:prSet presAssocID="{E4FCF0A3-5C91-4B8F-95ED-21349CD0B9F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D92F78B-8089-2440-AC80-B70E9AE3E0D2}" type="pres">
      <dgm:prSet presAssocID="{B905661A-E1C0-462A-972D-DF743D47B6FC}" presName="spacer" presStyleCnt="0"/>
      <dgm:spPr/>
    </dgm:pt>
    <dgm:pt modelId="{C6AD745C-AB3E-7C43-A3CF-0E85522ECC62}" type="pres">
      <dgm:prSet presAssocID="{01155A77-C85B-4D58-87A0-DDEFCE43141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15A424C-9543-154A-AC5D-30CB1B6DF472}" type="presOf" srcId="{872C544D-3151-44C6-AC77-9A69E2623332}" destId="{C6FC1F60-1AF9-7644-8F49-ACE8E9E6A03F}" srcOrd="0" destOrd="0" presId="urn:microsoft.com/office/officeart/2005/8/layout/vList2"/>
    <dgm:cxn modelId="{7B999A51-767D-4EAB-A85F-983E7F17A7BC}" srcId="{872C544D-3151-44C6-AC77-9A69E2623332}" destId="{E40B6AA0-0A2D-476F-96B7-BF9F39A78F07}" srcOrd="0" destOrd="0" parTransId="{18A852A4-1927-4115-8016-AEEB47D495D6}" sibTransId="{B97D7163-A02C-4E3B-8359-8E5396568BF1}"/>
    <dgm:cxn modelId="{F4A0B35D-883D-8044-8549-FA35836661BD}" type="presOf" srcId="{E4FCF0A3-5C91-4B8F-95ED-21349CD0B9F0}" destId="{3CD1675D-3276-F043-B3C7-21739F339E25}" srcOrd="0" destOrd="0" presId="urn:microsoft.com/office/officeart/2005/8/layout/vList2"/>
    <dgm:cxn modelId="{0EF85164-9810-4512-884B-D6E3890A20A2}" srcId="{872C544D-3151-44C6-AC77-9A69E2623332}" destId="{E4FCF0A3-5C91-4B8F-95ED-21349CD0B9F0}" srcOrd="2" destOrd="0" parTransId="{21362C1D-35AE-4B26-BA6C-CCB4F476CBA0}" sibTransId="{B905661A-E1C0-462A-972D-DF743D47B6FC}"/>
    <dgm:cxn modelId="{9696247E-8D4D-4C07-A174-98B3D1BFB44F}" srcId="{872C544D-3151-44C6-AC77-9A69E2623332}" destId="{01155A77-C85B-4D58-87A0-DDEFCE43141F}" srcOrd="3" destOrd="0" parTransId="{7E60BFE2-BFEE-4651-A771-1A30D0AA5414}" sibTransId="{4313DA2A-4E0E-4E96-AC72-E977FCC6FE8A}"/>
    <dgm:cxn modelId="{79F4938C-9326-4D4D-A9DD-AEE39299BF13}" type="presOf" srcId="{01155A77-C85B-4D58-87A0-DDEFCE43141F}" destId="{C6AD745C-AB3E-7C43-A3CF-0E85522ECC62}" srcOrd="0" destOrd="0" presId="urn:microsoft.com/office/officeart/2005/8/layout/vList2"/>
    <dgm:cxn modelId="{7CD5FBC2-0654-254B-A2DD-014D521CF9D9}" type="presOf" srcId="{E40B6AA0-0A2D-476F-96B7-BF9F39A78F07}" destId="{575A3557-32E0-584A-94D7-7FFB52795960}" srcOrd="0" destOrd="0" presId="urn:microsoft.com/office/officeart/2005/8/layout/vList2"/>
    <dgm:cxn modelId="{631FD2EF-78B2-2540-A41E-8806BDB9EEF9}" type="presOf" srcId="{A1BA76C1-657B-43A0-88F9-16D194467739}" destId="{79BFA3B5-9551-2A4D-81F0-095CCDC099C2}" srcOrd="0" destOrd="0" presId="urn:microsoft.com/office/officeart/2005/8/layout/vList2"/>
    <dgm:cxn modelId="{152899F3-0E14-4C4A-BD17-F4A1047F6C51}" srcId="{872C544D-3151-44C6-AC77-9A69E2623332}" destId="{A1BA76C1-657B-43A0-88F9-16D194467739}" srcOrd="1" destOrd="0" parTransId="{334581FD-9948-4A94-966D-48EE679E6C42}" sibTransId="{2341DBCD-0E4C-4720-996D-35C0774E99E5}"/>
    <dgm:cxn modelId="{F723FEB4-3672-0F4C-8987-254EEC22710D}" type="presParOf" srcId="{C6FC1F60-1AF9-7644-8F49-ACE8E9E6A03F}" destId="{575A3557-32E0-584A-94D7-7FFB52795960}" srcOrd="0" destOrd="0" presId="urn:microsoft.com/office/officeart/2005/8/layout/vList2"/>
    <dgm:cxn modelId="{B132335F-6CFB-674C-B2D3-A667EE4D80F2}" type="presParOf" srcId="{C6FC1F60-1AF9-7644-8F49-ACE8E9E6A03F}" destId="{EF0599EF-58AC-F042-A4C3-52AC3071221F}" srcOrd="1" destOrd="0" presId="urn:microsoft.com/office/officeart/2005/8/layout/vList2"/>
    <dgm:cxn modelId="{63441CCF-A326-B542-A65D-9CBDCDE23FA2}" type="presParOf" srcId="{C6FC1F60-1AF9-7644-8F49-ACE8E9E6A03F}" destId="{79BFA3B5-9551-2A4D-81F0-095CCDC099C2}" srcOrd="2" destOrd="0" presId="urn:microsoft.com/office/officeart/2005/8/layout/vList2"/>
    <dgm:cxn modelId="{3A891FEA-F1B0-DB41-B20B-3A2C4EC5DBA2}" type="presParOf" srcId="{C6FC1F60-1AF9-7644-8F49-ACE8E9E6A03F}" destId="{9E593600-178F-7F48-9961-C14D26D179B7}" srcOrd="3" destOrd="0" presId="urn:microsoft.com/office/officeart/2005/8/layout/vList2"/>
    <dgm:cxn modelId="{AA556ED9-A7DB-FD4A-9387-57387F3A8984}" type="presParOf" srcId="{C6FC1F60-1AF9-7644-8F49-ACE8E9E6A03F}" destId="{3CD1675D-3276-F043-B3C7-21739F339E25}" srcOrd="4" destOrd="0" presId="urn:microsoft.com/office/officeart/2005/8/layout/vList2"/>
    <dgm:cxn modelId="{87A8529E-7E13-F848-A308-FC7335201FA9}" type="presParOf" srcId="{C6FC1F60-1AF9-7644-8F49-ACE8E9E6A03F}" destId="{CD92F78B-8089-2440-AC80-B70E9AE3E0D2}" srcOrd="5" destOrd="0" presId="urn:microsoft.com/office/officeart/2005/8/layout/vList2"/>
    <dgm:cxn modelId="{0CE9D8C9-958F-A444-BE56-110B918333E9}" type="presParOf" srcId="{C6FC1F60-1AF9-7644-8F49-ACE8E9E6A03F}" destId="{C6AD745C-AB3E-7C43-A3CF-0E85522ECC6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5B82260-E42F-41EA-AF75-E11B5DEE31D4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97B71D3-325B-49F3-9133-387C99CCF719}">
      <dgm:prSet/>
      <dgm:spPr/>
      <dgm:t>
        <a:bodyPr/>
        <a:lstStyle/>
        <a:p>
          <a:r>
            <a:rPr lang="en-US" dirty="0"/>
            <a:t>Trauma-focused cognitive behavioral therapy (TF-CBT)</a:t>
          </a:r>
        </a:p>
      </dgm:t>
    </dgm:pt>
    <dgm:pt modelId="{78FB95F3-5EF9-4FD7-9CCA-3C43AB00F5B4}" type="parTrans" cxnId="{CFC89C80-0AD1-4606-A76B-CD3C5A508557}">
      <dgm:prSet/>
      <dgm:spPr/>
      <dgm:t>
        <a:bodyPr/>
        <a:lstStyle/>
        <a:p>
          <a:endParaRPr lang="en-US"/>
        </a:p>
      </dgm:t>
    </dgm:pt>
    <dgm:pt modelId="{B14176EA-E181-4035-9FA5-E65926F5BFDA}" type="sibTrans" cxnId="{CFC89C80-0AD1-4606-A76B-CD3C5A508557}">
      <dgm:prSet/>
      <dgm:spPr/>
      <dgm:t>
        <a:bodyPr/>
        <a:lstStyle/>
        <a:p>
          <a:endParaRPr lang="en-US"/>
        </a:p>
      </dgm:t>
    </dgm:pt>
    <dgm:pt modelId="{4BF0D6C9-7F1A-4C27-9683-E488604D2933}">
      <dgm:prSet/>
      <dgm:spPr/>
      <dgm:t>
        <a:bodyPr/>
        <a:lstStyle/>
        <a:p>
          <a:r>
            <a:rPr lang="en-US"/>
            <a:t>Psychodynamic psychotherapy</a:t>
          </a:r>
        </a:p>
      </dgm:t>
    </dgm:pt>
    <dgm:pt modelId="{DFB7AE39-B2CD-4211-8C5E-E72A300210A8}" type="parTrans" cxnId="{C45AE173-8BDD-432D-BBCC-78B3F9BA1FA9}">
      <dgm:prSet/>
      <dgm:spPr/>
      <dgm:t>
        <a:bodyPr/>
        <a:lstStyle/>
        <a:p>
          <a:endParaRPr lang="en-US"/>
        </a:p>
      </dgm:t>
    </dgm:pt>
    <dgm:pt modelId="{0A8B0B5A-48B7-430D-AA50-4D3C84A081CB}" type="sibTrans" cxnId="{C45AE173-8BDD-432D-BBCC-78B3F9BA1FA9}">
      <dgm:prSet/>
      <dgm:spPr/>
      <dgm:t>
        <a:bodyPr/>
        <a:lstStyle/>
        <a:p>
          <a:endParaRPr lang="en-US"/>
        </a:p>
      </dgm:t>
    </dgm:pt>
    <dgm:pt modelId="{E1657A1B-7657-4CCF-99BD-C5559DA3713A}">
      <dgm:prSet/>
      <dgm:spPr/>
      <dgm:t>
        <a:bodyPr/>
        <a:lstStyle/>
        <a:p>
          <a:r>
            <a:rPr lang="en-US" dirty="0"/>
            <a:t>Trauma-focused therapy for adults (CPT)</a:t>
          </a:r>
        </a:p>
      </dgm:t>
    </dgm:pt>
    <dgm:pt modelId="{96895F82-EAD9-4605-B3F2-4B52ED796857}" type="parTrans" cxnId="{51A0E763-20B1-4674-8D95-6990686E1D4F}">
      <dgm:prSet/>
      <dgm:spPr/>
      <dgm:t>
        <a:bodyPr/>
        <a:lstStyle/>
        <a:p>
          <a:endParaRPr lang="en-US"/>
        </a:p>
      </dgm:t>
    </dgm:pt>
    <dgm:pt modelId="{56664AF4-A980-47BB-B5F3-17BF9958774B}" type="sibTrans" cxnId="{51A0E763-20B1-4674-8D95-6990686E1D4F}">
      <dgm:prSet/>
      <dgm:spPr/>
      <dgm:t>
        <a:bodyPr/>
        <a:lstStyle/>
        <a:p>
          <a:endParaRPr lang="en-US"/>
        </a:p>
      </dgm:t>
    </dgm:pt>
    <dgm:pt modelId="{E007317F-29E4-0646-B510-BC85BABB30CD}">
      <dgm:prSet/>
      <dgm:spPr/>
      <dgm:t>
        <a:bodyPr/>
        <a:lstStyle/>
        <a:p>
          <a:r>
            <a:rPr lang="en-US" dirty="0"/>
            <a:t>Child-parent psychotherapy</a:t>
          </a:r>
        </a:p>
      </dgm:t>
    </dgm:pt>
    <dgm:pt modelId="{4A6899B6-DDB0-124F-8439-672374C9C3C3}" type="parTrans" cxnId="{68A9B421-2DBF-3A47-B998-465F5B4F3F63}">
      <dgm:prSet/>
      <dgm:spPr/>
      <dgm:t>
        <a:bodyPr/>
        <a:lstStyle/>
        <a:p>
          <a:endParaRPr lang="en-US"/>
        </a:p>
      </dgm:t>
    </dgm:pt>
    <dgm:pt modelId="{AE3DA6CD-04D2-CB4F-8B11-3F6E7A33DB45}" type="sibTrans" cxnId="{68A9B421-2DBF-3A47-B998-465F5B4F3F63}">
      <dgm:prSet/>
      <dgm:spPr/>
      <dgm:t>
        <a:bodyPr/>
        <a:lstStyle/>
        <a:p>
          <a:endParaRPr lang="en-US"/>
        </a:p>
      </dgm:t>
    </dgm:pt>
    <dgm:pt modelId="{42F0DC81-EE6E-FD4C-83DD-65E03B4C02C6}" type="pres">
      <dgm:prSet presAssocID="{25B82260-E42F-41EA-AF75-E11B5DEE31D4}" presName="diagram" presStyleCnt="0">
        <dgm:presLayoutVars>
          <dgm:dir/>
          <dgm:resizeHandles val="exact"/>
        </dgm:presLayoutVars>
      </dgm:prSet>
      <dgm:spPr/>
    </dgm:pt>
    <dgm:pt modelId="{4D25CC77-20B4-3C4B-824F-1D2F99BC5B9D}" type="pres">
      <dgm:prSet presAssocID="{397B71D3-325B-49F3-9133-387C99CCF719}" presName="node" presStyleLbl="node1" presStyleIdx="0" presStyleCnt="4">
        <dgm:presLayoutVars>
          <dgm:bulletEnabled val="1"/>
        </dgm:presLayoutVars>
      </dgm:prSet>
      <dgm:spPr/>
    </dgm:pt>
    <dgm:pt modelId="{42DB6EC1-8A62-3843-BC9F-9FFE5F0C9B49}" type="pres">
      <dgm:prSet presAssocID="{B14176EA-E181-4035-9FA5-E65926F5BFDA}" presName="sibTrans" presStyleCnt="0"/>
      <dgm:spPr/>
    </dgm:pt>
    <dgm:pt modelId="{33A0CC8D-65B7-3B4B-A3E0-2DD73EB81168}" type="pres">
      <dgm:prSet presAssocID="{4BF0D6C9-7F1A-4C27-9683-E488604D2933}" presName="node" presStyleLbl="node1" presStyleIdx="1" presStyleCnt="4">
        <dgm:presLayoutVars>
          <dgm:bulletEnabled val="1"/>
        </dgm:presLayoutVars>
      </dgm:prSet>
      <dgm:spPr/>
    </dgm:pt>
    <dgm:pt modelId="{5FE43426-9DB5-A44B-9CE0-BF6CEE313FBD}" type="pres">
      <dgm:prSet presAssocID="{0A8B0B5A-48B7-430D-AA50-4D3C84A081CB}" presName="sibTrans" presStyleCnt="0"/>
      <dgm:spPr/>
    </dgm:pt>
    <dgm:pt modelId="{637E10EB-15B3-1E4C-B1A8-83C06A099C91}" type="pres">
      <dgm:prSet presAssocID="{E1657A1B-7657-4CCF-99BD-C5559DA3713A}" presName="node" presStyleLbl="node1" presStyleIdx="2" presStyleCnt="4">
        <dgm:presLayoutVars>
          <dgm:bulletEnabled val="1"/>
        </dgm:presLayoutVars>
      </dgm:prSet>
      <dgm:spPr/>
    </dgm:pt>
    <dgm:pt modelId="{9F273578-7B87-644E-A6E0-85CE55216D09}" type="pres">
      <dgm:prSet presAssocID="{56664AF4-A980-47BB-B5F3-17BF9958774B}" presName="sibTrans" presStyleCnt="0"/>
      <dgm:spPr/>
    </dgm:pt>
    <dgm:pt modelId="{0AE3E4D9-AE95-B648-9F7E-EF7E4F4E7B8E}" type="pres">
      <dgm:prSet presAssocID="{E007317F-29E4-0646-B510-BC85BABB30CD}" presName="node" presStyleLbl="node1" presStyleIdx="3" presStyleCnt="4">
        <dgm:presLayoutVars>
          <dgm:bulletEnabled val="1"/>
        </dgm:presLayoutVars>
      </dgm:prSet>
      <dgm:spPr/>
    </dgm:pt>
  </dgm:ptLst>
  <dgm:cxnLst>
    <dgm:cxn modelId="{5DC13601-13B5-854D-903C-30176EC48567}" type="presOf" srcId="{E007317F-29E4-0646-B510-BC85BABB30CD}" destId="{0AE3E4D9-AE95-B648-9F7E-EF7E4F4E7B8E}" srcOrd="0" destOrd="0" presId="urn:microsoft.com/office/officeart/2005/8/layout/default"/>
    <dgm:cxn modelId="{68A9B421-2DBF-3A47-B998-465F5B4F3F63}" srcId="{25B82260-E42F-41EA-AF75-E11B5DEE31D4}" destId="{E007317F-29E4-0646-B510-BC85BABB30CD}" srcOrd="3" destOrd="0" parTransId="{4A6899B6-DDB0-124F-8439-672374C9C3C3}" sibTransId="{AE3DA6CD-04D2-CB4F-8B11-3F6E7A33DB45}"/>
    <dgm:cxn modelId="{E8C5CF45-69B8-EC43-B1E0-F471FD18A47C}" type="presOf" srcId="{4BF0D6C9-7F1A-4C27-9683-E488604D2933}" destId="{33A0CC8D-65B7-3B4B-A3E0-2DD73EB81168}" srcOrd="0" destOrd="0" presId="urn:microsoft.com/office/officeart/2005/8/layout/default"/>
    <dgm:cxn modelId="{51A0E763-20B1-4674-8D95-6990686E1D4F}" srcId="{25B82260-E42F-41EA-AF75-E11B5DEE31D4}" destId="{E1657A1B-7657-4CCF-99BD-C5559DA3713A}" srcOrd="2" destOrd="0" parTransId="{96895F82-EAD9-4605-B3F2-4B52ED796857}" sibTransId="{56664AF4-A980-47BB-B5F3-17BF9958774B}"/>
    <dgm:cxn modelId="{C45AE173-8BDD-432D-BBCC-78B3F9BA1FA9}" srcId="{25B82260-E42F-41EA-AF75-E11B5DEE31D4}" destId="{4BF0D6C9-7F1A-4C27-9683-E488604D2933}" srcOrd="1" destOrd="0" parTransId="{DFB7AE39-B2CD-4211-8C5E-E72A300210A8}" sibTransId="{0A8B0B5A-48B7-430D-AA50-4D3C84A081CB}"/>
    <dgm:cxn modelId="{CFC89C80-0AD1-4606-A76B-CD3C5A508557}" srcId="{25B82260-E42F-41EA-AF75-E11B5DEE31D4}" destId="{397B71D3-325B-49F3-9133-387C99CCF719}" srcOrd="0" destOrd="0" parTransId="{78FB95F3-5EF9-4FD7-9CCA-3C43AB00F5B4}" sibTransId="{B14176EA-E181-4035-9FA5-E65926F5BFDA}"/>
    <dgm:cxn modelId="{740D589D-AFBF-A847-AAE5-0BB97815AC6B}" type="presOf" srcId="{E1657A1B-7657-4CCF-99BD-C5559DA3713A}" destId="{637E10EB-15B3-1E4C-B1A8-83C06A099C91}" srcOrd="0" destOrd="0" presId="urn:microsoft.com/office/officeart/2005/8/layout/default"/>
    <dgm:cxn modelId="{E9DE73A4-F7BA-9D45-B8E4-00C168C9F185}" type="presOf" srcId="{25B82260-E42F-41EA-AF75-E11B5DEE31D4}" destId="{42F0DC81-EE6E-FD4C-83DD-65E03B4C02C6}" srcOrd="0" destOrd="0" presId="urn:microsoft.com/office/officeart/2005/8/layout/default"/>
    <dgm:cxn modelId="{4EA6C8A8-741C-9444-A247-C47E6EC6C651}" type="presOf" srcId="{397B71D3-325B-49F3-9133-387C99CCF719}" destId="{4D25CC77-20B4-3C4B-824F-1D2F99BC5B9D}" srcOrd="0" destOrd="0" presId="urn:microsoft.com/office/officeart/2005/8/layout/default"/>
    <dgm:cxn modelId="{8BE5D29F-9731-4443-917E-35E9D4919C4C}" type="presParOf" srcId="{42F0DC81-EE6E-FD4C-83DD-65E03B4C02C6}" destId="{4D25CC77-20B4-3C4B-824F-1D2F99BC5B9D}" srcOrd="0" destOrd="0" presId="urn:microsoft.com/office/officeart/2005/8/layout/default"/>
    <dgm:cxn modelId="{009C6279-C726-164A-8B50-B7CB2B64375D}" type="presParOf" srcId="{42F0DC81-EE6E-FD4C-83DD-65E03B4C02C6}" destId="{42DB6EC1-8A62-3843-BC9F-9FFE5F0C9B49}" srcOrd="1" destOrd="0" presId="urn:microsoft.com/office/officeart/2005/8/layout/default"/>
    <dgm:cxn modelId="{047FD39D-54D6-5544-8E86-B469AA7D9E02}" type="presParOf" srcId="{42F0DC81-EE6E-FD4C-83DD-65E03B4C02C6}" destId="{33A0CC8D-65B7-3B4B-A3E0-2DD73EB81168}" srcOrd="2" destOrd="0" presId="urn:microsoft.com/office/officeart/2005/8/layout/default"/>
    <dgm:cxn modelId="{EC1F31E6-1A26-7E4A-8274-DFEE834C6626}" type="presParOf" srcId="{42F0DC81-EE6E-FD4C-83DD-65E03B4C02C6}" destId="{5FE43426-9DB5-A44B-9CE0-BF6CEE313FBD}" srcOrd="3" destOrd="0" presId="urn:microsoft.com/office/officeart/2005/8/layout/default"/>
    <dgm:cxn modelId="{B692508D-4E7E-1E4B-9034-4ABADB029A92}" type="presParOf" srcId="{42F0DC81-EE6E-FD4C-83DD-65E03B4C02C6}" destId="{637E10EB-15B3-1E4C-B1A8-83C06A099C91}" srcOrd="4" destOrd="0" presId="urn:microsoft.com/office/officeart/2005/8/layout/default"/>
    <dgm:cxn modelId="{0CD29A90-B351-B840-B768-309E294265F1}" type="presParOf" srcId="{42F0DC81-EE6E-FD4C-83DD-65E03B4C02C6}" destId="{9F273578-7B87-644E-A6E0-85CE55216D09}" srcOrd="5" destOrd="0" presId="urn:microsoft.com/office/officeart/2005/8/layout/default"/>
    <dgm:cxn modelId="{180F9F8D-2107-6842-A311-8010DAAF84C3}" type="presParOf" srcId="{42F0DC81-EE6E-FD4C-83DD-65E03B4C02C6}" destId="{0AE3E4D9-AE95-B648-9F7E-EF7E4F4E7B8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DFED3B-A135-DA44-9F04-D57846EC2445}">
      <dsp:nvSpPr>
        <dsp:cNvPr id="0" name=""/>
        <dsp:cNvSpPr/>
      </dsp:nvSpPr>
      <dsp:spPr>
        <a:xfrm>
          <a:off x="991" y="1170270"/>
          <a:ext cx="3867263" cy="232035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i="1" kern="1200"/>
            <a:t>Failure to recognize post-traumatic distress</a:t>
          </a:r>
          <a:endParaRPr lang="en-US" sz="3800" kern="1200"/>
        </a:p>
      </dsp:txBody>
      <dsp:txXfrm>
        <a:off x="991" y="1170270"/>
        <a:ext cx="3867263" cy="2320358"/>
      </dsp:txXfrm>
    </dsp:sp>
    <dsp:sp modelId="{A7132EDE-4B3F-9743-A75A-49035B224405}">
      <dsp:nvSpPr>
        <dsp:cNvPr id="0" name=""/>
        <dsp:cNvSpPr/>
      </dsp:nvSpPr>
      <dsp:spPr>
        <a:xfrm>
          <a:off x="4254981" y="1170270"/>
          <a:ext cx="3867263" cy="2320358"/>
        </a:xfrm>
        <a:prstGeom prst="rect">
          <a:avLst/>
        </a:prstGeom>
        <a:solidFill>
          <a:schemeClr val="accent2">
            <a:hueOff val="6057833"/>
            <a:satOff val="-517"/>
            <a:lumOff val="329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i="1" kern="1200"/>
            <a:t>Absence of social/family support</a:t>
          </a:r>
          <a:endParaRPr lang="en-US" sz="3800" kern="1200"/>
        </a:p>
      </dsp:txBody>
      <dsp:txXfrm>
        <a:off x="4254981" y="1170270"/>
        <a:ext cx="3867263" cy="23203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2B5B55-CD6B-584B-B233-18A78F1B0A5D}">
      <dsp:nvSpPr>
        <dsp:cNvPr id="0" name=""/>
        <dsp:cNvSpPr/>
      </dsp:nvSpPr>
      <dsp:spPr>
        <a:xfrm>
          <a:off x="0" y="152854"/>
          <a:ext cx="8123237" cy="16321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Brief (5-8 session) evidence-based early intervention model for children that is implemented:</a:t>
          </a:r>
        </a:p>
      </dsp:txBody>
      <dsp:txXfrm>
        <a:off x="79675" y="232529"/>
        <a:ext cx="7963887" cy="1472800"/>
      </dsp:txXfrm>
    </dsp:sp>
    <dsp:sp modelId="{8E0AE8A5-1193-9841-AFD7-BB49A68E2712}">
      <dsp:nvSpPr>
        <dsp:cNvPr id="0" name=""/>
        <dsp:cNvSpPr/>
      </dsp:nvSpPr>
      <dsp:spPr>
        <a:xfrm>
          <a:off x="0" y="1785005"/>
          <a:ext cx="8123237" cy="1090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7913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After recent exposure to a potentially traumatic event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After recent disclosure of earlier sexual or physical abuse</a:t>
          </a:r>
        </a:p>
      </dsp:txBody>
      <dsp:txXfrm>
        <a:off x="0" y="1785005"/>
        <a:ext cx="8123237" cy="1090890"/>
      </dsp:txXfrm>
    </dsp:sp>
    <dsp:sp modelId="{9CE21A93-162C-3948-9E23-152A4ACB3797}">
      <dsp:nvSpPr>
        <dsp:cNvPr id="0" name=""/>
        <dsp:cNvSpPr/>
      </dsp:nvSpPr>
      <dsp:spPr>
        <a:xfrm>
          <a:off x="0" y="2875895"/>
          <a:ext cx="8123237" cy="1632150"/>
        </a:xfrm>
        <a:prstGeom prst="roundRect">
          <a:avLst/>
        </a:prstGeom>
        <a:solidFill>
          <a:schemeClr val="accent2">
            <a:hueOff val="6057833"/>
            <a:satOff val="-517"/>
            <a:lumOff val="329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Children aged 7-18 years old</a:t>
          </a:r>
        </a:p>
      </dsp:txBody>
      <dsp:txXfrm>
        <a:off x="79675" y="2955570"/>
        <a:ext cx="7963887" cy="14728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414866-2258-CC40-A934-A75FC44B466A}">
      <dsp:nvSpPr>
        <dsp:cNvPr id="0" name=""/>
        <dsp:cNvSpPr/>
      </dsp:nvSpPr>
      <dsp:spPr>
        <a:xfrm>
          <a:off x="991" y="1170270"/>
          <a:ext cx="3867263" cy="232035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Young children (3-6 years old)</a:t>
          </a:r>
        </a:p>
      </dsp:txBody>
      <dsp:txXfrm>
        <a:off x="991" y="1170270"/>
        <a:ext cx="3867263" cy="2320358"/>
      </dsp:txXfrm>
    </dsp:sp>
    <dsp:sp modelId="{DA9D761E-AAEE-2C4D-B50A-047316D50005}">
      <dsp:nvSpPr>
        <dsp:cNvPr id="0" name=""/>
        <dsp:cNvSpPr/>
      </dsp:nvSpPr>
      <dsp:spPr>
        <a:xfrm>
          <a:off x="4254981" y="1170270"/>
          <a:ext cx="3867263" cy="232035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Children in foster care/ out-of-home placements</a:t>
          </a:r>
        </a:p>
      </dsp:txBody>
      <dsp:txXfrm>
        <a:off x="4254981" y="1170270"/>
        <a:ext cx="3867263" cy="23203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21562E-6628-0E4E-A5E7-710415C0851B}">
      <dsp:nvSpPr>
        <dsp:cNvPr id="0" name=""/>
        <dsp:cNvSpPr/>
      </dsp:nvSpPr>
      <dsp:spPr>
        <a:xfrm>
          <a:off x="7023" y="340475"/>
          <a:ext cx="2631133" cy="7893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918" tIns="207918" rIns="207918" bIns="20791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Improve</a:t>
          </a:r>
        </a:p>
      </dsp:txBody>
      <dsp:txXfrm>
        <a:off x="7023" y="340475"/>
        <a:ext cx="2631133" cy="789340"/>
      </dsp:txXfrm>
    </dsp:sp>
    <dsp:sp modelId="{65629871-0AAA-9247-8308-70D1B4B0B6F8}">
      <dsp:nvSpPr>
        <dsp:cNvPr id="0" name=""/>
        <dsp:cNvSpPr/>
      </dsp:nvSpPr>
      <dsp:spPr>
        <a:xfrm>
          <a:off x="7023" y="1129815"/>
          <a:ext cx="2631133" cy="319060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9898" tIns="259898" rIns="259898" bIns="259898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Improve  screening and initial assessment of patients impacted by traumatic stress</a:t>
          </a:r>
        </a:p>
      </dsp:txBody>
      <dsp:txXfrm>
        <a:off x="7023" y="1129815"/>
        <a:ext cx="2631133" cy="3190609"/>
      </dsp:txXfrm>
    </dsp:sp>
    <dsp:sp modelId="{AC2767FE-75EB-9C4C-8B4A-56A4368FA3F0}">
      <dsp:nvSpPr>
        <dsp:cNvPr id="0" name=""/>
        <dsp:cNvSpPr/>
      </dsp:nvSpPr>
      <dsp:spPr>
        <a:xfrm>
          <a:off x="2746051" y="340475"/>
          <a:ext cx="2631133" cy="78934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918" tIns="207918" rIns="207918" bIns="20791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Reduce</a:t>
          </a:r>
        </a:p>
      </dsp:txBody>
      <dsp:txXfrm>
        <a:off x="2746051" y="340475"/>
        <a:ext cx="2631133" cy="789340"/>
      </dsp:txXfrm>
    </dsp:sp>
    <dsp:sp modelId="{1F6DB49B-314A-9D4A-A93A-DA0BDF2E8846}">
      <dsp:nvSpPr>
        <dsp:cNvPr id="0" name=""/>
        <dsp:cNvSpPr/>
      </dsp:nvSpPr>
      <dsp:spPr>
        <a:xfrm>
          <a:off x="2746051" y="1129815"/>
          <a:ext cx="2631133" cy="319060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9898" tIns="259898" rIns="259898" bIns="259898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Reduce traumatic stress symptoms; interrupt and  prevent chronic PTSD and related disorders</a:t>
          </a:r>
        </a:p>
      </dsp:txBody>
      <dsp:txXfrm>
        <a:off x="2746051" y="1129815"/>
        <a:ext cx="2631133" cy="3190609"/>
      </dsp:txXfrm>
    </dsp:sp>
    <dsp:sp modelId="{B9D02D9D-98D7-A442-9D3B-F78E25DD4A72}">
      <dsp:nvSpPr>
        <dsp:cNvPr id="0" name=""/>
        <dsp:cNvSpPr/>
      </dsp:nvSpPr>
      <dsp:spPr>
        <a:xfrm>
          <a:off x="5485079" y="340475"/>
          <a:ext cx="2631133" cy="78934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918" tIns="207918" rIns="207918" bIns="20791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Assess</a:t>
          </a:r>
        </a:p>
      </dsp:txBody>
      <dsp:txXfrm>
        <a:off x="5485079" y="340475"/>
        <a:ext cx="2631133" cy="789340"/>
      </dsp:txXfrm>
    </dsp:sp>
    <dsp:sp modelId="{D69A8177-74F5-E44B-B712-F13745C308FF}">
      <dsp:nvSpPr>
        <dsp:cNvPr id="0" name=""/>
        <dsp:cNvSpPr/>
      </dsp:nvSpPr>
      <dsp:spPr>
        <a:xfrm>
          <a:off x="5485079" y="1129815"/>
          <a:ext cx="2631133" cy="319060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9898" tIns="259898" rIns="259898" bIns="259898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Assess patient’s need for longer-term treatment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Serves as structure approach to assessment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Can act as a seamless introduction to longer-term treatment if deemed necessary</a:t>
          </a:r>
        </a:p>
      </dsp:txBody>
      <dsp:txXfrm>
        <a:off x="5485079" y="1129815"/>
        <a:ext cx="2631133" cy="319060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3B4C35-0D43-4A42-A33F-6C8BB869DE9F}">
      <dsp:nvSpPr>
        <dsp:cNvPr id="0" name=""/>
        <dsp:cNvSpPr/>
      </dsp:nvSpPr>
      <dsp:spPr>
        <a:xfrm>
          <a:off x="2017345" y="0"/>
          <a:ext cx="6114013" cy="150415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Children Who Received CFTSI Were 65% Less Likely to Meet Full Criteria for PTSD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800" kern="1200" dirty="0"/>
            <a:t>Children Who Received CFTSI Were 73% Less Likely to Meet Partial or Full Criteria for PTSD </a:t>
          </a:r>
          <a:endParaRPr lang="en-US" sz="1800" kern="1200" dirty="0"/>
        </a:p>
      </dsp:txBody>
      <dsp:txXfrm>
        <a:off x="2017345" y="188020"/>
        <a:ext cx="5549955" cy="1128117"/>
      </dsp:txXfrm>
    </dsp:sp>
    <dsp:sp modelId="{CAA74870-29EC-4255-A578-89709A68C6D0}">
      <dsp:nvSpPr>
        <dsp:cNvPr id="0" name=""/>
        <dsp:cNvSpPr/>
      </dsp:nvSpPr>
      <dsp:spPr>
        <a:xfrm>
          <a:off x="4577" y="0"/>
          <a:ext cx="2012767" cy="1504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2300" kern="1200" dirty="0"/>
            <a:t>Significant decrease in child’s trauma symptoms</a:t>
          </a:r>
        </a:p>
      </dsp:txBody>
      <dsp:txXfrm>
        <a:off x="78004" y="73427"/>
        <a:ext cx="1865913" cy="1357302"/>
      </dsp:txXfrm>
    </dsp:sp>
    <dsp:sp modelId="{72227033-9ADA-4A18-9835-E2F12D35C51A}">
      <dsp:nvSpPr>
        <dsp:cNvPr id="0" name=""/>
        <dsp:cNvSpPr/>
      </dsp:nvSpPr>
      <dsp:spPr>
        <a:xfrm>
          <a:off x="2137638" y="1654571"/>
          <a:ext cx="5992694" cy="150415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kern="1200" dirty="0"/>
            <a:t>62% of caregivers who participated in CFTSI experienced clinically meaningful improvements in post-traumatic stress symptoms</a:t>
          </a:r>
          <a:endParaRPr lang="en-US" sz="2000" kern="1200" dirty="0"/>
        </a:p>
      </dsp:txBody>
      <dsp:txXfrm>
        <a:off x="2137638" y="1842591"/>
        <a:ext cx="5428636" cy="1128117"/>
      </dsp:txXfrm>
    </dsp:sp>
    <dsp:sp modelId="{DF20679F-76EF-4BB1-BCAD-AF13117A2124}">
      <dsp:nvSpPr>
        <dsp:cNvPr id="0" name=""/>
        <dsp:cNvSpPr/>
      </dsp:nvSpPr>
      <dsp:spPr>
        <a:xfrm>
          <a:off x="5604" y="1654571"/>
          <a:ext cx="2132033" cy="1504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2300" kern="1200" dirty="0"/>
            <a:t>Significant decrease in caregiver’s trauma symptoms</a:t>
          </a:r>
        </a:p>
      </dsp:txBody>
      <dsp:txXfrm>
        <a:off x="79031" y="1727998"/>
        <a:ext cx="1985179" cy="1357302"/>
      </dsp:txXfrm>
    </dsp:sp>
    <dsp:sp modelId="{88A4A616-6502-4CF7-8F39-E77D143A33F2}">
      <dsp:nvSpPr>
        <dsp:cNvPr id="0" name=""/>
        <dsp:cNvSpPr/>
      </dsp:nvSpPr>
      <dsp:spPr>
        <a:xfrm>
          <a:off x="2195328" y="3309143"/>
          <a:ext cx="5938168" cy="150415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ea typeface="ＭＳ Ｐゴシック" pitchFamily="34" charset="-128"/>
            </a:rPr>
            <a:t>CFTSI increases shared caregiver/ child report of posttraumatic symptoms</a:t>
          </a:r>
          <a:endParaRPr lang="en-US" sz="18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Significant decrease in discrepancy in child and caregiver reporting on child’s trauma symptoms</a:t>
          </a:r>
        </a:p>
      </dsp:txBody>
      <dsp:txXfrm>
        <a:off x="2195328" y="3497163"/>
        <a:ext cx="5374110" cy="1128117"/>
      </dsp:txXfrm>
    </dsp:sp>
    <dsp:sp modelId="{316E060E-58F9-429A-9250-0A826A57D0B2}">
      <dsp:nvSpPr>
        <dsp:cNvPr id="0" name=""/>
        <dsp:cNvSpPr/>
      </dsp:nvSpPr>
      <dsp:spPr>
        <a:xfrm>
          <a:off x="2439" y="3309143"/>
          <a:ext cx="2192889" cy="1504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Increase in Child-Caregiver Communication </a:t>
          </a:r>
        </a:p>
      </dsp:txBody>
      <dsp:txXfrm>
        <a:off x="75866" y="3382570"/>
        <a:ext cx="2046035" cy="13573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5A3557-32E0-584A-94D7-7FFB52795960}">
      <dsp:nvSpPr>
        <dsp:cNvPr id="0" name=""/>
        <dsp:cNvSpPr/>
      </dsp:nvSpPr>
      <dsp:spPr>
        <a:xfrm>
          <a:off x="0" y="33650"/>
          <a:ext cx="8123237" cy="1085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YNNH Child Advocacy Center (Bridging Program)</a:t>
          </a:r>
        </a:p>
      </dsp:txBody>
      <dsp:txXfrm>
        <a:off x="53002" y="86652"/>
        <a:ext cx="8017233" cy="979756"/>
      </dsp:txXfrm>
    </dsp:sp>
    <dsp:sp modelId="{79BFA3B5-9551-2A4D-81F0-095CCDC099C2}">
      <dsp:nvSpPr>
        <dsp:cNvPr id="0" name=""/>
        <dsp:cNvSpPr/>
      </dsp:nvSpPr>
      <dsp:spPr>
        <a:xfrm>
          <a:off x="0" y="1202930"/>
          <a:ext cx="8123237" cy="1085760"/>
        </a:xfrm>
        <a:prstGeom prst="roundRect">
          <a:avLst/>
        </a:prstGeom>
        <a:solidFill>
          <a:schemeClr val="accent2">
            <a:hueOff val="2019278"/>
            <a:satOff val="-172"/>
            <a:lumOff val="109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National Child Traumatic Stress Network and CFTSI training---1400 clinicians trained in US</a:t>
          </a:r>
        </a:p>
      </dsp:txBody>
      <dsp:txXfrm>
        <a:off x="53002" y="1255932"/>
        <a:ext cx="8017233" cy="979756"/>
      </dsp:txXfrm>
    </dsp:sp>
    <dsp:sp modelId="{3CD1675D-3276-F043-B3C7-21739F339E25}">
      <dsp:nvSpPr>
        <dsp:cNvPr id="0" name=""/>
        <dsp:cNvSpPr/>
      </dsp:nvSpPr>
      <dsp:spPr>
        <a:xfrm>
          <a:off x="0" y="2372209"/>
          <a:ext cx="8123237" cy="1085760"/>
        </a:xfrm>
        <a:prstGeom prst="roundRect">
          <a:avLst/>
        </a:prstGeom>
        <a:solidFill>
          <a:schemeClr val="accent2">
            <a:hueOff val="4038556"/>
            <a:satOff val="-345"/>
            <a:lumOff val="2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National Children’s Alliance  (140 CAC’s trained in CFTSI nationally)</a:t>
          </a:r>
        </a:p>
      </dsp:txBody>
      <dsp:txXfrm>
        <a:off x="53002" y="2425211"/>
        <a:ext cx="8017233" cy="979756"/>
      </dsp:txXfrm>
    </dsp:sp>
    <dsp:sp modelId="{C6AD745C-AB3E-7C43-A3CF-0E85522ECC62}">
      <dsp:nvSpPr>
        <dsp:cNvPr id="0" name=""/>
        <dsp:cNvSpPr/>
      </dsp:nvSpPr>
      <dsp:spPr>
        <a:xfrm>
          <a:off x="0" y="3541489"/>
          <a:ext cx="8123237" cy="1085760"/>
        </a:xfrm>
        <a:prstGeom prst="roundRect">
          <a:avLst/>
        </a:prstGeom>
        <a:solidFill>
          <a:schemeClr val="accent2">
            <a:hueOff val="6057833"/>
            <a:satOff val="-517"/>
            <a:lumOff val="329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Open trial (currently involving 3000 completed CFTSI cases)</a:t>
          </a:r>
        </a:p>
      </dsp:txBody>
      <dsp:txXfrm>
        <a:off x="53002" y="3594491"/>
        <a:ext cx="8017233" cy="97975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25CC77-20B4-3C4B-824F-1D2F99BC5B9D}">
      <dsp:nvSpPr>
        <dsp:cNvPr id="0" name=""/>
        <dsp:cNvSpPr/>
      </dsp:nvSpPr>
      <dsp:spPr>
        <a:xfrm>
          <a:off x="300853" y="2357"/>
          <a:ext cx="3581681" cy="214900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Trauma-focused cognitive behavioral therapy (TF-CBT)</a:t>
          </a:r>
        </a:p>
      </dsp:txBody>
      <dsp:txXfrm>
        <a:off x="300853" y="2357"/>
        <a:ext cx="3581681" cy="2149008"/>
      </dsp:txXfrm>
    </dsp:sp>
    <dsp:sp modelId="{33A0CC8D-65B7-3B4B-A3E0-2DD73EB81168}">
      <dsp:nvSpPr>
        <dsp:cNvPr id="0" name=""/>
        <dsp:cNvSpPr/>
      </dsp:nvSpPr>
      <dsp:spPr>
        <a:xfrm>
          <a:off x="4240702" y="2357"/>
          <a:ext cx="3581681" cy="2149008"/>
        </a:xfrm>
        <a:prstGeom prst="rect">
          <a:avLst/>
        </a:prstGeom>
        <a:solidFill>
          <a:schemeClr val="accent2">
            <a:hueOff val="2019278"/>
            <a:satOff val="-172"/>
            <a:lumOff val="109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Psychodynamic psychotherapy</a:t>
          </a:r>
        </a:p>
      </dsp:txBody>
      <dsp:txXfrm>
        <a:off x="4240702" y="2357"/>
        <a:ext cx="3581681" cy="2149008"/>
      </dsp:txXfrm>
    </dsp:sp>
    <dsp:sp modelId="{637E10EB-15B3-1E4C-B1A8-83C06A099C91}">
      <dsp:nvSpPr>
        <dsp:cNvPr id="0" name=""/>
        <dsp:cNvSpPr/>
      </dsp:nvSpPr>
      <dsp:spPr>
        <a:xfrm>
          <a:off x="300853" y="2509534"/>
          <a:ext cx="3581681" cy="2149008"/>
        </a:xfrm>
        <a:prstGeom prst="rect">
          <a:avLst/>
        </a:prstGeom>
        <a:solidFill>
          <a:schemeClr val="accent2">
            <a:hueOff val="4038556"/>
            <a:satOff val="-345"/>
            <a:lumOff val="2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Trauma-focused therapy for adults (CPT)</a:t>
          </a:r>
        </a:p>
      </dsp:txBody>
      <dsp:txXfrm>
        <a:off x="300853" y="2509534"/>
        <a:ext cx="3581681" cy="2149008"/>
      </dsp:txXfrm>
    </dsp:sp>
    <dsp:sp modelId="{0AE3E4D9-AE95-B648-9F7E-EF7E4F4E7B8E}">
      <dsp:nvSpPr>
        <dsp:cNvPr id="0" name=""/>
        <dsp:cNvSpPr/>
      </dsp:nvSpPr>
      <dsp:spPr>
        <a:xfrm>
          <a:off x="4240702" y="2509534"/>
          <a:ext cx="3581681" cy="2149008"/>
        </a:xfrm>
        <a:prstGeom prst="rect">
          <a:avLst/>
        </a:prstGeom>
        <a:solidFill>
          <a:schemeClr val="accent2">
            <a:hueOff val="6057833"/>
            <a:satOff val="-517"/>
            <a:lumOff val="329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Child-parent psychotherapy</a:t>
          </a:r>
        </a:p>
      </dsp:txBody>
      <dsp:txXfrm>
        <a:off x="4240702" y="2509534"/>
        <a:ext cx="3581681" cy="2149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HorizontalActionList">
  <dgm:title val="Horizontal Action List"/>
  <dgm:desc val="Used to show non-sequential or grouped lists of information. Works well with large amounts of text. All text has the same level of emphasis, and direction is not implied."/>
  <dgm:catLst>
    <dgm:cat type="list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54"/>
      <dgm:constr type="primFontSz" for="des" forName="desTx" refType="primFontSz" refFor="des" refForName="parTx" op="lte" fact="0.75"/>
      <dgm:constr type="h" for="des" forName="desTx" op="equ"/>
      <dgm:constr type="w" for="ch" forName="space" op="equ" val="3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3"/>
            <dgm:constr type="h"/>
            <dgm:constr type="tMarg" refType="w" fact="0.224"/>
            <dgm:constr type="bMarg" refType="w" fact="0.224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8"/>
            <dgm:constr type="tMarg" refType="w" fact="0.28"/>
            <dgm:constr type="bMarg" refType="w" fact="0.28"/>
            <dgm:constr type="lMarg" refType="w" fact="0.28"/>
            <dgm:constr type="rMarg" refType="w" fact="0.28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0.89994</cdr:x>
      <cdr:y>0.92643</cdr:y>
    </cdr:from>
    <cdr:to>
      <cdr:x>0.97499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10437" y="3238500"/>
          <a:ext cx="609600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dirty="0"/>
            <a:t>p &lt; .01</a:t>
          </a:r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0.89056</cdr:x>
      <cdr:y>0.9346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34237" y="3314700"/>
          <a:ext cx="8890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dirty="0"/>
            <a:t>p &lt; .01</a:t>
          </a:r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F78A5-3ECC-410B-9C52-A57AA21C435F}" type="datetimeFigureOut">
              <a:rPr lang="en-US" smtClean="0"/>
              <a:t>9/1/22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C43B9B-87D0-4380-A962-F69BD125AC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C43B9B-87D0-4380-A962-F69BD125AC41}" type="slidenum">
              <a:rPr lang="en-US" smtClean="0"/>
              <a:t>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49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NEXT SLIDE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A570D-F497-4B9F-826D-1DE4F7E47D40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37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76200"/>
            <a:ext cx="9144000" cy="7086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6011863"/>
            <a:ext cx="9144000" cy="9985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9" name="Rectangle 3"/>
          <p:cNvSpPr>
            <a:spLocks noChangeArrowheads="1"/>
          </p:cNvSpPr>
          <p:nvPr userDrawn="1"/>
        </p:nvSpPr>
        <p:spPr bwMode="auto">
          <a:xfrm>
            <a:off x="0" y="5748338"/>
            <a:ext cx="9144000" cy="228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0" y="228600"/>
            <a:ext cx="9144000" cy="5664200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2" descr="YSM_Shield_CMYK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43900" y="6143625"/>
            <a:ext cx="5715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 descr="Z:\Justin\Logos\YSM\New Brand\YSM_YaleBlue_CMYK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6343356"/>
            <a:ext cx="3652837" cy="266993"/>
          </a:xfrm>
          <a:prstGeom prst="rect">
            <a:avLst/>
          </a:prstGeom>
          <a:noFill/>
        </p:spPr>
      </p:pic>
      <p:sp>
        <p:nvSpPr>
          <p:cNvPr id="13" name="Title Placeholder 14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8229600" cy="1541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baseline="0" dirty="0">
                <a:solidFill>
                  <a:schemeClr val="bg1"/>
                </a:solidFill>
                <a:latin typeface="Georgia" pitchFamily="18" charset="0"/>
                <a:ea typeface="ＭＳ Ｐゴシック" pitchFamily="34" charset="-128"/>
                <a:cs typeface="+mn-cs"/>
              </a:defRPr>
            </a:lvl1pPr>
          </a:lstStyle>
          <a:p>
            <a:r>
              <a:rPr lang="en-US" dirty="0"/>
              <a:t>Click to edit Presentation Title 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2514600"/>
            <a:ext cx="8229600" cy="91440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lang="en-US" sz="2000" kern="1200" noProof="0">
                <a:solidFill>
                  <a:schemeClr val="bg1"/>
                </a:solidFill>
                <a:latin typeface="Georgia" pitchFamily="18" charset="0"/>
                <a:ea typeface="ＭＳ Ｐゴシック" pitchFamily="34" charset="-128"/>
              </a:defRPr>
            </a:lvl1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kern="1200" noProof="0" dirty="0">
                <a:solidFill>
                  <a:schemeClr val="bg1"/>
                </a:solidFill>
                <a:latin typeface="Georgia" pitchFamily="18" charset="0"/>
                <a:ea typeface="ＭＳ Ｐゴシック" pitchFamily="34" charset="-128"/>
                <a:cs typeface="+mn-cs"/>
              </a:rPr>
              <a:t>Click to add presentation subtitle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3657600"/>
            <a:ext cx="8229600" cy="762000"/>
          </a:xfrm>
        </p:spPr>
        <p:txBody>
          <a:bodyPr/>
          <a:lstStyle>
            <a:lvl1pPr>
              <a:buNone/>
              <a:defRPr lang="en-US" sz="1800" i="1" kern="1200" baseline="0" dirty="0" smtClean="0">
                <a:solidFill>
                  <a:schemeClr val="bg1"/>
                </a:solidFill>
                <a:latin typeface="Georgia" pitchFamily="18" charset="0"/>
                <a:ea typeface="ＭＳ Ｐゴシック" pitchFamily="34" charset="-128"/>
                <a:cs typeface="+mn-cs"/>
              </a:defRPr>
            </a:lvl1pPr>
          </a:lstStyle>
          <a:p>
            <a:pPr marL="342900" lvl="0" indent="-3429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presenter’s name and presentation’s date</a:t>
            </a: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-76200"/>
            <a:ext cx="9144000" cy="6477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163" y="152400"/>
            <a:ext cx="8123237" cy="595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307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307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AD7CE-0FE5-4B03-B178-39E36D0166B8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38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7007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-76200"/>
            <a:ext cx="9144000" cy="6477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164" y="152400"/>
            <a:ext cx="8123237" cy="595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37965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BE49196-C07E-4ECF-8D53-4D87846E92B5}"/>
              </a:ext>
            </a:extLst>
          </p:cNvPr>
          <p:cNvGrpSpPr>
            <a:grpSpLocks/>
          </p:cNvGrpSpPr>
          <p:nvPr/>
        </p:nvGrpSpPr>
        <p:grpSpPr bwMode="auto">
          <a:xfrm>
            <a:off x="0" y="2"/>
            <a:ext cx="9144000" cy="6856413"/>
            <a:chOff x="0" y="0"/>
            <a:chExt cx="5760" cy="4319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B3F8B787-02AB-4737-904D-7CC3B010CBA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2E81C113-930E-417C-8C75-7D3AE2AFD28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93089B8C-FA99-4A3F-BB89-5A89EE4BB65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619845D-585C-4967-8060-7CC61720534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88 w 1722"/>
                <a:gd name="T1" fmla="*/ 49 h 66"/>
                <a:gd name="T2" fmla="*/ 1688 w 1722"/>
                <a:gd name="T3" fmla="*/ 43 h 66"/>
                <a:gd name="T4" fmla="*/ 0 w 1722"/>
                <a:gd name="T5" fmla="*/ 0 h 66"/>
                <a:gd name="T6" fmla="*/ 0 w 1722"/>
                <a:gd name="T7" fmla="*/ 33 h 66"/>
                <a:gd name="T8" fmla="*/ 1688 w 1722"/>
                <a:gd name="T9" fmla="*/ 49 h 66"/>
                <a:gd name="T10" fmla="*/ 1688 w 1722"/>
                <a:gd name="T11" fmla="*/ 49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54BB40F6-9E7B-49CC-A684-5F00B660711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1A3AA2C6-CEF2-4DB9-A1AB-DBDF8B7A694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58 w 975"/>
                <a:gd name="T1" fmla="*/ 48 h 101"/>
                <a:gd name="T2" fmla="*/ 958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58 w 975"/>
                <a:gd name="T9" fmla="*/ 48 h 101"/>
                <a:gd name="T10" fmla="*/ 958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D31B4F6D-E3F8-44E2-98BF-CBBF0CDB3D0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0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07 w 2141"/>
                <a:gd name="T7" fmla="*/ 0 h 198"/>
                <a:gd name="T8" fmla="*/ 210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C549C4AE-C100-472D-A6A0-0AAD527AFC7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AD7508AC-DEF2-4E65-8685-65B9E739712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31 w 2517"/>
                <a:gd name="T1" fmla="*/ 276 h 276"/>
                <a:gd name="T2" fmla="*/ 2466 w 2517"/>
                <a:gd name="T3" fmla="*/ 204 h 276"/>
                <a:gd name="T4" fmla="*/ 2209 w 2517"/>
                <a:gd name="T5" fmla="*/ 0 h 276"/>
                <a:gd name="T6" fmla="*/ 0 w 2517"/>
                <a:gd name="T7" fmla="*/ 276 h 276"/>
                <a:gd name="T8" fmla="*/ 2131 w 2517"/>
                <a:gd name="T9" fmla="*/ 276 h 276"/>
                <a:gd name="T10" fmla="*/ 2131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2C3B8F6C-5F70-407D-9AC8-F09A86D1E41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9BFFAEAF-3F34-4DC6-A36F-BE586012E73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12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12 w 729"/>
                <a:gd name="T7" fmla="*/ 240 h 240"/>
                <a:gd name="T8" fmla="*/ 712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1B2D05C1-C253-4330-8B5D-67D88EDC421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8392C198-FE1D-4144-AEEE-B9B4765818D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12 w 729"/>
                <a:gd name="T1" fmla="*/ 318 h 318"/>
                <a:gd name="T2" fmla="*/ 712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12 w 729"/>
                <a:gd name="T9" fmla="*/ 318 h 318"/>
                <a:gd name="T10" fmla="*/ 712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39FE8ECC-3B8A-4CBF-9C13-77F963D42DF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916BC178-1904-4D6F-9209-CD1F705D8B7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953668F6-F746-4BEB-9719-35CE6B62F43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C5007476-43EF-45FC-8B78-49F2D86AE12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052C9EE5-C137-4AA1-AB73-1A7B2265F16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6BDE6617-E060-41FE-8853-13D32907BE9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44E8A613-B3D1-45A8-B629-1499BCC55F9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C9E3CB8B-0290-4F9D-A64C-7B8898CB9A2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26" name="Freeform 24">
              <a:extLst>
                <a:ext uri="{FF2B5EF4-FFF2-40B4-BE49-F238E27FC236}">
                  <a16:creationId xmlns:a16="http://schemas.microsoft.com/office/drawing/2014/main" id="{306697A5-9873-4B9D-801F-B4AB0429BC7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27" name="Freeform 25">
              <a:extLst>
                <a:ext uri="{FF2B5EF4-FFF2-40B4-BE49-F238E27FC236}">
                  <a16:creationId xmlns:a16="http://schemas.microsoft.com/office/drawing/2014/main" id="{EBD37228-A51F-468E-A481-B87E63CBC23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id="{33E68FD2-5749-4CAC-BF6E-6C642D6F5DD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29" name="Freeform 27">
              <a:extLst>
                <a:ext uri="{FF2B5EF4-FFF2-40B4-BE49-F238E27FC236}">
                  <a16:creationId xmlns:a16="http://schemas.microsoft.com/office/drawing/2014/main" id="{8160A2C3-5F6D-4DF4-ADB8-61A53E3F676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30" name="Freeform 28">
              <a:extLst>
                <a:ext uri="{FF2B5EF4-FFF2-40B4-BE49-F238E27FC236}">
                  <a16:creationId xmlns:a16="http://schemas.microsoft.com/office/drawing/2014/main" id="{6175EDCD-48EA-434E-ABA8-E5DC171CCDA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95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1" name="Freeform 29">
              <a:extLst>
                <a:ext uri="{FF2B5EF4-FFF2-40B4-BE49-F238E27FC236}">
                  <a16:creationId xmlns:a16="http://schemas.microsoft.com/office/drawing/2014/main" id="{CBF7B7C5-6D2D-490D-9DEA-4A7033EEA56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32" name="Freeform 30">
              <a:extLst>
                <a:ext uri="{FF2B5EF4-FFF2-40B4-BE49-F238E27FC236}">
                  <a16:creationId xmlns:a16="http://schemas.microsoft.com/office/drawing/2014/main" id="{42538DAD-7F02-494F-BFBC-A7B9579DDE9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3" name="Freeform 31">
              <a:extLst>
                <a:ext uri="{FF2B5EF4-FFF2-40B4-BE49-F238E27FC236}">
                  <a16:creationId xmlns:a16="http://schemas.microsoft.com/office/drawing/2014/main" id="{72CCD31D-73F7-495A-BADE-791E47E6EB9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34" name="Freeform 32">
              <a:extLst>
                <a:ext uri="{FF2B5EF4-FFF2-40B4-BE49-F238E27FC236}">
                  <a16:creationId xmlns:a16="http://schemas.microsoft.com/office/drawing/2014/main" id="{4250402B-DACD-40C7-8C92-EFF7797A30F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35" name="Freeform 33">
              <a:extLst>
                <a:ext uri="{FF2B5EF4-FFF2-40B4-BE49-F238E27FC236}">
                  <a16:creationId xmlns:a16="http://schemas.microsoft.com/office/drawing/2014/main" id="{CF17AC41-AEF6-4F02-AAD7-DFD330C1CC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36" name="Freeform 34">
              <a:extLst>
                <a:ext uri="{FF2B5EF4-FFF2-40B4-BE49-F238E27FC236}">
                  <a16:creationId xmlns:a16="http://schemas.microsoft.com/office/drawing/2014/main" id="{6B632C5C-C08E-45FD-8391-F92924DFB39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37" name="Freeform 35">
              <a:extLst>
                <a:ext uri="{FF2B5EF4-FFF2-40B4-BE49-F238E27FC236}">
                  <a16:creationId xmlns:a16="http://schemas.microsoft.com/office/drawing/2014/main" id="{D1F90E1D-CA74-41E4-8C2F-8A872A4DB76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38" name="Freeform 36">
              <a:extLst>
                <a:ext uri="{FF2B5EF4-FFF2-40B4-BE49-F238E27FC236}">
                  <a16:creationId xmlns:a16="http://schemas.microsoft.com/office/drawing/2014/main" id="{3412C6DD-CDD4-454C-AF36-B02A2F4A0F7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39" name="Freeform 37">
              <a:extLst>
                <a:ext uri="{FF2B5EF4-FFF2-40B4-BE49-F238E27FC236}">
                  <a16:creationId xmlns:a16="http://schemas.microsoft.com/office/drawing/2014/main" id="{B54696CA-8882-4164-B3DF-1CBBE10BB3B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sp>
          <p:nvSpPr>
            <p:cNvPr id="40" name="Freeform 38">
              <a:extLst>
                <a:ext uri="{FF2B5EF4-FFF2-40B4-BE49-F238E27FC236}">
                  <a16:creationId xmlns:a16="http://schemas.microsoft.com/office/drawing/2014/main" id="{7647BF42-A4C4-423E-AB65-AD925412B16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latin typeface="Arial" charset="0"/>
              </a:endParaRPr>
            </a:p>
          </p:txBody>
        </p:sp>
        <p:grpSp>
          <p:nvGrpSpPr>
            <p:cNvPr id="41" name="Group 39">
              <a:extLst>
                <a:ext uri="{FF2B5EF4-FFF2-40B4-BE49-F238E27FC236}">
                  <a16:creationId xmlns:a16="http://schemas.microsoft.com/office/drawing/2014/main" id="{8BF9F1A0-7CEF-485B-8B1F-A56130B2CC4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>
                <a:extLst>
                  <a:ext uri="{FF2B5EF4-FFF2-40B4-BE49-F238E27FC236}">
                    <a16:creationId xmlns:a16="http://schemas.microsoft.com/office/drawing/2014/main" id="{1EFD950B-15CB-4286-A415-C750830780D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350">
                  <a:latin typeface="Arial" charset="0"/>
                </a:endParaRPr>
              </a:p>
            </p:txBody>
          </p:sp>
          <p:sp>
            <p:nvSpPr>
              <p:cNvPr id="43" name="Freeform 41">
                <a:extLst>
                  <a:ext uri="{FF2B5EF4-FFF2-40B4-BE49-F238E27FC236}">
                    <a16:creationId xmlns:a16="http://schemas.microsoft.com/office/drawing/2014/main" id="{668A2C12-16BA-4031-BD52-E0FC508CCB5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350">
                  <a:latin typeface="Arial" charset="0"/>
                </a:endParaRPr>
              </a:p>
            </p:txBody>
          </p:sp>
        </p:grpSp>
      </p:grpSp>
      <p:sp>
        <p:nvSpPr>
          <p:cNvPr id="516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7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>
            <a:extLst>
              <a:ext uri="{FF2B5EF4-FFF2-40B4-BE49-F238E27FC236}">
                <a16:creationId xmlns:a16="http://schemas.microsoft.com/office/drawing/2014/main" id="{32AD971F-C326-48A3-9E0C-7ABCBF824AF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>
            <a:extLst>
              <a:ext uri="{FF2B5EF4-FFF2-40B4-BE49-F238E27FC236}">
                <a16:creationId xmlns:a16="http://schemas.microsoft.com/office/drawing/2014/main" id="{DFB300EC-0E52-4612-B6A6-328A49D580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" name="Rectangle 46">
            <a:extLst>
              <a:ext uri="{FF2B5EF4-FFF2-40B4-BE49-F238E27FC236}">
                <a16:creationId xmlns:a16="http://schemas.microsoft.com/office/drawing/2014/main" id="{1283FFFF-098D-4569-BB56-EA631B6C0D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7E277-2A50-4354-B6EB-FA530C9D38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9494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4"/>
            <a:ext cx="82296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29DFE-0BE9-4B68-9772-FFFB94D135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60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0" y="960438"/>
            <a:ext cx="9144000" cy="228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sp>
        <p:nvSpPr>
          <p:cNvPr id="11" name="Rectangle 22"/>
          <p:cNvSpPr>
            <a:spLocks noChangeArrowheads="1"/>
          </p:cNvSpPr>
          <p:nvPr/>
        </p:nvSpPr>
        <p:spPr bwMode="auto">
          <a:xfrm>
            <a:off x="0" y="-7938"/>
            <a:ext cx="9144000" cy="1163638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MS PGothic" pitchFamily="34" charset="-128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8163" y="152400"/>
            <a:ext cx="81359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Slide title goes here even if it goes longer than a line</a:t>
            </a:r>
            <a:endParaRPr lang="ko-KR" altLang="en-US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8163" y="1447800"/>
            <a:ext cx="8123237" cy="466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altLang="ko-KR" dirty="0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7704138" y="6584950"/>
            <a:ext cx="1295400" cy="214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ko-KR" sz="800" b="1" dirty="0">
                <a:solidFill>
                  <a:schemeClr val="tx2"/>
                </a:solidFill>
                <a:latin typeface="Georgia" pitchFamily="18" charset="0"/>
                <a:ea typeface="Gulim" pitchFamily="34" charset="-127"/>
              </a:rPr>
              <a:t>S L I D E  </a:t>
            </a:r>
            <a:fld id="{B6E65EB1-8770-4D6F-9BAC-B5A9D136F4D3}" type="slidenum">
              <a:rPr lang="en-US" altLang="ko-KR" sz="800" b="1">
                <a:solidFill>
                  <a:schemeClr val="tx2"/>
                </a:solidFill>
                <a:latin typeface="Georgia" pitchFamily="18" charset="0"/>
                <a:ea typeface="Gulim" pitchFamily="34" charset="-127"/>
              </a:rPr>
              <a:pPr algn="r">
                <a:spcBef>
                  <a:spcPct val="50000"/>
                </a:spcBef>
              </a:pPr>
              <a:t>‹#›</a:t>
            </a:fld>
            <a:endParaRPr lang="en-US" altLang="ko-KR" sz="800" b="1" dirty="0">
              <a:solidFill>
                <a:schemeClr val="tx2"/>
              </a:solidFill>
              <a:latin typeface="Georgia" pitchFamily="18" charset="0"/>
              <a:ea typeface="Gulim" pitchFamily="34" charset="-127"/>
            </a:endParaRPr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0" y="6451600"/>
            <a:ext cx="9144000" cy="58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MS PGothic" pitchFamily="34" charset="-128"/>
            </a:endParaRPr>
          </a:p>
        </p:txBody>
      </p:sp>
      <p:pic>
        <p:nvPicPr>
          <p:cNvPr id="1032" name="Picture 9" descr="YSM_Black_80%.eps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8163" y="6591300"/>
            <a:ext cx="2154237" cy="1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3" r:id="rId3"/>
    <p:sldLayoutId id="2147483677" r:id="rId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1pPr>
      <a:lvl2pPr marL="7429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–"/>
        <a:defRPr sz="16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600">
          <a:solidFill>
            <a:srgbClr val="555555"/>
          </a:solidFill>
          <a:latin typeface="+mn-lt"/>
          <a:ea typeface="ＭＳ Ｐゴシック" pitchFamily="-111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600">
          <a:solidFill>
            <a:srgbClr val="555555"/>
          </a:solidFill>
          <a:latin typeface="+mn-lt"/>
          <a:ea typeface="ＭＳ Ｐゴシック" pitchFamily="-111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600">
          <a:solidFill>
            <a:srgbClr val="555555"/>
          </a:solidFill>
          <a:latin typeface="+mn-lt"/>
          <a:ea typeface="ＭＳ Ｐゴシック" pitchFamily="-111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600">
          <a:solidFill>
            <a:srgbClr val="555555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0" y="960438"/>
            <a:ext cx="9144000" cy="228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350"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sp>
        <p:nvSpPr>
          <p:cNvPr id="11" name="Rectangle 22"/>
          <p:cNvSpPr>
            <a:spLocks noChangeArrowheads="1"/>
          </p:cNvSpPr>
          <p:nvPr/>
        </p:nvSpPr>
        <p:spPr bwMode="auto">
          <a:xfrm>
            <a:off x="0" y="-7938"/>
            <a:ext cx="9144000" cy="1163638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350">
              <a:latin typeface="Arial" charset="0"/>
              <a:ea typeface="MS PGothic" pitchFamily="34" charset="-128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8163" y="152400"/>
            <a:ext cx="81359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Slide title goes here even if it goes longer than a line</a:t>
            </a:r>
            <a:endParaRPr lang="ko-KR" altLang="en-US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8164" y="1447800"/>
            <a:ext cx="8123237" cy="466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altLang="ko-KR" dirty="0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7704138" y="6584951"/>
            <a:ext cx="1295400" cy="18466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ko-KR" sz="600" b="1" dirty="0">
                <a:solidFill>
                  <a:schemeClr val="tx2"/>
                </a:solidFill>
                <a:latin typeface="Georgia" pitchFamily="18" charset="0"/>
                <a:ea typeface="Gulim" pitchFamily="34" charset="-127"/>
              </a:rPr>
              <a:t>S L I D E  </a:t>
            </a:r>
            <a:fld id="{B6E65EB1-8770-4D6F-9BAC-B5A9D136F4D3}" type="slidenum">
              <a:rPr lang="en-US" altLang="ko-KR" sz="600" b="1">
                <a:solidFill>
                  <a:schemeClr val="tx2"/>
                </a:solidFill>
                <a:latin typeface="Georgia" pitchFamily="18" charset="0"/>
                <a:ea typeface="Gulim" pitchFamily="34" charset="-127"/>
              </a:rPr>
              <a:pPr algn="r">
                <a:spcBef>
                  <a:spcPct val="50000"/>
                </a:spcBef>
              </a:pPr>
              <a:t>‹#›</a:t>
            </a:fld>
            <a:endParaRPr lang="en-US" altLang="ko-KR" sz="600" b="1" dirty="0">
              <a:solidFill>
                <a:schemeClr val="tx2"/>
              </a:solidFill>
              <a:latin typeface="Georgia" pitchFamily="18" charset="0"/>
              <a:ea typeface="Gulim" pitchFamily="34" charset="-127"/>
            </a:endParaRPr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0" y="6451600"/>
            <a:ext cx="9144000" cy="58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350">
              <a:latin typeface="Arial" charset="0"/>
              <a:ea typeface="MS PGothic" pitchFamily="34" charset="-128"/>
            </a:endParaRPr>
          </a:p>
        </p:txBody>
      </p:sp>
      <p:pic>
        <p:nvPicPr>
          <p:cNvPr id="1032" name="Picture 9" descr="YSM_Black_80%.eps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8163" y="6591300"/>
            <a:ext cx="2154237" cy="1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72629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6" r:id="rId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195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5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5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5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5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95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95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95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95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9pPr>
    </p:titleStyle>
    <p:bodyStyle>
      <a:lvl1pPr marL="257175" indent="-257175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•"/>
        <a:defRPr sz="15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1pPr>
      <a:lvl2pPr marL="557213" indent="-214313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ＭＳ Ｐゴシック" charset="-128"/>
          <a:cs typeface="ＭＳ Ｐゴシック"/>
        </a:defRPr>
      </a:lvl2pPr>
      <a:lvl3pPr marL="857250" indent="-1714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3pPr>
      <a:lvl4pPr marL="1200150" indent="-1714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–"/>
        <a:defRPr sz="12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4pPr>
      <a:lvl5pPr marL="1543050" indent="-1714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5pPr>
      <a:lvl6pPr marL="1885950" indent="-1714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200">
          <a:solidFill>
            <a:srgbClr val="555555"/>
          </a:solidFill>
          <a:latin typeface="+mn-lt"/>
          <a:ea typeface="ＭＳ Ｐゴシック" pitchFamily="-111" charset="-128"/>
        </a:defRPr>
      </a:lvl6pPr>
      <a:lvl7pPr marL="2228850" indent="-1714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200">
          <a:solidFill>
            <a:srgbClr val="555555"/>
          </a:solidFill>
          <a:latin typeface="+mn-lt"/>
          <a:ea typeface="ＭＳ Ｐゴシック" pitchFamily="-111" charset="-128"/>
        </a:defRPr>
      </a:lvl7pPr>
      <a:lvl8pPr marL="2571750" indent="-1714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200">
          <a:solidFill>
            <a:srgbClr val="555555"/>
          </a:solidFill>
          <a:latin typeface="+mn-lt"/>
          <a:ea typeface="ＭＳ Ｐゴシック" pitchFamily="-111" charset="-128"/>
        </a:defRPr>
      </a:lvl8pPr>
      <a:lvl9pPr marL="2914650" indent="-1714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200">
          <a:solidFill>
            <a:srgbClr val="555555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2438400"/>
          </a:xfrm>
        </p:spPr>
        <p:txBody>
          <a:bodyPr>
            <a:normAutofit/>
          </a:bodyPr>
          <a:lstStyle/>
          <a:p>
            <a:r>
              <a:rPr lang="en-US" dirty="0"/>
              <a:t>The Traumatic Impact </a:t>
            </a:r>
            <a:br>
              <a:rPr lang="en-US" dirty="0"/>
            </a:br>
            <a:r>
              <a:rPr lang="en-US" dirty="0"/>
              <a:t>of Child Sexual Abuse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33400" y="3352800"/>
            <a:ext cx="8229600" cy="2438400"/>
          </a:xfrm>
        </p:spPr>
        <p:txBody>
          <a:bodyPr/>
          <a:lstStyle/>
          <a:p>
            <a:pPr>
              <a:lnSpc>
                <a:spcPct val="84000"/>
              </a:lnSpc>
              <a:spcBef>
                <a:spcPts val="600"/>
              </a:spcBef>
              <a:defRPr/>
            </a:pPr>
            <a:endParaRPr lang="en-US" sz="500" dirty="0"/>
          </a:p>
          <a:p>
            <a:pPr>
              <a:lnSpc>
                <a:spcPct val="84000"/>
              </a:lnSpc>
              <a:spcBef>
                <a:spcPts val="600"/>
              </a:spcBef>
              <a:defRPr/>
            </a:pPr>
            <a:r>
              <a:rPr lang="en-US" sz="2400" dirty="0"/>
              <a:t>Steven Marans, MSW, Ph.D.</a:t>
            </a:r>
          </a:p>
          <a:p>
            <a:pPr>
              <a:lnSpc>
                <a:spcPct val="84000"/>
              </a:lnSpc>
              <a:spcBef>
                <a:spcPts val="600"/>
              </a:spcBef>
              <a:defRPr/>
            </a:pPr>
            <a:r>
              <a:rPr lang="en-US" sz="2400" dirty="0"/>
              <a:t>Harris Professor of Child Psychoanalysis </a:t>
            </a:r>
          </a:p>
          <a:p>
            <a:pPr>
              <a:lnSpc>
                <a:spcPct val="84000"/>
              </a:lnSpc>
              <a:spcBef>
                <a:spcPts val="600"/>
              </a:spcBef>
              <a:defRPr/>
            </a:pPr>
            <a:r>
              <a:rPr lang="en-US" sz="2400" dirty="0"/>
              <a:t>Professor of Psychiatry</a:t>
            </a:r>
          </a:p>
          <a:p>
            <a:pPr>
              <a:lnSpc>
                <a:spcPct val="84000"/>
              </a:lnSpc>
              <a:spcBef>
                <a:spcPts val="600"/>
              </a:spcBef>
              <a:defRPr/>
            </a:pPr>
            <a:r>
              <a:rPr lang="en-US" sz="2400" dirty="0"/>
              <a:t>Co-Director, Yale Center for Traumatic Stress and Recovery</a:t>
            </a:r>
          </a:p>
          <a:p>
            <a:pPr>
              <a:lnSpc>
                <a:spcPct val="84000"/>
              </a:lnSpc>
              <a:spcBef>
                <a:spcPts val="600"/>
              </a:spcBef>
              <a:defRPr/>
            </a:pPr>
            <a:r>
              <a:rPr lang="en-US" sz="2400" dirty="0"/>
              <a:t>Yale Child Study Center</a:t>
            </a:r>
          </a:p>
          <a:p>
            <a:pPr>
              <a:lnSpc>
                <a:spcPct val="84000"/>
              </a:lnSpc>
              <a:spcBef>
                <a:spcPts val="600"/>
              </a:spcBef>
              <a:defRPr/>
            </a:pPr>
            <a:r>
              <a:rPr lang="en-US" sz="2400" dirty="0"/>
              <a:t>Yale School of Medicine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686800" cy="1142999"/>
          </a:xfrm>
        </p:spPr>
        <p:txBody>
          <a:bodyPr/>
          <a:lstStyle/>
          <a:p>
            <a:r>
              <a:rPr lang="en-US" sz="3600" dirty="0">
                <a:solidFill>
                  <a:srgbClr val="FFFFFF"/>
                </a:solidFill>
              </a:rPr>
              <a:t>Post-traumatic Symptoms </a:t>
            </a:r>
            <a:endParaRPr lang="en-US" sz="3600" dirty="0">
              <a:solidFill>
                <a:srgbClr val="FFFFFF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62898"/>
            <a:ext cx="8458200" cy="4761709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sz="2600" b="1" dirty="0">
                <a:effectLst/>
                <a:ea typeface="+mn-ea"/>
              </a:rPr>
              <a:t>Hyper-arousal:</a:t>
            </a:r>
            <a:endParaRPr lang="en-US" sz="2600" dirty="0">
              <a:effectLst/>
              <a:ea typeface="+mn-ea"/>
            </a:endParaRP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Nightmares 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Difficulty falling or staying asleep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Decreased attention or concentration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Hyperactivity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Irritability and changes in mood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Increased aggression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Hyper-vigilance and exaggerated startle response</a:t>
            </a:r>
          </a:p>
        </p:txBody>
      </p:sp>
    </p:spTree>
    <p:extLst>
      <p:ext uri="{BB962C8B-B14F-4D97-AF65-F5344CB8AC3E}">
        <p14:creationId xmlns:p14="http://schemas.microsoft.com/office/powerpoint/2010/main" val="742059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F25E4-11D8-D443-8AC9-DCAF68367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Post-traumatic symptoms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747E9-2125-6D4D-977C-6A3760706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163" y="1447800"/>
            <a:ext cx="8377237" cy="4660900"/>
          </a:xfrm>
        </p:spPr>
        <p:txBody>
          <a:bodyPr/>
          <a:lstStyle/>
          <a:p>
            <a:pPr marL="0" indent="0">
              <a:buNone/>
            </a:pPr>
            <a:r>
              <a:rPr lang="en-US" sz="2600" b="1" dirty="0"/>
              <a:t>Negative alterations in cognition and mood</a:t>
            </a:r>
            <a:endParaRPr lang="en-US" sz="2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Interference with memories of traumatic events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Negative beliefs about oneself, others, or the world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Self-blaming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Diminished interest in significant activities.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Feelings of detachment or estrangement from others.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Persistent inability to experience positive emotions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574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48321"/>
            <a:ext cx="8839200" cy="66608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3600" dirty="0">
                <a:effectLst/>
              </a:rPr>
              <a:t>Long-term Consequences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12923" y="1209374"/>
            <a:ext cx="3731237" cy="5267626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dirty="0">
                <a:effectLst/>
              </a:rPr>
              <a:t>Without recognition, support and treatment early traumatic reactions can persist and interfere with optimal development result in long-term deleterious outcomes</a:t>
            </a:r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</a:pPr>
            <a:endParaRPr lang="en-US" sz="800" dirty="0"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dirty="0">
                <a:effectLst/>
              </a:rPr>
              <a:t>The inability to recover from trauma can result in higher rates of chronic psychosocial, psychiatric and physical health difficulties including: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419600" y="1230864"/>
            <a:ext cx="3962400" cy="5648632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dirty="0">
                <a:effectLst/>
              </a:rPr>
              <a:t>Examples of long-term impact of unresolved trauma: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endParaRPr lang="en-US" sz="500" dirty="0">
              <a:effectLst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endParaRPr lang="en-US" sz="200" dirty="0">
              <a:effectLst/>
            </a:endParaRP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effectLst/>
                <a:ea typeface="+mn-ea"/>
              </a:rPr>
              <a:t>PTSD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ea typeface="+mn-ea"/>
              </a:rPr>
              <a:t>Depression</a:t>
            </a:r>
            <a:endParaRPr lang="en-US" sz="2000" b="1" dirty="0">
              <a:effectLst/>
              <a:ea typeface="+mn-ea"/>
            </a:endParaRP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effectLst/>
                <a:ea typeface="+mn-ea"/>
              </a:rPr>
              <a:t>Anxiety disorders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ea typeface="+mn-ea"/>
              </a:rPr>
              <a:t>Dissociative symptoms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effectLst/>
                <a:ea typeface="+mn-ea"/>
              </a:rPr>
              <a:t>Substance misuse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ea typeface="+mn-ea"/>
              </a:rPr>
              <a:t>Re-victimization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effectLst/>
                <a:ea typeface="+mn-ea"/>
              </a:rPr>
              <a:t>Chronic health problems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ea typeface="+mn-ea"/>
              </a:rPr>
              <a:t>Early entry into unstable and poorly functioning relationships</a:t>
            </a:r>
            <a:endParaRPr lang="en-US" sz="2000" b="1" dirty="0">
              <a:effectLst/>
              <a:ea typeface="+mn-ea"/>
            </a:endParaRP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ea typeface="+mn-ea"/>
              </a:rPr>
              <a:t>Personality disorders</a:t>
            </a:r>
            <a:endParaRPr lang="en-US" sz="2000" b="1" dirty="0">
              <a:effectLst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59407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1F117-6771-1047-9A8B-61CDC25BA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Is Sexual Abuse?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AED04-006E-0649-84BC-B7E70B452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163" y="1447800"/>
            <a:ext cx="8301037" cy="4660900"/>
          </a:xfrm>
        </p:spPr>
        <p:txBody>
          <a:bodyPr/>
          <a:lstStyle/>
          <a:p>
            <a:pPr marL="0" indent="0">
              <a:buNone/>
            </a:pPr>
            <a:r>
              <a:rPr lang="en-US" sz="2600" dirty="0"/>
              <a:t>Sexual abuse is: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sz="2600" dirty="0"/>
              <a:t>“Child sexual abuse is any interaction between a child and an adult in which the child is used for the sexual stimulation of the perpetrator or an observer. Sexual abuse can include both touching and non-touching behaviors. Non-touching behaviors can include voyeurism, exhibitionism, or exposing the child to pornography.”</a:t>
            </a:r>
          </a:p>
          <a:p>
            <a:pPr marL="0" indent="0">
              <a:buNone/>
            </a:pPr>
            <a:r>
              <a:rPr lang="en-US" sz="2600" dirty="0"/>
              <a:t>		</a:t>
            </a:r>
          </a:p>
          <a:p>
            <a:pPr marL="0" indent="0">
              <a:buNone/>
            </a:pPr>
            <a:r>
              <a:rPr lang="en-US" sz="2600" dirty="0"/>
              <a:t>		- National Child Traumatic Stress Network </a:t>
            </a:r>
          </a:p>
          <a:p>
            <a:endParaRPr lang="en-US" sz="2600" dirty="0"/>
          </a:p>
          <a:p>
            <a:pPr marL="0" indent="0">
              <a:buNone/>
            </a:pPr>
            <a:endParaRPr lang="en-US" sz="2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270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1F117-6771-1047-9A8B-61CDC25BA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52400"/>
            <a:ext cx="8216899" cy="914400"/>
          </a:xfrm>
        </p:spPr>
        <p:txBody>
          <a:bodyPr/>
          <a:lstStyle/>
          <a:p>
            <a:r>
              <a:rPr lang="en-US" sz="3600" dirty="0"/>
              <a:t>Sexual Abuse Is Especially Traumatic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AED04-006E-0649-84BC-B7E70B452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371600"/>
            <a:ext cx="8534400" cy="4737100"/>
          </a:xfrm>
        </p:spPr>
        <p:txBody>
          <a:bodyPr/>
          <a:lstStyle/>
          <a:p>
            <a:r>
              <a:rPr lang="en-US" sz="2400" dirty="0"/>
              <a:t>Child sexual abuse is well recognized as one of the most powerful, significant traumatic experiences for children (DeLillo et.al., 2006; </a:t>
            </a:r>
            <a:r>
              <a:rPr lang="en-US" sz="2400" dirty="0" err="1"/>
              <a:t>Finkelhor</a:t>
            </a:r>
            <a:r>
              <a:rPr lang="en-US" sz="2400" dirty="0"/>
              <a:t> (multiple citations); ACE studies)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sz="2400" dirty="0"/>
              <a:t>Child sexual abuse is especially traumatic because of four unique </a:t>
            </a:r>
            <a:r>
              <a:rPr lang="en-US" sz="2400" dirty="0" err="1"/>
              <a:t>traumagenic</a:t>
            </a:r>
            <a:r>
              <a:rPr lang="en-US" sz="2400" dirty="0"/>
              <a:t> dynamics:</a:t>
            </a:r>
          </a:p>
          <a:p>
            <a:pPr lvl="1"/>
            <a:r>
              <a:rPr lang="en-US" sz="2400" dirty="0"/>
              <a:t>Traumatic sexualization</a:t>
            </a:r>
          </a:p>
          <a:p>
            <a:pPr lvl="1"/>
            <a:r>
              <a:rPr lang="en-US" sz="2400" dirty="0"/>
              <a:t>Betrayal</a:t>
            </a:r>
          </a:p>
          <a:p>
            <a:pPr lvl="1"/>
            <a:r>
              <a:rPr lang="en-US" sz="2400" dirty="0"/>
              <a:t>Powerlessness</a:t>
            </a:r>
          </a:p>
          <a:p>
            <a:pPr lvl="1"/>
            <a:r>
              <a:rPr lang="en-US" sz="2400" dirty="0"/>
              <a:t>Stigmatization</a:t>
            </a:r>
            <a:endParaRPr lang="en-US" sz="800" dirty="0"/>
          </a:p>
          <a:p>
            <a:pPr marL="0" indent="0">
              <a:buNone/>
            </a:pPr>
            <a:r>
              <a:rPr lang="en-US" sz="800" dirty="0"/>
              <a:t>           </a:t>
            </a:r>
          </a:p>
          <a:p>
            <a:pPr marL="0" indent="0">
              <a:buNone/>
            </a:pPr>
            <a:r>
              <a:rPr lang="en-US" dirty="0"/>
              <a:t>              (</a:t>
            </a:r>
            <a:r>
              <a:rPr lang="en-US" sz="2400" dirty="0" err="1"/>
              <a:t>Finkelhor</a:t>
            </a:r>
            <a:r>
              <a:rPr lang="en-US" sz="2400" dirty="0"/>
              <a:t>, 1985)</a:t>
            </a:r>
          </a:p>
        </p:txBody>
      </p:sp>
    </p:spTree>
    <p:extLst>
      <p:ext uri="{BB962C8B-B14F-4D97-AF65-F5344CB8AC3E}">
        <p14:creationId xmlns:p14="http://schemas.microsoft.com/office/powerpoint/2010/main" val="2186739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CA53F-1D5D-B247-9FB7-26CB200E8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2400"/>
            <a:ext cx="8834437" cy="914400"/>
          </a:xfrm>
        </p:spPr>
        <p:txBody>
          <a:bodyPr/>
          <a:lstStyle/>
          <a:p>
            <a:r>
              <a:rPr lang="en-US" sz="3600" dirty="0"/>
              <a:t>How Does Sexual Abuse Impact Children?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C6F59-FB0C-1B46-BFF0-9B20E06F5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563" y="1143000"/>
            <a:ext cx="8682037" cy="5257800"/>
          </a:xfrm>
        </p:spPr>
        <p:txBody>
          <a:bodyPr/>
          <a:lstStyle/>
          <a:p>
            <a:pPr lvl="0"/>
            <a:r>
              <a:rPr lang="en-US" sz="2400" dirty="0"/>
              <a:t>Sexual abuse is an experience that the child is developmentally unequipped to comprehend or process (Cook, et.al., 2017)</a:t>
            </a:r>
            <a:endParaRPr lang="en-US" sz="2400" i="1" dirty="0"/>
          </a:p>
          <a:p>
            <a:pPr lvl="0"/>
            <a:endParaRPr lang="en-US" sz="500" i="1" dirty="0"/>
          </a:p>
          <a:p>
            <a:pPr lvl="0"/>
            <a:r>
              <a:rPr lang="en-US" sz="2400" dirty="0"/>
              <a:t>When child sexual abuse goes unrecognized:</a:t>
            </a:r>
          </a:p>
          <a:p>
            <a:pPr lvl="1"/>
            <a:r>
              <a:rPr lang="en-US" sz="2400" dirty="0"/>
              <a:t>There is an absence of family and social supports</a:t>
            </a:r>
          </a:p>
          <a:p>
            <a:pPr lvl="1"/>
            <a:r>
              <a:rPr lang="en-US" sz="2400" dirty="0"/>
              <a:t>There is an absence of treatment</a:t>
            </a:r>
          </a:p>
          <a:p>
            <a:pPr lvl="1"/>
            <a:r>
              <a:rPr lang="en-US" sz="2400" dirty="0"/>
              <a:t>Children are left on their own to deal with the traumatic dysregulation that ensues</a:t>
            </a:r>
          </a:p>
          <a:p>
            <a:pPr lvl="0"/>
            <a:endParaRPr lang="en-US" sz="500" i="1" dirty="0"/>
          </a:p>
          <a:p>
            <a:pPr lvl="0"/>
            <a:r>
              <a:rPr lang="en-US" sz="2400" dirty="0"/>
              <a:t>Symptoms of traumatic dysregulation that regularly follow the experience of sexual abuse: </a:t>
            </a:r>
          </a:p>
          <a:p>
            <a:pPr lvl="1"/>
            <a:r>
              <a:rPr lang="en-US" sz="2400" dirty="0"/>
              <a:t>Can become chronic adaptations that can compromise unfolding development</a:t>
            </a:r>
          </a:p>
          <a:p>
            <a:pPr lvl="1"/>
            <a:r>
              <a:rPr lang="en-US" sz="2400" dirty="0"/>
              <a:t>Can have profound negative outcomes over the lifespan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060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68AF6-E49A-8D4B-B8C7-4A07ED964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1" y="152400"/>
            <a:ext cx="8369300" cy="914400"/>
          </a:xfrm>
        </p:spPr>
        <p:txBody>
          <a:bodyPr/>
          <a:lstStyle/>
          <a:p>
            <a:r>
              <a:rPr lang="en-US" sz="3600" dirty="0"/>
              <a:t>Delayed disclosure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44269-ECA0-EA47-A33B-62EACD3BA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95400"/>
            <a:ext cx="8686799" cy="5486400"/>
          </a:xfrm>
        </p:spPr>
        <p:txBody>
          <a:bodyPr/>
          <a:lstStyle/>
          <a:p>
            <a:pPr marL="0" indent="0">
              <a:buNone/>
            </a:pPr>
            <a:r>
              <a:rPr lang="en-US" sz="2200" b="1" dirty="0"/>
              <a:t>Multiple studies indicate that delayed disclosure of child sexual abuse is very common:</a:t>
            </a:r>
          </a:p>
          <a:p>
            <a:pPr marL="0" indent="0">
              <a:buNone/>
            </a:pPr>
            <a:endParaRPr lang="en-US" sz="800" b="1" dirty="0"/>
          </a:p>
          <a:p>
            <a:r>
              <a:rPr lang="en-US" sz="2200" dirty="0"/>
              <a:t>Estimated that 86% of child sexual abuse goes unreported (USDOJ)</a:t>
            </a:r>
            <a:endParaRPr lang="en-US" sz="800" dirty="0"/>
          </a:p>
          <a:p>
            <a:pPr marL="0" indent="0">
              <a:buNone/>
            </a:pPr>
            <a:endParaRPr lang="en-US" sz="800" dirty="0"/>
          </a:p>
          <a:p>
            <a:r>
              <a:rPr lang="en-US" sz="2200" dirty="0"/>
              <a:t>60-70% of child sexual abuse survivors do not disclose until they are adults (</a:t>
            </a:r>
            <a:r>
              <a:rPr lang="en-US" sz="2200" dirty="0" err="1"/>
              <a:t>Lemaigre</a:t>
            </a:r>
            <a:r>
              <a:rPr lang="en-US" sz="2200" dirty="0"/>
              <a:t>, et.al., 2017)</a:t>
            </a:r>
          </a:p>
          <a:p>
            <a:r>
              <a:rPr lang="en-US" sz="2000" dirty="0"/>
              <a:t>National survey of 4339 adolescents with 65% of girls, 23% boy, 59% had not disclosed their sexual abuse prior to the survey (</a:t>
            </a:r>
            <a:r>
              <a:rPr lang="en-US" sz="2000" dirty="0" err="1"/>
              <a:t>Preibe&amp;Svedin</a:t>
            </a:r>
            <a:r>
              <a:rPr lang="en-US" sz="2000" dirty="0"/>
              <a:t>, 2008)</a:t>
            </a:r>
          </a:p>
          <a:p>
            <a:endParaRPr lang="en-US" sz="700" dirty="0"/>
          </a:p>
          <a:p>
            <a:r>
              <a:rPr lang="en-US" sz="2000" dirty="0"/>
              <a:t>A majority of adults who were victims of child sexual abuse indicated that they did not disclose their abuse as children (London, et.al., 2005; 2008)</a:t>
            </a:r>
          </a:p>
          <a:p>
            <a:endParaRPr lang="en-US" sz="700" dirty="0"/>
          </a:p>
          <a:p>
            <a:r>
              <a:rPr lang="en-US" sz="2000" dirty="0"/>
              <a:t>Average age of disclosure of child sexual abuse: 52 years (USDOJ, 2003)</a:t>
            </a:r>
            <a:endParaRPr lang="en-US" sz="2200" dirty="0"/>
          </a:p>
          <a:p>
            <a:endParaRPr lang="en-US" sz="800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2806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E45DE-AFF8-7545-8E35-A4E77899B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Factors that interfere with disclosure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120B1-286E-8C41-A02B-A58D9F61C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163" y="1295400"/>
            <a:ext cx="8123237" cy="5181600"/>
          </a:xfrm>
        </p:spPr>
        <p:txBody>
          <a:bodyPr/>
          <a:lstStyle/>
          <a:p>
            <a:r>
              <a:rPr lang="en-US" sz="2400" dirty="0"/>
              <a:t>Difficulties in understanding, let alone verbalizing experiences of abuse, including recognizing that they have been abused (Kolko, 2002; van der Kolk, 2005; </a:t>
            </a:r>
            <a:r>
              <a:rPr lang="en-US" sz="2400" dirty="0" err="1"/>
              <a:t>Teicher</a:t>
            </a:r>
            <a:r>
              <a:rPr lang="en-US" sz="2400" dirty="0"/>
              <a:t>, et.al., 2016)</a:t>
            </a:r>
          </a:p>
          <a:p>
            <a:endParaRPr lang="en-US" sz="800" dirty="0"/>
          </a:p>
          <a:p>
            <a:r>
              <a:rPr lang="en-US" sz="2400" dirty="0"/>
              <a:t>Threats of violence and emotional consequences of breaking “secrecy pact” especially when perpetrator is family member or trusted figure </a:t>
            </a:r>
          </a:p>
          <a:p>
            <a:endParaRPr lang="en-US" sz="800" dirty="0"/>
          </a:p>
          <a:p>
            <a:r>
              <a:rPr lang="en-US" sz="2400" dirty="0"/>
              <a:t>Survivor’s ambivalent feelings toward abuser</a:t>
            </a:r>
          </a:p>
          <a:p>
            <a:endParaRPr lang="en-US" sz="800" dirty="0"/>
          </a:p>
          <a:p>
            <a:r>
              <a:rPr lang="en-US" sz="2400" dirty="0"/>
              <a:t>Potential risk to attachment and care especially when abuser is a caregiver or family member </a:t>
            </a:r>
          </a:p>
          <a:p>
            <a:endParaRPr lang="en-US" sz="800" dirty="0"/>
          </a:p>
          <a:p>
            <a:r>
              <a:rPr lang="en-US" sz="2400" dirty="0"/>
              <a:t>Self-blame vs. blaming abuser for the abuse and resultant confusion about who is responsible</a:t>
            </a:r>
          </a:p>
        </p:txBody>
      </p:sp>
    </p:spTree>
    <p:extLst>
      <p:ext uri="{BB962C8B-B14F-4D97-AF65-F5344CB8AC3E}">
        <p14:creationId xmlns:p14="http://schemas.microsoft.com/office/powerpoint/2010/main" val="683068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B9D11-4B5E-104A-A9A6-68078D5FA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52400"/>
            <a:ext cx="8610600" cy="914400"/>
          </a:xfrm>
        </p:spPr>
        <p:txBody>
          <a:bodyPr/>
          <a:lstStyle/>
          <a:p>
            <a:r>
              <a:rPr lang="en-US" sz="3600" dirty="0"/>
              <a:t>Factors that Interfere with Disclosure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2849F-CA12-D347-94D3-A14371882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1" y="1447800"/>
            <a:ext cx="8280400" cy="4660900"/>
          </a:xfrm>
        </p:spPr>
        <p:txBody>
          <a:bodyPr/>
          <a:lstStyle/>
          <a:p>
            <a:r>
              <a:rPr lang="en-US" sz="2400" dirty="0"/>
              <a:t>Shame and guilt</a:t>
            </a:r>
          </a:p>
          <a:p>
            <a:endParaRPr lang="en-US" sz="1000" dirty="0"/>
          </a:p>
          <a:p>
            <a:r>
              <a:rPr lang="en-US" sz="2400" dirty="0"/>
              <a:t>Post-traumatic defensive avoidance, dissociation and impact of depression and anxiety</a:t>
            </a:r>
          </a:p>
          <a:p>
            <a:endParaRPr lang="en-US" sz="1000" dirty="0"/>
          </a:p>
          <a:p>
            <a:r>
              <a:rPr lang="en-US" sz="2400" dirty="0"/>
              <a:t>Perceptions of self as bad and unworthy as a result of experience of loss of control (Fonagy, 2002; Kim &amp; </a:t>
            </a:r>
            <a:r>
              <a:rPr lang="en-US" sz="2400" dirty="0" err="1"/>
              <a:t>Cichetti</a:t>
            </a:r>
            <a:r>
              <a:rPr lang="en-US" sz="2400" dirty="0"/>
              <a:t>, 2006; </a:t>
            </a:r>
            <a:r>
              <a:rPr lang="en-US" sz="2400" dirty="0" err="1"/>
              <a:t>Finkelhor</a:t>
            </a:r>
            <a:r>
              <a:rPr lang="en-US" sz="2400" dirty="0"/>
              <a:t> &amp; </a:t>
            </a:r>
            <a:r>
              <a:rPr lang="en-US" sz="2400" dirty="0" err="1"/>
              <a:t>Omrod</a:t>
            </a:r>
            <a:r>
              <a:rPr lang="en-US" sz="2400" dirty="0"/>
              <a:t>, 2010)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4454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7A7AD-F2B0-4D1D-B59A-6533FB417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0B534-8B6E-4BE5-8B31-D0AD1E0BC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200" y="1295400"/>
            <a:ext cx="8509000" cy="5029200"/>
          </a:xfrm>
        </p:spPr>
        <p:txBody>
          <a:bodyPr/>
          <a:lstStyle/>
          <a:p>
            <a:r>
              <a:rPr lang="en-US" sz="2400" dirty="0"/>
              <a:t>Too many children remain isolated, as they struggle to deal with the traumatic impact of their sexual abuse experiences</a:t>
            </a:r>
          </a:p>
          <a:p>
            <a:endParaRPr lang="en-US" sz="800" dirty="0"/>
          </a:p>
          <a:p>
            <a:r>
              <a:rPr lang="en-US" sz="2400" dirty="0"/>
              <a:t>For many, they are not only robbed of the most fundamental control of their bodies, and the confidence of trust in adults upon whom they rely</a:t>
            </a:r>
          </a:p>
          <a:p>
            <a:endParaRPr lang="en-US" sz="800" dirty="0"/>
          </a:p>
          <a:p>
            <a:r>
              <a:rPr lang="en-US" sz="2400" dirty="0"/>
              <a:t>For too many children, the consequences of unresolved traumatic experience also rob them of their optimal developmental potential that can reverberate throughout their adult lives </a:t>
            </a:r>
          </a:p>
          <a:p>
            <a:endParaRPr lang="en-US" sz="800" dirty="0"/>
          </a:p>
          <a:p>
            <a:r>
              <a:rPr lang="en-US" sz="2400" dirty="0"/>
              <a:t>When survivors of child sexual abuse remain unrecognized and unheard, the injustice and injury of their original traumatic experiences are only revisited and perpetuated in their adult lives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012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7000"/>
            <a:ext cx="8229600" cy="11684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>
                <a:solidFill>
                  <a:srgbClr val="FFFFFF"/>
                </a:solidFill>
                <a:ea typeface="+mj-ea"/>
              </a:rPr>
              <a:t>Sources of danger: Shared human fears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538167" y="1295400"/>
            <a:ext cx="8123237" cy="4813300"/>
          </a:xfrm>
        </p:spPr>
        <p:txBody>
          <a:bodyPr/>
          <a:lstStyle/>
          <a:p>
            <a:pPr eaLnBrk="1" hangingPunct="1"/>
            <a:r>
              <a:rPr lang="en-US" sz="2800" dirty="0">
                <a:ea typeface="ＭＳ Ｐゴシック" pitchFamily="34" charset="-128"/>
              </a:rPr>
              <a:t>Loss of one’</a:t>
            </a:r>
            <a:r>
              <a:rPr lang="en-US" altLang="ja-JP" sz="2800" dirty="0">
                <a:ea typeface="ＭＳ Ｐゴシック" pitchFamily="34" charset="-128"/>
              </a:rPr>
              <a:t>s own life</a:t>
            </a:r>
          </a:p>
          <a:p>
            <a:pPr eaLnBrk="1" hangingPunct="1"/>
            <a:r>
              <a:rPr lang="en-US" sz="2800" dirty="0">
                <a:ea typeface="ＭＳ Ｐゴシック" pitchFamily="34" charset="-128"/>
              </a:rPr>
              <a:t>Loss of the life of a significant other</a:t>
            </a:r>
          </a:p>
          <a:p>
            <a:pPr eaLnBrk="1" hangingPunct="1"/>
            <a:r>
              <a:rPr lang="en-US" sz="2800" dirty="0">
                <a:ea typeface="ＭＳ Ｐゴシック" pitchFamily="34" charset="-128"/>
              </a:rPr>
              <a:t>Loss of love of another or of oneself</a:t>
            </a:r>
          </a:p>
          <a:p>
            <a:pPr eaLnBrk="1" hangingPunct="1"/>
            <a:r>
              <a:rPr lang="en-US" sz="2800" dirty="0">
                <a:ea typeface="ＭＳ Ｐゴシック" pitchFamily="34" charset="-128"/>
              </a:rPr>
              <a:t>Damage to the body</a:t>
            </a:r>
          </a:p>
          <a:p>
            <a:pPr eaLnBrk="1" hangingPunct="1"/>
            <a:r>
              <a:rPr lang="en-US" sz="2800" dirty="0">
                <a:ea typeface="ＭＳ Ｐゴシック" pitchFamily="34" charset="-128"/>
              </a:rPr>
              <a:t>Loss of control of impulses, affects and thoughts</a:t>
            </a:r>
          </a:p>
          <a:p>
            <a:pPr eaLnBrk="1" hangingPunct="1"/>
            <a:r>
              <a:rPr lang="en-US" sz="2800" dirty="0">
                <a:ea typeface="ＭＳ Ｐゴシック" pitchFamily="34" charset="-128"/>
              </a:rPr>
              <a:t>Loss of control of sense of agency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FB000D-9E99-902E-0FF9-FF1EBB198FEE}"/>
              </a:ext>
            </a:extLst>
          </p:cNvPr>
          <p:cNvSpPr txBox="1"/>
          <p:nvPr/>
        </p:nvSpPr>
        <p:spPr>
          <a:xfrm>
            <a:off x="4206240" y="792480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2940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Risk/Protective Factors </a:t>
            </a:r>
          </a:p>
        </p:txBody>
      </p:sp>
      <p:graphicFrame>
        <p:nvGraphicFramePr>
          <p:cNvPr id="18" name="Content Placeholder 5">
            <a:extLst>
              <a:ext uri="{FF2B5EF4-FFF2-40B4-BE49-F238E27FC236}">
                <a16:creationId xmlns:a16="http://schemas.microsoft.com/office/drawing/2014/main" id="{D88BAED3-824D-4AFB-ACDF-0365577C7D7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8163" y="1447800"/>
          <a:ext cx="8123237" cy="4660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19637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4AFB8-27A8-053B-55AC-CA6C85F75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Supporting recovery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8662E-3FBD-5BEF-F169-9C88D280E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Early identification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Increased public awareness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Clinical interventions</a:t>
            </a:r>
          </a:p>
          <a:p>
            <a:pPr marL="457200" lvl="1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6086564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E5277EAB-2A0F-436E-8572-9ED8C3AC4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200"/>
              <a:t>Child and Family Traumatic Stress Intervention (CFTSI)</a:t>
            </a:r>
          </a:p>
        </p:txBody>
      </p:sp>
      <p:graphicFrame>
        <p:nvGraphicFramePr>
          <p:cNvPr id="36878" name="Content Placeholder 2">
            <a:extLst>
              <a:ext uri="{FF2B5EF4-FFF2-40B4-BE49-F238E27FC236}">
                <a16:creationId xmlns:a16="http://schemas.microsoft.com/office/drawing/2014/main" id="{D882ED77-E1A4-4B5D-A7E4-935C2B68856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8163" y="1447800"/>
          <a:ext cx="8123237" cy="4660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27743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E46E0D0F-C95D-41FF-8437-C9CE907D7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CFTSI Treatment Applications</a:t>
            </a:r>
          </a:p>
        </p:txBody>
      </p:sp>
      <p:graphicFrame>
        <p:nvGraphicFramePr>
          <p:cNvPr id="24580" name="Content Placeholder 2">
            <a:extLst>
              <a:ext uri="{FF2B5EF4-FFF2-40B4-BE49-F238E27FC236}">
                <a16:creationId xmlns:a16="http://schemas.microsoft.com/office/drawing/2014/main" id="{4DAD34C3-CDAB-4089-BA55-EF9AFC1C52C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8163" y="1447800"/>
          <a:ext cx="8123237" cy="4660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7884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2BFC7298-D141-A446-A962-45261EB44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200">
                <a:ea typeface="ＭＳ Ｐゴシック" panose="020B0600070205080204" pitchFamily="34" charset="-128"/>
              </a:rPr>
              <a:t>Goals of Early Intervention </a:t>
            </a:r>
          </a:p>
        </p:txBody>
      </p:sp>
      <p:graphicFrame>
        <p:nvGraphicFramePr>
          <p:cNvPr id="52227" name="Content Placeholder 2">
            <a:extLst>
              <a:ext uri="{FF2B5EF4-FFF2-40B4-BE49-F238E27FC236}">
                <a16:creationId xmlns:a16="http://schemas.microsoft.com/office/drawing/2014/main" id="{29FA24A4-3CC4-4F82-A5C2-20B70681D99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8163" y="1447800"/>
          <a:ext cx="8123237" cy="4660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22173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A3E1FE6-2064-4CA4-8B4C-952D7E389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anchor="ctr">
            <a:normAutofit/>
          </a:bodyPr>
          <a:lstStyle/>
          <a:p>
            <a:r>
              <a:rPr lang="en-US" sz="2700" dirty="0"/>
              <a:t>CFTSI Results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AC08D25-94F2-4FB1-9997-D2A31757F37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25463" y="1295400"/>
          <a:ext cx="8135937" cy="481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45697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DA621-39B0-4F8F-A2AD-BBE0E5B8D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Change in Child Trauma Symptoms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70B6446-6628-427A-A49C-1BA99187233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0381" y="1447800"/>
          <a:ext cx="8123237" cy="466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73370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75">
                <a:solidFill>
                  <a:srgbClr val="FFFFFF"/>
                </a:solidFill>
              </a:rPr>
              <a:t>Change in Parent-Child Communication </a:t>
            </a:r>
          </a:p>
        </p:txBody>
      </p:sp>
      <p:graphicFrame>
        <p:nvGraphicFramePr>
          <p:cNvPr id="4" name="C 1"/>
          <p:cNvGraphicFramePr>
            <a:graphicFrameLocks noGrp="1"/>
          </p:cNvGraphicFramePr>
          <p:nvPr>
            <p:ph idx="1"/>
          </p:nvPr>
        </p:nvGraphicFramePr>
        <p:xfrm>
          <a:off x="538163" y="1447800"/>
          <a:ext cx="8123237" cy="466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7523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Change in Parental Trauma Symptoms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8163" y="1447800"/>
          <a:ext cx="8123237" cy="466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45828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B9A56-AE09-8942-A4B2-2910FB012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75">
                <a:solidFill>
                  <a:srgbClr val="FFFFFF"/>
                </a:solidFill>
              </a:rPr>
              <a:t>Collaboration, Dissemination, and Research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7947AEE-F0C9-4DDE-844F-4BFF3E46F5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2516486"/>
              </p:ext>
            </p:extLst>
          </p:nvPr>
        </p:nvGraphicFramePr>
        <p:xfrm>
          <a:off x="538163" y="1447800"/>
          <a:ext cx="8123237" cy="4660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8931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0BDFABB-7B6D-4FCD-916E-F2538754C7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effectLst/>
              </a:rPr>
              <a:t>Psychological Trauma as Injury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AE071F4-6C97-4BC2-9648-A6DF619A1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839200" cy="5029200"/>
          </a:xfrm>
        </p:spPr>
        <p:txBody>
          <a:bodyPr/>
          <a:lstStyle/>
          <a:p>
            <a:pPr indent="0" eaLnBrk="1" hangingPunct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chemeClr val="tx1"/>
                </a:solidFill>
                <a:effectLst/>
              </a:rPr>
              <a:t>Overwhelming</a:t>
            </a:r>
            <a:r>
              <a:rPr lang="en-US" altLang="en-US" sz="2600" dirty="0">
                <a:solidFill>
                  <a:schemeClr val="tx1"/>
                </a:solidFill>
              </a:rPr>
              <a:t> experience</a:t>
            </a:r>
            <a:r>
              <a:rPr lang="en-US" altLang="en-US" sz="2600" dirty="0">
                <a:solidFill>
                  <a:schemeClr val="tx1"/>
                </a:solidFill>
                <a:effectLst/>
              </a:rPr>
              <a:t> of danger and threat to physical and/or psychological integrity that leads to: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en-US" sz="800" dirty="0">
              <a:solidFill>
                <a:schemeClr val="tx1"/>
              </a:solidFill>
              <a:effectLst/>
            </a:endParaRPr>
          </a:p>
          <a:p>
            <a:pPr marL="0" indent="0" eaLnBrk="1" hangingPunct="1">
              <a:lnSpc>
                <a:spcPct val="100000"/>
              </a:lnSpc>
              <a:spcBef>
                <a:spcPts val="0"/>
              </a:spcBef>
              <a:buNone/>
            </a:pPr>
            <a:endParaRPr lang="en-US" altLang="en-US" sz="800" dirty="0">
              <a:solidFill>
                <a:schemeClr val="tx1"/>
              </a:solidFill>
              <a:effectLst/>
            </a:endParaRPr>
          </a:p>
          <a:p>
            <a:pPr marL="925513" indent="-463550" eaLnBrk="1" hangingPunct="1">
              <a:lnSpc>
                <a:spcPct val="100000"/>
              </a:lnSpc>
              <a:spcBef>
                <a:spcPts val="0"/>
              </a:spcBef>
            </a:pPr>
            <a:r>
              <a:rPr lang="en-US" altLang="en-US" sz="2600" dirty="0">
                <a:solidFill>
                  <a:schemeClr val="tx1"/>
                </a:solidFill>
                <a:effectLst/>
              </a:rPr>
              <a:t>Loss of control, feelings of helplessness, confusion</a:t>
            </a:r>
          </a:p>
          <a:p>
            <a:pPr marL="925513" indent="-463550" eaLnBrk="1" hangingPunct="1">
              <a:lnSpc>
                <a:spcPct val="100000"/>
              </a:lnSpc>
              <a:spcBef>
                <a:spcPts val="0"/>
              </a:spcBef>
            </a:pPr>
            <a:endParaRPr lang="en-US" altLang="en-US" sz="800" dirty="0">
              <a:solidFill>
                <a:schemeClr val="tx1"/>
              </a:solidFill>
              <a:effectLst/>
            </a:endParaRPr>
          </a:p>
          <a:p>
            <a:pPr marL="925513" indent="-463550" eaLnBrk="1" hangingPunct="1">
              <a:lnSpc>
                <a:spcPct val="100000"/>
              </a:lnSpc>
              <a:spcBef>
                <a:spcPts val="0"/>
              </a:spcBef>
            </a:pPr>
            <a:r>
              <a:rPr lang="en-US" altLang="en-US" sz="2600" dirty="0">
                <a:solidFill>
                  <a:schemeClr val="tx1"/>
                </a:solidFill>
                <a:effectLst/>
              </a:rPr>
              <a:t>Immobilization of usual methods for </a:t>
            </a:r>
          </a:p>
          <a:p>
            <a:pPr marL="925513" indent="-463550" eaLnBrk="1" hangingPunct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chemeClr val="tx1"/>
                </a:solidFill>
                <a:effectLst/>
              </a:rPr>
              <a:t>   	decreasing danger and anxiety (fight, flight or freeze)</a:t>
            </a:r>
          </a:p>
          <a:p>
            <a:pPr marL="925513" indent="-463550" eaLnBrk="1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en-US" altLang="en-US" sz="800" dirty="0">
              <a:solidFill>
                <a:schemeClr val="tx1"/>
              </a:solidFill>
              <a:effectLst/>
            </a:endParaRPr>
          </a:p>
          <a:p>
            <a:pPr marL="925513" indent="-463550" eaLnBrk="1" hangingPunct="1">
              <a:lnSpc>
                <a:spcPct val="100000"/>
              </a:lnSpc>
              <a:spcBef>
                <a:spcPts val="0"/>
              </a:spcBef>
            </a:pPr>
            <a:r>
              <a:rPr lang="en-US" altLang="en-US" sz="2600" dirty="0">
                <a:solidFill>
                  <a:schemeClr val="tx1"/>
                </a:solidFill>
                <a:effectLst/>
              </a:rPr>
              <a:t>Neuro-physiological dysregulation that </a:t>
            </a:r>
          </a:p>
          <a:p>
            <a:pPr marL="925513" indent="-463550" eaLnBrk="1" hangingPunct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chemeClr val="tx1"/>
                </a:solidFill>
                <a:effectLst/>
              </a:rPr>
              <a:t>    	compromises affective, cognitive and </a:t>
            </a:r>
          </a:p>
          <a:p>
            <a:pPr marL="925513" indent="-463550" eaLnBrk="1" hangingPunct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chemeClr val="tx1"/>
                </a:solidFill>
                <a:effectLst/>
              </a:rPr>
              <a:t>   	behavioral responses to stimuli</a:t>
            </a:r>
          </a:p>
        </p:txBody>
      </p:sp>
    </p:spTree>
    <p:extLst>
      <p:ext uri="{BB962C8B-B14F-4D97-AF65-F5344CB8AC3E}">
        <p14:creationId xmlns:p14="http://schemas.microsoft.com/office/powerpoint/2010/main" val="30603904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Longer-Term Trauma-Focused Treatments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5377B6BE-7313-4440-A427-94712B0021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0308017"/>
              </p:ext>
            </p:extLst>
          </p:nvPr>
        </p:nvGraphicFramePr>
        <p:xfrm>
          <a:off x="538163" y="1447800"/>
          <a:ext cx="8123237" cy="4660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0260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C0E45-EAA9-4F05-B70A-46DDEF6C8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Impact of Trauma</a:t>
            </a:r>
            <a:br>
              <a:rPr lang="en-US" altLang="en-US" sz="3600" dirty="0"/>
            </a:br>
            <a:r>
              <a:rPr lang="en-US" altLang="en-US" sz="3600" dirty="0"/>
              <a:t>on Brain and Functioning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44196-EFA1-4ADF-828B-A11646E37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71600"/>
            <a:ext cx="8839200" cy="5257800"/>
          </a:xfrm>
        </p:spPr>
        <p:txBody>
          <a:bodyPr/>
          <a:lstStyle/>
          <a:p>
            <a:r>
              <a:rPr lang="en-US" sz="2600" u="sng" dirty="0">
                <a:solidFill>
                  <a:schemeClr val="tx1"/>
                </a:solidFill>
              </a:rPr>
              <a:t>Under normal circumstances</a:t>
            </a:r>
            <a:r>
              <a:rPr lang="en-US" sz="2600" dirty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Regular communication occurs between pre-frontal cortex and amygdala</a:t>
            </a:r>
          </a:p>
          <a:p>
            <a:pPr lvl="1"/>
            <a:r>
              <a:rPr lang="en-US" sz="2600" b="1" dirty="0">
                <a:solidFill>
                  <a:schemeClr val="tx1"/>
                </a:solidFill>
              </a:rPr>
              <a:t>Pre-frontal cortex:</a:t>
            </a:r>
          </a:p>
          <a:p>
            <a:pPr lvl="2"/>
            <a:r>
              <a:rPr lang="en-US" sz="2600" dirty="0">
                <a:solidFill>
                  <a:schemeClr val="tx1"/>
                </a:solidFill>
              </a:rPr>
              <a:t>Organizes information</a:t>
            </a:r>
          </a:p>
          <a:p>
            <a:pPr lvl="2"/>
            <a:r>
              <a:rPr lang="en-US" sz="2600" dirty="0">
                <a:solidFill>
                  <a:schemeClr val="tx1"/>
                </a:solidFill>
              </a:rPr>
              <a:t>Thinks in organized way</a:t>
            </a:r>
          </a:p>
          <a:p>
            <a:pPr lvl="2"/>
            <a:r>
              <a:rPr lang="en-US" sz="2600" dirty="0">
                <a:solidFill>
                  <a:schemeClr val="tx1"/>
                </a:solidFill>
              </a:rPr>
              <a:t>Makes decisions about actions</a:t>
            </a:r>
          </a:p>
          <a:p>
            <a:pPr lvl="1"/>
            <a:r>
              <a:rPr lang="en-US" sz="2600" b="1" dirty="0">
                <a:solidFill>
                  <a:schemeClr val="tx1"/>
                </a:solidFill>
              </a:rPr>
              <a:t>Amygdala:</a:t>
            </a:r>
            <a:endParaRPr lang="en-US" sz="2600" dirty="0">
              <a:solidFill>
                <a:schemeClr val="tx1"/>
              </a:solidFill>
            </a:endParaRPr>
          </a:p>
          <a:p>
            <a:pPr lvl="2"/>
            <a:r>
              <a:rPr lang="en-US" sz="2600" dirty="0">
                <a:solidFill>
                  <a:schemeClr val="tx1"/>
                </a:solidFill>
              </a:rPr>
              <a:t>Acts as the center of the “chemistry of emotions”</a:t>
            </a:r>
          </a:p>
          <a:p>
            <a:pPr lvl="2"/>
            <a:r>
              <a:rPr lang="en-US" sz="2600" dirty="0">
                <a:solidFill>
                  <a:schemeClr val="tx1"/>
                </a:solidFill>
              </a:rPr>
              <a:t>Plays a central role in responding to fear and threat</a:t>
            </a:r>
          </a:p>
          <a:p>
            <a:pPr lvl="2"/>
            <a:r>
              <a:rPr lang="en-US" sz="2600" dirty="0">
                <a:solidFill>
                  <a:schemeClr val="tx1"/>
                </a:solidFill>
              </a:rPr>
              <a:t>Triggers fight-flight response</a:t>
            </a:r>
            <a:endParaRPr lang="en-US" sz="2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37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C0E45-EAA9-4F05-B70A-46DDEF6C8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Impact of Trauma</a:t>
            </a:r>
            <a:br>
              <a:rPr lang="en-US" altLang="en-US" sz="3600" dirty="0"/>
            </a:br>
            <a:r>
              <a:rPr lang="en-US" altLang="en-US" sz="3600" dirty="0"/>
              <a:t>on Brain and Functioning, cont’d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44196-EFA1-4ADF-828B-A11646E37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5334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</a:rPr>
              <a:t>Communication between pre-frontal cortex and amygdala is disrupted when we feel threatened by:</a:t>
            </a:r>
          </a:p>
          <a:p>
            <a:pPr lvl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</a:rPr>
              <a:t>Threats to our own safety and the safety of others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Major disruptions to the ways we live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At these times, our brains literally may not work the same way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When communication is disrupted: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Fight-flight responses are activated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Stress reactions are amplified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Activation of fight-flight responses lead to: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Increased production of stress hormones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</a:rPr>
              <a:t>Increased physical and cognitive symptoms of anxiety and distress </a:t>
            </a:r>
          </a:p>
        </p:txBody>
      </p:sp>
    </p:spTree>
    <p:extLst>
      <p:ext uri="{BB962C8B-B14F-4D97-AF65-F5344CB8AC3E}">
        <p14:creationId xmlns:p14="http://schemas.microsoft.com/office/powerpoint/2010/main" val="2081966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C0E45-EAA9-4F05-B70A-46DDEF6C8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857" y="76200"/>
            <a:ext cx="8236244" cy="914400"/>
          </a:xfrm>
        </p:spPr>
        <p:txBody>
          <a:bodyPr/>
          <a:lstStyle/>
          <a:p>
            <a:r>
              <a:rPr lang="en-US" altLang="en-US" sz="3600" dirty="0"/>
              <a:t>Impact of Trauma</a:t>
            </a:r>
            <a:br>
              <a:rPr lang="en-US" altLang="en-US" sz="3600" dirty="0"/>
            </a:br>
            <a:r>
              <a:rPr lang="en-US" altLang="en-US" sz="3600" dirty="0"/>
              <a:t>on Brain and Functioning, cont’d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44196-EFA1-4ADF-828B-A11646E37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658662" cy="5105400"/>
          </a:xfrm>
        </p:spPr>
        <p:txBody>
          <a:bodyPr/>
          <a:lstStyle/>
          <a:p>
            <a:r>
              <a:rPr lang="en-US" sz="2300" dirty="0">
                <a:solidFill>
                  <a:schemeClr val="tx1"/>
                </a:solidFill>
              </a:rPr>
              <a:t>When stress levels are high:</a:t>
            </a:r>
          </a:p>
          <a:p>
            <a:pPr lvl="1"/>
            <a:r>
              <a:rPr lang="en-US" sz="2300" dirty="0">
                <a:solidFill>
                  <a:schemeClr val="tx1"/>
                </a:solidFill>
              </a:rPr>
              <a:t>Physical symptoms increase</a:t>
            </a:r>
          </a:p>
          <a:p>
            <a:pPr lvl="1"/>
            <a:r>
              <a:rPr lang="en-US" sz="2300" dirty="0">
                <a:solidFill>
                  <a:schemeClr val="tx1"/>
                </a:solidFill>
              </a:rPr>
              <a:t>Ability to use thinking as a way of calming ourselves and take control decreases</a:t>
            </a:r>
          </a:p>
          <a:p>
            <a:r>
              <a:rPr lang="en-US" sz="2300" dirty="0">
                <a:solidFill>
                  <a:schemeClr val="tx1"/>
                </a:solidFill>
              </a:rPr>
              <a:t>When the amygdala is working overtime:</a:t>
            </a:r>
          </a:p>
          <a:p>
            <a:pPr lvl="1"/>
            <a:r>
              <a:rPr lang="en-US" sz="2300" dirty="0">
                <a:solidFill>
                  <a:schemeClr val="tx1"/>
                </a:solidFill>
              </a:rPr>
              <a:t>The prefrontal cortex, which organizes thoughts, analyzes problems, and initiates action plans, can be overwhelmed</a:t>
            </a:r>
          </a:p>
          <a:p>
            <a:pPr lvl="1"/>
            <a:r>
              <a:rPr lang="en-US" sz="2300" dirty="0">
                <a:solidFill>
                  <a:schemeClr val="tx1"/>
                </a:solidFill>
              </a:rPr>
              <a:t>Very real changes in our ways of thinking occurs</a:t>
            </a:r>
          </a:p>
          <a:p>
            <a:r>
              <a:rPr lang="en-US" sz="2300" dirty="0">
                <a:solidFill>
                  <a:schemeClr val="tx1"/>
                </a:solidFill>
              </a:rPr>
              <a:t>These changes in physical and cognitive symptoms can:</a:t>
            </a:r>
          </a:p>
          <a:p>
            <a:pPr lvl="1"/>
            <a:r>
              <a:rPr lang="en-US" sz="2300" dirty="0">
                <a:solidFill>
                  <a:schemeClr val="tx1"/>
                </a:solidFill>
              </a:rPr>
              <a:t>Further activate our alarm systems</a:t>
            </a:r>
          </a:p>
          <a:p>
            <a:pPr lvl="1"/>
            <a:r>
              <a:rPr lang="en-US" sz="2300" dirty="0">
                <a:solidFill>
                  <a:schemeClr val="tx1"/>
                </a:solidFill>
              </a:rPr>
              <a:t>Magnify sense of loss of control and helplessness</a:t>
            </a:r>
          </a:p>
          <a:p>
            <a:pPr lvl="1"/>
            <a:r>
              <a:rPr lang="en-US" sz="2300" dirty="0">
                <a:solidFill>
                  <a:schemeClr val="tx1"/>
                </a:solidFill>
              </a:rPr>
              <a:t>Result in not our only the world feeling out of control, our but reactions and feelings seem out of control as well.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19534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9144000" cy="1066800"/>
          </a:xfrm>
        </p:spPr>
        <p:txBody>
          <a:bodyPr/>
          <a:lstStyle/>
          <a:p>
            <a:r>
              <a:rPr lang="en-US" sz="3600" dirty="0">
                <a:solidFill>
                  <a:srgbClr val="FFFFFF"/>
                </a:solidFill>
              </a:rPr>
              <a:t>Post-traumatic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89068"/>
            <a:ext cx="8229600" cy="4079863"/>
          </a:xfrm>
        </p:spPr>
        <p:txBody>
          <a:bodyPr/>
          <a:lstStyle/>
          <a:p>
            <a:pPr marL="0" indent="0">
              <a:buFont typeface="Wingdings" charset="0"/>
              <a:buNone/>
            </a:pPr>
            <a:r>
              <a:rPr lang="en-US" sz="2600" b="1" dirty="0">
                <a:ea typeface="ＭＳ Ｐゴシック" pitchFamily="34" charset="-128"/>
              </a:rPr>
              <a:t>Four major symptom areas:</a:t>
            </a:r>
          </a:p>
          <a:p>
            <a:pPr marL="0" indent="0">
              <a:buFont typeface="Wingdings" charset="0"/>
              <a:buNone/>
            </a:pPr>
            <a:endParaRPr lang="en-US" sz="1000" b="1" dirty="0">
              <a:ea typeface="ＭＳ Ｐゴシック" pitchFamily="34" charset="-128"/>
            </a:endParaRPr>
          </a:p>
          <a:p>
            <a:r>
              <a:rPr lang="en-US" sz="2600" dirty="0">
                <a:ea typeface="ＭＳ Ｐゴシック" pitchFamily="34" charset="-128"/>
              </a:rPr>
              <a:t>Re-experiencing</a:t>
            </a:r>
          </a:p>
          <a:p>
            <a:r>
              <a:rPr lang="en-US" sz="2600" dirty="0">
                <a:ea typeface="ＭＳ Ｐゴシック" pitchFamily="34" charset="-128"/>
              </a:rPr>
              <a:t>Avoidance</a:t>
            </a:r>
          </a:p>
          <a:p>
            <a:r>
              <a:rPr lang="en-US" sz="2600" dirty="0">
                <a:ea typeface="ＭＳ Ｐゴシック" pitchFamily="34" charset="-128"/>
              </a:rPr>
              <a:t>Hyper-arousal</a:t>
            </a:r>
          </a:p>
          <a:p>
            <a:r>
              <a:rPr lang="en-US" sz="2600" dirty="0">
                <a:ea typeface="ＭＳ Ｐゴシック" pitchFamily="34" charset="-128"/>
              </a:rPr>
              <a:t>Negative alteration in cognition and mood</a:t>
            </a:r>
          </a:p>
        </p:txBody>
      </p:sp>
    </p:spTree>
    <p:extLst>
      <p:ext uri="{BB962C8B-B14F-4D97-AF65-F5344CB8AC3E}">
        <p14:creationId xmlns:p14="http://schemas.microsoft.com/office/powerpoint/2010/main" val="459576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14400"/>
          </a:xfrm>
        </p:spPr>
        <p:txBody>
          <a:bodyPr/>
          <a:lstStyle/>
          <a:p>
            <a:r>
              <a:rPr lang="en-US" sz="3600" dirty="0">
                <a:solidFill>
                  <a:srgbClr val="FFFFFF"/>
                </a:solidFill>
              </a:rPr>
              <a:t>Post-traumatic Symptoms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1999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sz="2600" b="1" dirty="0">
                <a:ea typeface="+mn-ea"/>
              </a:rPr>
              <a:t>Re-experiencing:</a:t>
            </a:r>
            <a:endParaRPr lang="en-US" sz="2600" b="1" dirty="0">
              <a:effectLst/>
              <a:ea typeface="+mn-ea"/>
            </a:endParaRP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Traumatic reminders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Intrusive memories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Traumatic play and</a:t>
            </a:r>
            <a:r>
              <a:rPr lang="en-US" sz="2600" dirty="0">
                <a:ea typeface="+mn-ea"/>
              </a:rPr>
              <a:t> r</a:t>
            </a:r>
            <a:r>
              <a:rPr lang="en-US" sz="2600" dirty="0">
                <a:effectLst/>
                <a:ea typeface="+mn-ea"/>
              </a:rPr>
              <a:t>e-enactment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Nightmares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Flashbacks and dissociation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Distressed when reminded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Somatic complaints </a:t>
            </a:r>
            <a:r>
              <a:rPr lang="en-US" sz="2600" dirty="0">
                <a:effectLst/>
              </a:rPr>
              <a:t>and discomfort</a:t>
            </a:r>
            <a:endParaRPr lang="en-US" sz="2600" dirty="0">
              <a:effectLst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16909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686800" cy="1066799"/>
          </a:xfrm>
        </p:spPr>
        <p:txBody>
          <a:bodyPr/>
          <a:lstStyle/>
          <a:p>
            <a:r>
              <a:rPr lang="en-US" sz="3600" dirty="0">
                <a:solidFill>
                  <a:srgbClr val="FFFFFF"/>
                </a:solidFill>
              </a:rPr>
              <a:t>Post-traumatic Symptoms</a:t>
            </a:r>
            <a:endParaRPr lang="en-US" sz="3600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4724401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sz="2600" b="1" dirty="0">
                <a:effectLst/>
                <a:ea typeface="+mn-ea"/>
              </a:rPr>
              <a:t>Avoidance: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Actively avoids thinking or talking about event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Avoids reminders of event (people, places, and things)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Impaired recollection or memory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New fears (e.g., separation, being alone, darkness, strangers)</a:t>
            </a:r>
          </a:p>
          <a:p>
            <a:pPr>
              <a:defRPr/>
            </a:pPr>
            <a:r>
              <a:rPr lang="en-US" sz="2600" dirty="0">
                <a:effectLst/>
                <a:ea typeface="+mn-ea"/>
              </a:rPr>
              <a:t>Sense of a foreshortened future or impending doom</a:t>
            </a:r>
          </a:p>
        </p:txBody>
      </p:sp>
    </p:spTree>
    <p:extLst>
      <p:ext uri="{BB962C8B-B14F-4D97-AF65-F5344CB8AC3E}">
        <p14:creationId xmlns:p14="http://schemas.microsoft.com/office/powerpoint/2010/main" val="4237853134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Slides">
  <a:themeElements>
    <a:clrScheme name="YSM New Brand">
      <a:dk1>
        <a:srgbClr val="000000"/>
      </a:dk1>
      <a:lt1>
        <a:srgbClr val="FFFFFF"/>
      </a:lt1>
      <a:dk2>
        <a:srgbClr val="585858"/>
      </a:dk2>
      <a:lt2>
        <a:srgbClr val="C2C0C0"/>
      </a:lt2>
      <a:accent1>
        <a:srgbClr val="467FCC"/>
      </a:accent1>
      <a:accent2>
        <a:srgbClr val="55A51C"/>
      </a:accent2>
      <a:accent3>
        <a:srgbClr val="80CDE9"/>
      </a:accent3>
      <a:accent4>
        <a:srgbClr val="A098E4"/>
      </a:accent4>
      <a:accent5>
        <a:srgbClr val="F7941D"/>
      </a:accent5>
      <a:accent6>
        <a:srgbClr val="004DA4"/>
      </a:accent6>
      <a:hlink>
        <a:srgbClr val="467FCC"/>
      </a:hlink>
      <a:folHlink>
        <a:srgbClr val="C4DF9B"/>
      </a:folHlink>
    </a:clrScheme>
    <a:fontScheme name="2_New_Blue_YSM_2">
      <a:majorFont>
        <a:latin typeface="Georgia"/>
        <a:ea typeface="Gulim"/>
        <a:cs typeface="Gulim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2_New_Blue_YSM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ew_Blue_YSM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ew_Blue_YSM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ew_Blue_YSM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ew_Blue_YSM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ew_Blue_YSM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ntent Slides">
  <a:themeElements>
    <a:clrScheme name="YSM New Brand">
      <a:dk1>
        <a:srgbClr val="000000"/>
      </a:dk1>
      <a:lt1>
        <a:srgbClr val="FFFFFF"/>
      </a:lt1>
      <a:dk2>
        <a:srgbClr val="585858"/>
      </a:dk2>
      <a:lt2>
        <a:srgbClr val="C2C0C0"/>
      </a:lt2>
      <a:accent1>
        <a:srgbClr val="467FCC"/>
      </a:accent1>
      <a:accent2>
        <a:srgbClr val="55A51C"/>
      </a:accent2>
      <a:accent3>
        <a:srgbClr val="80CDE9"/>
      </a:accent3>
      <a:accent4>
        <a:srgbClr val="A098E4"/>
      </a:accent4>
      <a:accent5>
        <a:srgbClr val="F7941D"/>
      </a:accent5>
      <a:accent6>
        <a:srgbClr val="004DA4"/>
      </a:accent6>
      <a:hlink>
        <a:srgbClr val="467FCC"/>
      </a:hlink>
      <a:folHlink>
        <a:srgbClr val="C4DF9B"/>
      </a:folHlink>
    </a:clrScheme>
    <a:fontScheme name="2_New_Blue_YSM_2">
      <a:majorFont>
        <a:latin typeface="Georgia"/>
        <a:ea typeface="Gulim"/>
        <a:cs typeface="Gulim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2_New_Blue_YSM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ew_Blue_YSM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ew_Blue_YSM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ew_Blue_YSM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ew_Blue_YSM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ew_Blue_YSM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15254</TotalTime>
  <Words>1654</Words>
  <Application>Microsoft Macintosh PowerPoint</Application>
  <PresentationFormat>On-screen Show (4:3)</PresentationFormat>
  <Paragraphs>241</Paragraphs>
  <Slides>30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ＭＳ Ｐゴシック</vt:lpstr>
      <vt:lpstr>Arial</vt:lpstr>
      <vt:lpstr>Calibri</vt:lpstr>
      <vt:lpstr>Courier New</vt:lpstr>
      <vt:lpstr>Georgia</vt:lpstr>
      <vt:lpstr>Wingdings</vt:lpstr>
      <vt:lpstr>Content Slides</vt:lpstr>
      <vt:lpstr>1_Content Slides</vt:lpstr>
      <vt:lpstr>The Traumatic Impact  of Child Sexual Abuse</vt:lpstr>
      <vt:lpstr>Sources of danger: Shared human fears</vt:lpstr>
      <vt:lpstr>Psychological Trauma as Injury</vt:lpstr>
      <vt:lpstr>Impact of Trauma on Brain and Functioning </vt:lpstr>
      <vt:lpstr>Impact of Trauma on Brain and Functioning, cont’d </vt:lpstr>
      <vt:lpstr>Impact of Trauma on Brain and Functioning, cont’d </vt:lpstr>
      <vt:lpstr>Post-traumatic Symptoms</vt:lpstr>
      <vt:lpstr>Post-traumatic Symptoms</vt:lpstr>
      <vt:lpstr>Post-traumatic Symptoms</vt:lpstr>
      <vt:lpstr>Post-traumatic Symptoms </vt:lpstr>
      <vt:lpstr>Post-traumatic symptoms</vt:lpstr>
      <vt:lpstr>Long-term Consequences </vt:lpstr>
      <vt:lpstr>What Is Sexual Abuse?</vt:lpstr>
      <vt:lpstr>Sexual Abuse Is Especially Traumatic </vt:lpstr>
      <vt:lpstr>How Does Sexual Abuse Impact Children?</vt:lpstr>
      <vt:lpstr>Delayed disclosure</vt:lpstr>
      <vt:lpstr>Factors that interfere with disclosure</vt:lpstr>
      <vt:lpstr>Factors that Interfere with Disclosure</vt:lpstr>
      <vt:lpstr>Implications</vt:lpstr>
      <vt:lpstr>Risk/Protective Factors </vt:lpstr>
      <vt:lpstr>Supporting recovery</vt:lpstr>
      <vt:lpstr>Child and Family Traumatic Stress Intervention (CFTSI)</vt:lpstr>
      <vt:lpstr>CFTSI Treatment Applications</vt:lpstr>
      <vt:lpstr>Goals of Early Intervention </vt:lpstr>
      <vt:lpstr>CFTSI Results</vt:lpstr>
      <vt:lpstr>Change in Child Trauma Symptoms</vt:lpstr>
      <vt:lpstr>Change in Parent-Child Communication </vt:lpstr>
      <vt:lpstr>Change in Parental Trauma Symptoms</vt:lpstr>
      <vt:lpstr>Collaboration, Dissemination, and Research</vt:lpstr>
      <vt:lpstr>Longer-Term Trauma-Focused Treatments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Child and Family Traumatic Stress Intervention:  Early Intervention for Traumatized Children and Families</dc:title>
  <dc:creator>Benjamin Epstein-Reyes</dc:creator>
  <cp:lastModifiedBy>Marans, Steven</cp:lastModifiedBy>
  <cp:revision>94</cp:revision>
  <dcterms:created xsi:type="dcterms:W3CDTF">2020-07-10T00:25:31Z</dcterms:created>
  <dcterms:modified xsi:type="dcterms:W3CDTF">2022-09-01T16:11:39Z</dcterms:modified>
</cp:coreProperties>
</file>