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webextensions/webextension1.xml" ContentType="application/vnd.ms-office.webextension+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webextensions/webextension2.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7"/>
  </p:notesMasterIdLst>
  <p:sldIdLst>
    <p:sldId id="522" r:id="rId2"/>
    <p:sldId id="710" r:id="rId3"/>
    <p:sldId id="713" r:id="rId4"/>
    <p:sldId id="718" r:id="rId5"/>
    <p:sldId id="731" r:id="rId6"/>
    <p:sldId id="711" r:id="rId7"/>
    <p:sldId id="717" r:id="rId8"/>
    <p:sldId id="719" r:id="rId9"/>
    <p:sldId id="720" r:id="rId10"/>
    <p:sldId id="767" r:id="rId11"/>
    <p:sldId id="725" r:id="rId12"/>
    <p:sldId id="726" r:id="rId13"/>
    <p:sldId id="722" r:id="rId14"/>
    <p:sldId id="724" r:id="rId15"/>
    <p:sldId id="768" r:id="rId16"/>
    <p:sldId id="769" r:id="rId17"/>
    <p:sldId id="727" r:id="rId18"/>
    <p:sldId id="728" r:id="rId19"/>
    <p:sldId id="658" r:id="rId20"/>
    <p:sldId id="732" r:id="rId21"/>
    <p:sldId id="730" r:id="rId22"/>
    <p:sldId id="697" r:id="rId23"/>
    <p:sldId id="766" r:id="rId24"/>
    <p:sldId id="773" r:id="rId25"/>
    <p:sldId id="765" r:id="rId26"/>
    <p:sldId id="772" r:id="rId27"/>
    <p:sldId id="774" r:id="rId28"/>
    <p:sldId id="776" r:id="rId29"/>
    <p:sldId id="777" r:id="rId30"/>
    <p:sldId id="752" r:id="rId31"/>
    <p:sldId id="743" r:id="rId32"/>
    <p:sldId id="745" r:id="rId33"/>
    <p:sldId id="738" r:id="rId34"/>
    <p:sldId id="757" r:id="rId35"/>
    <p:sldId id="756" r:id="rId36"/>
    <p:sldId id="741" r:id="rId37"/>
    <p:sldId id="775" r:id="rId38"/>
    <p:sldId id="771" r:id="rId39"/>
    <p:sldId id="758" r:id="rId40"/>
    <p:sldId id="759" r:id="rId41"/>
    <p:sldId id="760" r:id="rId42"/>
    <p:sldId id="761" r:id="rId43"/>
    <p:sldId id="762" r:id="rId44"/>
    <p:sldId id="755" r:id="rId45"/>
    <p:sldId id="770" r:id="rId46"/>
  </p:sldIdLst>
  <p:sldSz cx="12192000" cy="9144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7A"/>
    <a:srgbClr val="FF99CC"/>
    <a:srgbClr val="A568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60" autoAdjust="0"/>
    <p:restoredTop sz="82877" autoAdjust="0"/>
  </p:normalViewPr>
  <p:slideViewPr>
    <p:cSldViewPr snapToGrid="0">
      <p:cViewPr>
        <p:scale>
          <a:sx n="100" d="100"/>
          <a:sy n="100" d="100"/>
        </p:scale>
        <p:origin x="1864" y="144"/>
      </p:cViewPr>
      <p:guideLst>
        <p:guide orient="horz" pos="2880"/>
        <p:guide pos="384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3176F-7BF3-48FA-9AB8-82BA3E9A28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DE9A84-786A-4B38-8CEA-86E5C9117B56}">
      <dgm:prSet/>
      <dgm:spPr/>
      <dgm:t>
        <a:bodyPr/>
        <a:lstStyle/>
        <a:p>
          <a:r>
            <a:rPr lang="en-US" dirty="0"/>
            <a:t>Rate of suicide among attorneys is 6X higher than that of the general population</a:t>
          </a:r>
        </a:p>
      </dgm:t>
    </dgm:pt>
    <dgm:pt modelId="{1502949D-EA5E-4820-B576-F4324F9751FF}" type="parTrans" cxnId="{4C0FAD7C-6664-4D09-AA7A-67DB19FD59CF}">
      <dgm:prSet/>
      <dgm:spPr/>
      <dgm:t>
        <a:bodyPr/>
        <a:lstStyle/>
        <a:p>
          <a:endParaRPr lang="en-US"/>
        </a:p>
      </dgm:t>
    </dgm:pt>
    <dgm:pt modelId="{C18B1174-2099-4811-8F33-4EC6CD5B1C15}" type="sibTrans" cxnId="{4C0FAD7C-6664-4D09-AA7A-67DB19FD59CF}">
      <dgm:prSet/>
      <dgm:spPr/>
      <dgm:t>
        <a:bodyPr/>
        <a:lstStyle/>
        <a:p>
          <a:endParaRPr lang="en-US"/>
        </a:p>
      </dgm:t>
    </dgm:pt>
    <dgm:pt modelId="{9F727872-91CA-48F2-B1D1-36FCF2627C7D}">
      <dgm:prSet/>
      <dgm:spPr/>
      <dgm:t>
        <a:bodyPr/>
        <a:lstStyle/>
        <a:p>
          <a:r>
            <a:rPr lang="en-US" dirty="0"/>
            <a:t>Attorneys are 2x as likely as general population to suffer substance abuse and other addictive disorders</a:t>
          </a:r>
        </a:p>
      </dgm:t>
    </dgm:pt>
    <dgm:pt modelId="{7878E601-280A-44BB-9A30-3B2B24628C3E}" type="parTrans" cxnId="{43463571-094D-4810-88B7-1E72A89B8928}">
      <dgm:prSet/>
      <dgm:spPr/>
      <dgm:t>
        <a:bodyPr/>
        <a:lstStyle/>
        <a:p>
          <a:endParaRPr lang="en-US"/>
        </a:p>
      </dgm:t>
    </dgm:pt>
    <dgm:pt modelId="{F6E87D33-ACEB-44BF-ADD9-223B4AF061F0}" type="sibTrans" cxnId="{43463571-094D-4810-88B7-1E72A89B8928}">
      <dgm:prSet/>
      <dgm:spPr/>
      <dgm:t>
        <a:bodyPr/>
        <a:lstStyle/>
        <a:p>
          <a:endParaRPr lang="en-US"/>
        </a:p>
      </dgm:t>
    </dgm:pt>
    <dgm:pt modelId="{EFA1C735-2C31-4901-BFAC-D7AB5F3F0BE8}">
      <dgm:prSet/>
      <dgm:spPr/>
      <dgm:t>
        <a:bodyPr/>
        <a:lstStyle/>
        <a:p>
          <a:r>
            <a:rPr lang="en-US" b="0" i="0" dirty="0"/>
            <a:t>Attorneys are the most frequently depressed occupational group in the U.S., and attorneys are 3.6X more likely to suffer from depression than non-attorneys</a:t>
          </a:r>
          <a:endParaRPr lang="en-US" dirty="0"/>
        </a:p>
      </dgm:t>
    </dgm:pt>
    <dgm:pt modelId="{F794A023-165F-49E9-AF0E-346DD0CC8ECB}" type="parTrans" cxnId="{B43F6DC8-7A40-4529-9F27-E6686E6133BB}">
      <dgm:prSet/>
      <dgm:spPr/>
      <dgm:t>
        <a:bodyPr/>
        <a:lstStyle/>
        <a:p>
          <a:endParaRPr lang="en-US"/>
        </a:p>
      </dgm:t>
    </dgm:pt>
    <dgm:pt modelId="{888691AB-632E-433C-8C4D-5225303AE250}" type="sibTrans" cxnId="{B43F6DC8-7A40-4529-9F27-E6686E6133BB}">
      <dgm:prSet/>
      <dgm:spPr/>
      <dgm:t>
        <a:bodyPr/>
        <a:lstStyle/>
        <a:p>
          <a:endParaRPr lang="en-US"/>
        </a:p>
      </dgm:t>
    </dgm:pt>
    <dgm:pt modelId="{43BABFB2-B349-4057-9785-3A7BF4CBE01B}">
      <dgm:prSet/>
      <dgm:spPr/>
      <dgm:t>
        <a:bodyPr/>
        <a:lstStyle/>
        <a:p>
          <a:r>
            <a:rPr lang="en-US" dirty="0"/>
            <a:t>Roughly </a:t>
          </a:r>
          <a:r>
            <a:rPr lang="en-US" b="0" i="0" dirty="0"/>
            <a:t>half of practicing attorneys are experiencing symptoms of anxiety and depression</a:t>
          </a:r>
          <a:endParaRPr lang="en-US" dirty="0"/>
        </a:p>
      </dgm:t>
    </dgm:pt>
    <dgm:pt modelId="{32118518-EDF2-487D-9B6B-658A68AA4C6D}" type="sibTrans" cxnId="{0E16536C-8DEA-4728-9B5F-3B483525D4C5}">
      <dgm:prSet/>
      <dgm:spPr/>
      <dgm:t>
        <a:bodyPr/>
        <a:lstStyle/>
        <a:p>
          <a:endParaRPr lang="en-US"/>
        </a:p>
      </dgm:t>
    </dgm:pt>
    <dgm:pt modelId="{6498FC7B-E30E-4698-92D0-A86FAE437A6D}" type="parTrans" cxnId="{0E16536C-8DEA-4728-9B5F-3B483525D4C5}">
      <dgm:prSet/>
      <dgm:spPr/>
      <dgm:t>
        <a:bodyPr/>
        <a:lstStyle/>
        <a:p>
          <a:endParaRPr lang="en-US"/>
        </a:p>
      </dgm:t>
    </dgm:pt>
    <dgm:pt modelId="{3C571D04-095E-4A55-904C-1A7919D4743A}" type="pres">
      <dgm:prSet presAssocID="{7383176F-7BF3-48FA-9AB8-82BA3E9A2882}" presName="linear" presStyleCnt="0">
        <dgm:presLayoutVars>
          <dgm:animLvl val="lvl"/>
          <dgm:resizeHandles val="exact"/>
        </dgm:presLayoutVars>
      </dgm:prSet>
      <dgm:spPr/>
    </dgm:pt>
    <dgm:pt modelId="{3FA8311D-10A5-4256-9041-7770489DB4B2}" type="pres">
      <dgm:prSet presAssocID="{56DE9A84-786A-4B38-8CEA-86E5C9117B56}" presName="parentText" presStyleLbl="node1" presStyleIdx="0" presStyleCnt="4" custScaleY="73607" custLinFactNeighborX="-1074" custLinFactNeighborY="52496">
        <dgm:presLayoutVars>
          <dgm:chMax val="0"/>
          <dgm:bulletEnabled val="1"/>
        </dgm:presLayoutVars>
      </dgm:prSet>
      <dgm:spPr/>
    </dgm:pt>
    <dgm:pt modelId="{07A4B3C2-3E43-4E5C-9F09-11806CAA32FF}" type="pres">
      <dgm:prSet presAssocID="{C18B1174-2099-4811-8F33-4EC6CD5B1C15}" presName="spacer" presStyleCnt="0"/>
      <dgm:spPr/>
    </dgm:pt>
    <dgm:pt modelId="{DBB0CB2A-C00D-46C1-93A2-F334AED054BE}" type="pres">
      <dgm:prSet presAssocID="{9F727872-91CA-48F2-B1D1-36FCF2627C7D}" presName="parentText" presStyleLbl="node1" presStyleIdx="1" presStyleCnt="4" custScaleY="82807">
        <dgm:presLayoutVars>
          <dgm:chMax val="0"/>
          <dgm:bulletEnabled val="1"/>
        </dgm:presLayoutVars>
      </dgm:prSet>
      <dgm:spPr/>
    </dgm:pt>
    <dgm:pt modelId="{026A61FE-DFCB-4132-8B8B-260E8BA1E0E3}" type="pres">
      <dgm:prSet presAssocID="{F6E87D33-ACEB-44BF-ADD9-223B4AF061F0}" presName="spacer" presStyleCnt="0"/>
      <dgm:spPr/>
    </dgm:pt>
    <dgm:pt modelId="{12E157AD-3F74-489F-A6BE-CA3783391DE9}" type="pres">
      <dgm:prSet presAssocID="{EFA1C735-2C31-4901-BFAC-D7AB5F3F0BE8}" presName="parentText" presStyleLbl="node1" presStyleIdx="2" presStyleCnt="4" custScaleY="86284">
        <dgm:presLayoutVars>
          <dgm:chMax val="0"/>
          <dgm:bulletEnabled val="1"/>
        </dgm:presLayoutVars>
      </dgm:prSet>
      <dgm:spPr/>
    </dgm:pt>
    <dgm:pt modelId="{927E7C0C-2BF6-4401-8041-E7832500960A}" type="pres">
      <dgm:prSet presAssocID="{888691AB-632E-433C-8C4D-5225303AE250}" presName="spacer" presStyleCnt="0"/>
      <dgm:spPr/>
    </dgm:pt>
    <dgm:pt modelId="{F8B9E4FF-EE8F-4501-AB98-D5B73F1F1A3A}" type="pres">
      <dgm:prSet presAssocID="{43BABFB2-B349-4057-9785-3A7BF4CBE01B}" presName="parentText" presStyleLbl="node1" presStyleIdx="3" presStyleCnt="4" custScaleY="68074">
        <dgm:presLayoutVars>
          <dgm:chMax val="0"/>
          <dgm:bulletEnabled val="1"/>
        </dgm:presLayoutVars>
      </dgm:prSet>
      <dgm:spPr/>
    </dgm:pt>
  </dgm:ptLst>
  <dgm:cxnLst>
    <dgm:cxn modelId="{F98C0E0F-3A47-4DFC-BBB4-67F38E4C2BCD}" type="presOf" srcId="{EFA1C735-2C31-4901-BFAC-D7AB5F3F0BE8}" destId="{12E157AD-3F74-489F-A6BE-CA3783391DE9}" srcOrd="0" destOrd="0" presId="urn:microsoft.com/office/officeart/2005/8/layout/vList2"/>
    <dgm:cxn modelId="{8EB9B019-1541-4BEB-BD6A-C86B3AA1A745}" type="presOf" srcId="{43BABFB2-B349-4057-9785-3A7BF4CBE01B}" destId="{F8B9E4FF-EE8F-4501-AB98-D5B73F1F1A3A}" srcOrd="0" destOrd="0" presId="urn:microsoft.com/office/officeart/2005/8/layout/vList2"/>
    <dgm:cxn modelId="{99030952-9C18-4B9B-BF53-03D55B996032}" type="presOf" srcId="{9F727872-91CA-48F2-B1D1-36FCF2627C7D}" destId="{DBB0CB2A-C00D-46C1-93A2-F334AED054BE}" srcOrd="0" destOrd="0" presId="urn:microsoft.com/office/officeart/2005/8/layout/vList2"/>
    <dgm:cxn modelId="{95B45B61-84FA-443D-A562-3087EC7DFC62}" type="presOf" srcId="{7383176F-7BF3-48FA-9AB8-82BA3E9A2882}" destId="{3C571D04-095E-4A55-904C-1A7919D4743A}" srcOrd="0" destOrd="0" presId="urn:microsoft.com/office/officeart/2005/8/layout/vList2"/>
    <dgm:cxn modelId="{0E16536C-8DEA-4728-9B5F-3B483525D4C5}" srcId="{7383176F-7BF3-48FA-9AB8-82BA3E9A2882}" destId="{43BABFB2-B349-4057-9785-3A7BF4CBE01B}" srcOrd="3" destOrd="0" parTransId="{6498FC7B-E30E-4698-92D0-A86FAE437A6D}" sibTransId="{32118518-EDF2-487D-9B6B-658A68AA4C6D}"/>
    <dgm:cxn modelId="{43463571-094D-4810-88B7-1E72A89B8928}" srcId="{7383176F-7BF3-48FA-9AB8-82BA3E9A2882}" destId="{9F727872-91CA-48F2-B1D1-36FCF2627C7D}" srcOrd="1" destOrd="0" parTransId="{7878E601-280A-44BB-9A30-3B2B24628C3E}" sibTransId="{F6E87D33-ACEB-44BF-ADD9-223B4AF061F0}"/>
    <dgm:cxn modelId="{4C0FAD7C-6664-4D09-AA7A-67DB19FD59CF}" srcId="{7383176F-7BF3-48FA-9AB8-82BA3E9A2882}" destId="{56DE9A84-786A-4B38-8CEA-86E5C9117B56}" srcOrd="0" destOrd="0" parTransId="{1502949D-EA5E-4820-B576-F4324F9751FF}" sibTransId="{C18B1174-2099-4811-8F33-4EC6CD5B1C15}"/>
    <dgm:cxn modelId="{B43F6DC8-7A40-4529-9F27-E6686E6133BB}" srcId="{7383176F-7BF3-48FA-9AB8-82BA3E9A2882}" destId="{EFA1C735-2C31-4901-BFAC-D7AB5F3F0BE8}" srcOrd="2" destOrd="0" parTransId="{F794A023-165F-49E9-AF0E-346DD0CC8ECB}" sibTransId="{888691AB-632E-433C-8C4D-5225303AE250}"/>
    <dgm:cxn modelId="{73FE4BE2-9224-4B61-A838-1F22F7B219C6}" type="presOf" srcId="{56DE9A84-786A-4B38-8CEA-86E5C9117B56}" destId="{3FA8311D-10A5-4256-9041-7770489DB4B2}" srcOrd="0" destOrd="0" presId="urn:microsoft.com/office/officeart/2005/8/layout/vList2"/>
    <dgm:cxn modelId="{7501210B-5429-47E5-B725-993D540FB4E0}" type="presParOf" srcId="{3C571D04-095E-4A55-904C-1A7919D4743A}" destId="{3FA8311D-10A5-4256-9041-7770489DB4B2}" srcOrd="0" destOrd="0" presId="urn:microsoft.com/office/officeart/2005/8/layout/vList2"/>
    <dgm:cxn modelId="{7CCE6C8F-A181-45B4-9222-F093E35561A7}" type="presParOf" srcId="{3C571D04-095E-4A55-904C-1A7919D4743A}" destId="{07A4B3C2-3E43-4E5C-9F09-11806CAA32FF}" srcOrd="1" destOrd="0" presId="urn:microsoft.com/office/officeart/2005/8/layout/vList2"/>
    <dgm:cxn modelId="{2A62AB38-869D-4C94-9970-9C75139D2DAB}" type="presParOf" srcId="{3C571D04-095E-4A55-904C-1A7919D4743A}" destId="{DBB0CB2A-C00D-46C1-93A2-F334AED054BE}" srcOrd="2" destOrd="0" presId="urn:microsoft.com/office/officeart/2005/8/layout/vList2"/>
    <dgm:cxn modelId="{6C486B94-0641-48B9-9EB7-A8DDDEEA4F9F}" type="presParOf" srcId="{3C571D04-095E-4A55-904C-1A7919D4743A}" destId="{026A61FE-DFCB-4132-8B8B-260E8BA1E0E3}" srcOrd="3" destOrd="0" presId="urn:microsoft.com/office/officeart/2005/8/layout/vList2"/>
    <dgm:cxn modelId="{E08AC4AC-D93C-4C9A-A88B-21691443255C}" type="presParOf" srcId="{3C571D04-095E-4A55-904C-1A7919D4743A}" destId="{12E157AD-3F74-489F-A6BE-CA3783391DE9}" srcOrd="4" destOrd="0" presId="urn:microsoft.com/office/officeart/2005/8/layout/vList2"/>
    <dgm:cxn modelId="{B8001584-F4A6-476C-A688-67F327741BFF}" type="presParOf" srcId="{3C571D04-095E-4A55-904C-1A7919D4743A}" destId="{927E7C0C-2BF6-4401-8041-E7832500960A}" srcOrd="5" destOrd="0" presId="urn:microsoft.com/office/officeart/2005/8/layout/vList2"/>
    <dgm:cxn modelId="{F93B7D8C-08CD-43C5-AAB1-FB14437E2DF9}" type="presParOf" srcId="{3C571D04-095E-4A55-904C-1A7919D4743A}" destId="{F8B9E4FF-EE8F-4501-AB98-D5B73F1F1A3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4BF058-15D3-4B04-9EA5-2835DF7B5A78}"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83919C1D-E65D-495C-AD63-69AF50B4E7F4}">
      <dgm:prSet/>
      <dgm:spPr/>
      <dgm:t>
        <a:bodyPr/>
        <a:lstStyle/>
        <a:p>
          <a:r>
            <a:rPr lang="en-US"/>
            <a:t>Define</a:t>
          </a:r>
        </a:p>
      </dgm:t>
    </dgm:pt>
    <dgm:pt modelId="{5B0AD4CE-F104-4503-B384-BEC4D676B079}" type="parTrans" cxnId="{4CBC5A65-C924-463F-86E7-97D24376F8E9}">
      <dgm:prSet/>
      <dgm:spPr/>
      <dgm:t>
        <a:bodyPr/>
        <a:lstStyle/>
        <a:p>
          <a:endParaRPr lang="en-US"/>
        </a:p>
      </dgm:t>
    </dgm:pt>
    <dgm:pt modelId="{E6BD7DCD-4431-43A4-90D1-F0674D997D72}" type="sibTrans" cxnId="{4CBC5A65-C924-463F-86E7-97D24376F8E9}">
      <dgm:prSet/>
      <dgm:spPr/>
      <dgm:t>
        <a:bodyPr/>
        <a:lstStyle/>
        <a:p>
          <a:endParaRPr lang="en-US"/>
        </a:p>
      </dgm:t>
    </dgm:pt>
    <dgm:pt modelId="{C3A966F7-E3AA-44F5-9328-5A6FD8C873A5}">
      <dgm:prSet custT="1"/>
      <dgm:spPr/>
      <dgm:t>
        <a:bodyPr/>
        <a:lstStyle/>
        <a:p>
          <a:r>
            <a:rPr lang="en-US" sz="1800" dirty="0"/>
            <a:t>Define the concepts of secondary/vicarious trauma, burnout, &amp; compassion fatigue</a:t>
          </a:r>
        </a:p>
      </dgm:t>
    </dgm:pt>
    <dgm:pt modelId="{CA5235E5-BAD5-414D-9B8C-C994B5C0AFC9}" type="parTrans" cxnId="{CD75D7F5-3536-440A-AC81-5648CA2840BF}">
      <dgm:prSet/>
      <dgm:spPr/>
      <dgm:t>
        <a:bodyPr/>
        <a:lstStyle/>
        <a:p>
          <a:endParaRPr lang="en-US"/>
        </a:p>
      </dgm:t>
    </dgm:pt>
    <dgm:pt modelId="{9648AEFD-334E-4CD4-9CB7-F73D22B80360}" type="sibTrans" cxnId="{CD75D7F5-3536-440A-AC81-5648CA2840BF}">
      <dgm:prSet/>
      <dgm:spPr/>
      <dgm:t>
        <a:bodyPr/>
        <a:lstStyle/>
        <a:p>
          <a:endParaRPr lang="en-US"/>
        </a:p>
      </dgm:t>
    </dgm:pt>
    <dgm:pt modelId="{33991A51-4731-4883-9F06-766C216C1FF4}">
      <dgm:prSet/>
      <dgm:spPr/>
      <dgm:t>
        <a:bodyPr/>
        <a:lstStyle/>
        <a:p>
          <a:r>
            <a:rPr lang="en-US"/>
            <a:t>Discuss</a:t>
          </a:r>
        </a:p>
      </dgm:t>
    </dgm:pt>
    <dgm:pt modelId="{6614B69C-FBB0-4648-969C-B3C71F985B48}" type="parTrans" cxnId="{F8B409B2-BCE7-4CE4-9409-AC7D398E5412}">
      <dgm:prSet/>
      <dgm:spPr/>
      <dgm:t>
        <a:bodyPr/>
        <a:lstStyle/>
        <a:p>
          <a:endParaRPr lang="en-US"/>
        </a:p>
      </dgm:t>
    </dgm:pt>
    <dgm:pt modelId="{D00DAB97-4AC4-47A4-BBFD-99DFA0B9FE85}" type="sibTrans" cxnId="{F8B409B2-BCE7-4CE4-9409-AC7D398E5412}">
      <dgm:prSet/>
      <dgm:spPr/>
      <dgm:t>
        <a:bodyPr/>
        <a:lstStyle/>
        <a:p>
          <a:endParaRPr lang="en-US"/>
        </a:p>
      </dgm:t>
    </dgm:pt>
    <dgm:pt modelId="{ABC1A637-B89A-4200-AD98-BAC4702DA404}">
      <dgm:prSet custT="1"/>
      <dgm:spPr/>
      <dgm:t>
        <a:bodyPr/>
        <a:lstStyle/>
        <a:p>
          <a:r>
            <a:rPr lang="en-US" sz="1800" dirty="0"/>
            <a:t>Discuss how exposure to clients’ traumatic stories and materials impacts attorneys </a:t>
          </a:r>
        </a:p>
      </dgm:t>
    </dgm:pt>
    <dgm:pt modelId="{E96E6405-0415-4DC2-9C28-C1CA78566642}" type="parTrans" cxnId="{86DF048D-0AD1-464B-9638-FB020D12393A}">
      <dgm:prSet/>
      <dgm:spPr/>
      <dgm:t>
        <a:bodyPr/>
        <a:lstStyle/>
        <a:p>
          <a:endParaRPr lang="en-US"/>
        </a:p>
      </dgm:t>
    </dgm:pt>
    <dgm:pt modelId="{77705322-D74E-4956-BC92-F300F53984E3}" type="sibTrans" cxnId="{86DF048D-0AD1-464B-9638-FB020D12393A}">
      <dgm:prSet/>
      <dgm:spPr/>
      <dgm:t>
        <a:bodyPr/>
        <a:lstStyle/>
        <a:p>
          <a:endParaRPr lang="en-US"/>
        </a:p>
      </dgm:t>
    </dgm:pt>
    <dgm:pt modelId="{7E89C445-38FB-4374-8AF4-548DEF17B74A}">
      <dgm:prSet/>
      <dgm:spPr/>
      <dgm:t>
        <a:bodyPr/>
        <a:lstStyle/>
        <a:p>
          <a:r>
            <a:rPr lang="en-US"/>
            <a:t>Discuss</a:t>
          </a:r>
        </a:p>
      </dgm:t>
    </dgm:pt>
    <dgm:pt modelId="{61C2A6F0-D4C8-402E-8F06-EF2F087DAED0}" type="parTrans" cxnId="{73163ABF-13F8-48D5-BE2F-C5E4A3AE5D2A}">
      <dgm:prSet/>
      <dgm:spPr/>
      <dgm:t>
        <a:bodyPr/>
        <a:lstStyle/>
        <a:p>
          <a:endParaRPr lang="en-US"/>
        </a:p>
      </dgm:t>
    </dgm:pt>
    <dgm:pt modelId="{D88E665C-AD31-45AA-8AA6-A25851FAC203}" type="sibTrans" cxnId="{73163ABF-13F8-48D5-BE2F-C5E4A3AE5D2A}">
      <dgm:prSet/>
      <dgm:spPr/>
      <dgm:t>
        <a:bodyPr/>
        <a:lstStyle/>
        <a:p>
          <a:endParaRPr lang="en-US"/>
        </a:p>
      </dgm:t>
    </dgm:pt>
    <dgm:pt modelId="{80396CD6-93C1-4805-A971-B35150F1034E}">
      <dgm:prSet custT="1"/>
      <dgm:spPr/>
      <dgm:t>
        <a:bodyPr/>
        <a:lstStyle/>
        <a:p>
          <a:r>
            <a:rPr lang="en-US" sz="1800" dirty="0"/>
            <a:t>Discuss the impact of vicarious trauma on organizations</a:t>
          </a:r>
        </a:p>
      </dgm:t>
    </dgm:pt>
    <dgm:pt modelId="{23CDA6C7-BA0D-410B-BAC0-66EA86D40DF8}" type="parTrans" cxnId="{5AE735D5-788B-4C4B-94DB-D26E168A36C0}">
      <dgm:prSet/>
      <dgm:spPr/>
      <dgm:t>
        <a:bodyPr/>
        <a:lstStyle/>
        <a:p>
          <a:endParaRPr lang="en-US"/>
        </a:p>
      </dgm:t>
    </dgm:pt>
    <dgm:pt modelId="{AFC168A2-F894-4E40-9F42-2A5D505CDE92}" type="sibTrans" cxnId="{5AE735D5-788B-4C4B-94DB-D26E168A36C0}">
      <dgm:prSet/>
      <dgm:spPr/>
      <dgm:t>
        <a:bodyPr/>
        <a:lstStyle/>
        <a:p>
          <a:endParaRPr lang="en-US"/>
        </a:p>
      </dgm:t>
    </dgm:pt>
    <dgm:pt modelId="{20CC0A8B-AB34-47AC-B320-9B95024B6B0C}">
      <dgm:prSet/>
      <dgm:spPr/>
      <dgm:t>
        <a:bodyPr/>
        <a:lstStyle/>
        <a:p>
          <a:r>
            <a:rPr lang="en-US" dirty="0"/>
            <a:t>Assess</a:t>
          </a:r>
        </a:p>
      </dgm:t>
    </dgm:pt>
    <dgm:pt modelId="{B20EA9F8-B855-4B38-9EB9-30C32191F15E}" type="parTrans" cxnId="{BABB15E5-4C77-42F0-856C-8019B90C2B9D}">
      <dgm:prSet/>
      <dgm:spPr/>
      <dgm:t>
        <a:bodyPr/>
        <a:lstStyle/>
        <a:p>
          <a:endParaRPr lang="en-US"/>
        </a:p>
      </dgm:t>
    </dgm:pt>
    <dgm:pt modelId="{9EAEC298-4C85-49D1-875E-049DEBFD5057}" type="sibTrans" cxnId="{BABB15E5-4C77-42F0-856C-8019B90C2B9D}">
      <dgm:prSet/>
      <dgm:spPr/>
      <dgm:t>
        <a:bodyPr/>
        <a:lstStyle/>
        <a:p>
          <a:endParaRPr lang="en-US"/>
        </a:p>
      </dgm:t>
    </dgm:pt>
    <dgm:pt modelId="{056F8853-7168-42DE-8340-45617D0E4FE9}">
      <dgm:prSet custT="1"/>
      <dgm:spPr/>
      <dgm:t>
        <a:bodyPr/>
        <a:lstStyle/>
        <a:p>
          <a:r>
            <a:rPr lang="en-US" sz="1800" dirty="0"/>
            <a:t>Assess current level of functioning and self-care practices</a:t>
          </a:r>
        </a:p>
      </dgm:t>
    </dgm:pt>
    <dgm:pt modelId="{1D6E742A-3539-4E8E-97A4-F3C75D1C056C}" type="parTrans" cxnId="{48533624-ACE3-451B-9C3F-8FA1895929BD}">
      <dgm:prSet/>
      <dgm:spPr/>
      <dgm:t>
        <a:bodyPr/>
        <a:lstStyle/>
        <a:p>
          <a:endParaRPr lang="en-US"/>
        </a:p>
      </dgm:t>
    </dgm:pt>
    <dgm:pt modelId="{633B8075-8362-4886-9E29-3AE37BFCD21E}" type="sibTrans" cxnId="{48533624-ACE3-451B-9C3F-8FA1895929BD}">
      <dgm:prSet/>
      <dgm:spPr/>
      <dgm:t>
        <a:bodyPr/>
        <a:lstStyle/>
        <a:p>
          <a:endParaRPr lang="en-US"/>
        </a:p>
      </dgm:t>
    </dgm:pt>
    <dgm:pt modelId="{BF5898FE-7191-4F55-A220-3F16E6818B98}">
      <dgm:prSet/>
      <dgm:spPr/>
      <dgm:t>
        <a:bodyPr/>
        <a:lstStyle/>
        <a:p>
          <a:r>
            <a:rPr lang="en-US"/>
            <a:t>Identify</a:t>
          </a:r>
        </a:p>
      </dgm:t>
    </dgm:pt>
    <dgm:pt modelId="{33647F21-37E4-4CF9-AB83-7A4041E89C94}" type="parTrans" cxnId="{09841537-26FE-4A3D-8EA3-1CCB9FE5A914}">
      <dgm:prSet/>
      <dgm:spPr/>
      <dgm:t>
        <a:bodyPr/>
        <a:lstStyle/>
        <a:p>
          <a:endParaRPr lang="en-US"/>
        </a:p>
      </dgm:t>
    </dgm:pt>
    <dgm:pt modelId="{903A323C-05C8-4FFD-ABA4-5B7B1EBCA447}" type="sibTrans" cxnId="{09841537-26FE-4A3D-8EA3-1CCB9FE5A914}">
      <dgm:prSet/>
      <dgm:spPr/>
      <dgm:t>
        <a:bodyPr/>
        <a:lstStyle/>
        <a:p>
          <a:endParaRPr lang="en-US"/>
        </a:p>
      </dgm:t>
    </dgm:pt>
    <dgm:pt modelId="{55754EF0-79C1-4EA9-B54A-93FBBDD55E31}">
      <dgm:prSet custT="1"/>
      <dgm:spPr/>
      <dgm:t>
        <a:bodyPr/>
        <a:lstStyle/>
        <a:p>
          <a:r>
            <a:rPr lang="en-US" sz="1800" dirty="0"/>
            <a:t>Identify self-care strategies and organizational interventions  that enhance both personal and professional resilience</a:t>
          </a:r>
        </a:p>
      </dgm:t>
    </dgm:pt>
    <dgm:pt modelId="{5764BC2D-26FC-496D-BDBB-E744DE489958}" type="parTrans" cxnId="{E09DC2DF-067C-4377-B320-D798DA253CBC}">
      <dgm:prSet/>
      <dgm:spPr/>
      <dgm:t>
        <a:bodyPr/>
        <a:lstStyle/>
        <a:p>
          <a:endParaRPr lang="en-US"/>
        </a:p>
      </dgm:t>
    </dgm:pt>
    <dgm:pt modelId="{283FE83D-BC93-4E06-8CD3-F61CE5FEAC8D}" type="sibTrans" cxnId="{E09DC2DF-067C-4377-B320-D798DA253CBC}">
      <dgm:prSet/>
      <dgm:spPr/>
      <dgm:t>
        <a:bodyPr/>
        <a:lstStyle/>
        <a:p>
          <a:endParaRPr lang="en-US"/>
        </a:p>
      </dgm:t>
    </dgm:pt>
    <dgm:pt modelId="{BFF2CCDD-849A-4C3B-8CE9-75C36243746B}" type="pres">
      <dgm:prSet presAssocID="{A34BF058-15D3-4B04-9EA5-2835DF7B5A78}" presName="Name0" presStyleCnt="0">
        <dgm:presLayoutVars>
          <dgm:dir/>
          <dgm:animLvl val="lvl"/>
          <dgm:resizeHandles val="exact"/>
        </dgm:presLayoutVars>
      </dgm:prSet>
      <dgm:spPr/>
    </dgm:pt>
    <dgm:pt modelId="{4CBB535F-31A2-4ED7-9886-E0DB58EE6EFB}" type="pres">
      <dgm:prSet presAssocID="{83919C1D-E65D-495C-AD63-69AF50B4E7F4}" presName="linNode" presStyleCnt="0"/>
      <dgm:spPr/>
    </dgm:pt>
    <dgm:pt modelId="{0DF62453-D897-4492-8C71-8A5FBE0F1EE8}" type="pres">
      <dgm:prSet presAssocID="{83919C1D-E65D-495C-AD63-69AF50B4E7F4}" presName="parentText" presStyleLbl="solidFgAcc1" presStyleIdx="0" presStyleCnt="5">
        <dgm:presLayoutVars>
          <dgm:chMax val="1"/>
          <dgm:bulletEnabled/>
        </dgm:presLayoutVars>
      </dgm:prSet>
      <dgm:spPr/>
    </dgm:pt>
    <dgm:pt modelId="{3F7068AB-26DD-4A1D-AA11-080AC3CD605D}" type="pres">
      <dgm:prSet presAssocID="{83919C1D-E65D-495C-AD63-69AF50B4E7F4}" presName="descendantText" presStyleLbl="alignNode1" presStyleIdx="0" presStyleCnt="5">
        <dgm:presLayoutVars>
          <dgm:bulletEnabled/>
        </dgm:presLayoutVars>
      </dgm:prSet>
      <dgm:spPr/>
    </dgm:pt>
    <dgm:pt modelId="{4CAC20F9-8FA0-4C92-BBC1-FEC9F7D8362A}" type="pres">
      <dgm:prSet presAssocID="{E6BD7DCD-4431-43A4-90D1-F0674D997D72}" presName="sp" presStyleCnt="0"/>
      <dgm:spPr/>
    </dgm:pt>
    <dgm:pt modelId="{86471C09-576E-4944-BF16-C5FDB5809649}" type="pres">
      <dgm:prSet presAssocID="{33991A51-4731-4883-9F06-766C216C1FF4}" presName="linNode" presStyleCnt="0"/>
      <dgm:spPr/>
    </dgm:pt>
    <dgm:pt modelId="{18AF7121-682E-4C8D-BFE3-846E0A8BBF96}" type="pres">
      <dgm:prSet presAssocID="{33991A51-4731-4883-9F06-766C216C1FF4}" presName="parentText" presStyleLbl="solidFgAcc1" presStyleIdx="1" presStyleCnt="5">
        <dgm:presLayoutVars>
          <dgm:chMax val="1"/>
          <dgm:bulletEnabled/>
        </dgm:presLayoutVars>
      </dgm:prSet>
      <dgm:spPr/>
    </dgm:pt>
    <dgm:pt modelId="{F6832918-419A-4696-A7E0-F122296FEFB0}" type="pres">
      <dgm:prSet presAssocID="{33991A51-4731-4883-9F06-766C216C1FF4}" presName="descendantText" presStyleLbl="alignNode1" presStyleIdx="1" presStyleCnt="5">
        <dgm:presLayoutVars>
          <dgm:bulletEnabled/>
        </dgm:presLayoutVars>
      </dgm:prSet>
      <dgm:spPr/>
    </dgm:pt>
    <dgm:pt modelId="{32FA70DA-8544-414E-85FB-505A412515D0}" type="pres">
      <dgm:prSet presAssocID="{D00DAB97-4AC4-47A4-BBFD-99DFA0B9FE85}" presName="sp" presStyleCnt="0"/>
      <dgm:spPr/>
    </dgm:pt>
    <dgm:pt modelId="{A2C2BB92-D8DE-47A6-9955-26A3884288DF}" type="pres">
      <dgm:prSet presAssocID="{7E89C445-38FB-4374-8AF4-548DEF17B74A}" presName="linNode" presStyleCnt="0"/>
      <dgm:spPr/>
    </dgm:pt>
    <dgm:pt modelId="{6B008956-FA78-4BC6-95F2-4DA3743D623B}" type="pres">
      <dgm:prSet presAssocID="{7E89C445-38FB-4374-8AF4-548DEF17B74A}" presName="parentText" presStyleLbl="solidFgAcc1" presStyleIdx="2" presStyleCnt="5">
        <dgm:presLayoutVars>
          <dgm:chMax val="1"/>
          <dgm:bulletEnabled/>
        </dgm:presLayoutVars>
      </dgm:prSet>
      <dgm:spPr/>
    </dgm:pt>
    <dgm:pt modelId="{F2B38309-17DE-4B3C-9CB6-DA6F4F127CC8}" type="pres">
      <dgm:prSet presAssocID="{7E89C445-38FB-4374-8AF4-548DEF17B74A}" presName="descendantText" presStyleLbl="alignNode1" presStyleIdx="2" presStyleCnt="5">
        <dgm:presLayoutVars>
          <dgm:bulletEnabled/>
        </dgm:presLayoutVars>
      </dgm:prSet>
      <dgm:spPr/>
    </dgm:pt>
    <dgm:pt modelId="{3DE4F666-E83D-40DC-84B3-E9C6E9DBF883}" type="pres">
      <dgm:prSet presAssocID="{D88E665C-AD31-45AA-8AA6-A25851FAC203}" presName="sp" presStyleCnt="0"/>
      <dgm:spPr/>
    </dgm:pt>
    <dgm:pt modelId="{E7E6C5A8-B3A0-4D8D-9792-0D55A41ECC32}" type="pres">
      <dgm:prSet presAssocID="{20CC0A8B-AB34-47AC-B320-9B95024B6B0C}" presName="linNode" presStyleCnt="0"/>
      <dgm:spPr/>
    </dgm:pt>
    <dgm:pt modelId="{15306EF4-D0D5-421B-A11D-5801567E37D6}" type="pres">
      <dgm:prSet presAssocID="{20CC0A8B-AB34-47AC-B320-9B95024B6B0C}" presName="parentText" presStyleLbl="solidFgAcc1" presStyleIdx="3" presStyleCnt="5">
        <dgm:presLayoutVars>
          <dgm:chMax val="1"/>
          <dgm:bulletEnabled/>
        </dgm:presLayoutVars>
      </dgm:prSet>
      <dgm:spPr/>
    </dgm:pt>
    <dgm:pt modelId="{F485E91C-C89E-449A-9873-F69753B29FDF}" type="pres">
      <dgm:prSet presAssocID="{20CC0A8B-AB34-47AC-B320-9B95024B6B0C}" presName="descendantText" presStyleLbl="alignNode1" presStyleIdx="3" presStyleCnt="5">
        <dgm:presLayoutVars>
          <dgm:bulletEnabled/>
        </dgm:presLayoutVars>
      </dgm:prSet>
      <dgm:spPr/>
    </dgm:pt>
    <dgm:pt modelId="{75335490-A533-4CB4-B8FB-C503DAED0C8F}" type="pres">
      <dgm:prSet presAssocID="{9EAEC298-4C85-49D1-875E-049DEBFD5057}" presName="sp" presStyleCnt="0"/>
      <dgm:spPr/>
    </dgm:pt>
    <dgm:pt modelId="{97A4ED87-2FF7-4E8A-B530-E2ECB1A7E817}" type="pres">
      <dgm:prSet presAssocID="{BF5898FE-7191-4F55-A220-3F16E6818B98}" presName="linNode" presStyleCnt="0"/>
      <dgm:spPr/>
    </dgm:pt>
    <dgm:pt modelId="{87ECC734-E0F4-4D10-A1E9-CF340AB086D6}" type="pres">
      <dgm:prSet presAssocID="{BF5898FE-7191-4F55-A220-3F16E6818B98}" presName="parentText" presStyleLbl="solidFgAcc1" presStyleIdx="4" presStyleCnt="5">
        <dgm:presLayoutVars>
          <dgm:chMax val="1"/>
          <dgm:bulletEnabled/>
        </dgm:presLayoutVars>
      </dgm:prSet>
      <dgm:spPr/>
    </dgm:pt>
    <dgm:pt modelId="{B93120BB-9649-4FE2-A087-605F317A5C4B}" type="pres">
      <dgm:prSet presAssocID="{BF5898FE-7191-4F55-A220-3F16E6818B98}" presName="descendantText" presStyleLbl="alignNode1" presStyleIdx="4" presStyleCnt="5">
        <dgm:presLayoutVars>
          <dgm:bulletEnabled/>
        </dgm:presLayoutVars>
      </dgm:prSet>
      <dgm:spPr/>
    </dgm:pt>
  </dgm:ptLst>
  <dgm:cxnLst>
    <dgm:cxn modelId="{7007D601-5948-473A-9A62-1B302607913A}" type="presOf" srcId="{55754EF0-79C1-4EA9-B54A-93FBBDD55E31}" destId="{B93120BB-9649-4FE2-A087-605F317A5C4B}" srcOrd="0" destOrd="0" presId="urn:microsoft.com/office/officeart/2016/7/layout/VerticalHollowActionList"/>
    <dgm:cxn modelId="{8C934117-D78F-4E84-8CA8-9D97F4587FEC}" type="presOf" srcId="{A34BF058-15D3-4B04-9EA5-2835DF7B5A78}" destId="{BFF2CCDD-849A-4C3B-8CE9-75C36243746B}" srcOrd="0" destOrd="0" presId="urn:microsoft.com/office/officeart/2016/7/layout/VerticalHollowActionList"/>
    <dgm:cxn modelId="{48533624-ACE3-451B-9C3F-8FA1895929BD}" srcId="{20CC0A8B-AB34-47AC-B320-9B95024B6B0C}" destId="{056F8853-7168-42DE-8340-45617D0E4FE9}" srcOrd="0" destOrd="0" parTransId="{1D6E742A-3539-4E8E-97A4-F3C75D1C056C}" sibTransId="{633B8075-8362-4886-9E29-3AE37BFCD21E}"/>
    <dgm:cxn modelId="{DF74C925-3E19-4B62-AC57-BC4AA3C318AE}" type="presOf" srcId="{ABC1A637-B89A-4200-AD98-BAC4702DA404}" destId="{F6832918-419A-4696-A7E0-F122296FEFB0}" srcOrd="0" destOrd="0" presId="urn:microsoft.com/office/officeart/2016/7/layout/VerticalHollowActionList"/>
    <dgm:cxn modelId="{09841537-26FE-4A3D-8EA3-1CCB9FE5A914}" srcId="{A34BF058-15D3-4B04-9EA5-2835DF7B5A78}" destId="{BF5898FE-7191-4F55-A220-3F16E6818B98}" srcOrd="4" destOrd="0" parTransId="{33647F21-37E4-4CF9-AB83-7A4041E89C94}" sibTransId="{903A323C-05C8-4FFD-ABA4-5B7B1EBCA447}"/>
    <dgm:cxn modelId="{4CBC5A65-C924-463F-86E7-97D24376F8E9}" srcId="{A34BF058-15D3-4B04-9EA5-2835DF7B5A78}" destId="{83919C1D-E65D-495C-AD63-69AF50B4E7F4}" srcOrd="0" destOrd="0" parTransId="{5B0AD4CE-F104-4503-B384-BEC4D676B079}" sibTransId="{E6BD7DCD-4431-43A4-90D1-F0674D997D72}"/>
    <dgm:cxn modelId="{54D8CA7E-78D7-46FF-A03A-EA98BE4303C1}" type="presOf" srcId="{83919C1D-E65D-495C-AD63-69AF50B4E7F4}" destId="{0DF62453-D897-4492-8C71-8A5FBE0F1EE8}" srcOrd="0" destOrd="0" presId="urn:microsoft.com/office/officeart/2016/7/layout/VerticalHollowActionList"/>
    <dgm:cxn modelId="{00A5E782-38F5-4EF0-86B8-EF1365F5A95C}" type="presOf" srcId="{7E89C445-38FB-4374-8AF4-548DEF17B74A}" destId="{6B008956-FA78-4BC6-95F2-4DA3743D623B}" srcOrd="0" destOrd="0" presId="urn:microsoft.com/office/officeart/2016/7/layout/VerticalHollowActionList"/>
    <dgm:cxn modelId="{86DF048D-0AD1-464B-9638-FB020D12393A}" srcId="{33991A51-4731-4883-9F06-766C216C1FF4}" destId="{ABC1A637-B89A-4200-AD98-BAC4702DA404}" srcOrd="0" destOrd="0" parTransId="{E96E6405-0415-4DC2-9C28-C1CA78566642}" sibTransId="{77705322-D74E-4956-BC92-F300F53984E3}"/>
    <dgm:cxn modelId="{E052F39B-56DB-45CA-8954-A0666DD95927}" type="presOf" srcId="{33991A51-4731-4883-9F06-766C216C1FF4}" destId="{18AF7121-682E-4C8D-BFE3-846E0A8BBF96}" srcOrd="0" destOrd="0" presId="urn:microsoft.com/office/officeart/2016/7/layout/VerticalHollowActionList"/>
    <dgm:cxn modelId="{CF3F07AD-F562-4350-8249-CC902F98115B}" type="presOf" srcId="{80396CD6-93C1-4805-A971-B35150F1034E}" destId="{F2B38309-17DE-4B3C-9CB6-DA6F4F127CC8}" srcOrd="0" destOrd="0" presId="urn:microsoft.com/office/officeart/2016/7/layout/VerticalHollowActionList"/>
    <dgm:cxn modelId="{F8B409B2-BCE7-4CE4-9409-AC7D398E5412}" srcId="{A34BF058-15D3-4B04-9EA5-2835DF7B5A78}" destId="{33991A51-4731-4883-9F06-766C216C1FF4}" srcOrd="1" destOrd="0" parTransId="{6614B69C-FBB0-4648-969C-B3C71F985B48}" sibTransId="{D00DAB97-4AC4-47A4-BBFD-99DFA0B9FE85}"/>
    <dgm:cxn modelId="{73163ABF-13F8-48D5-BE2F-C5E4A3AE5D2A}" srcId="{A34BF058-15D3-4B04-9EA5-2835DF7B5A78}" destId="{7E89C445-38FB-4374-8AF4-548DEF17B74A}" srcOrd="2" destOrd="0" parTransId="{61C2A6F0-D4C8-402E-8F06-EF2F087DAED0}" sibTransId="{D88E665C-AD31-45AA-8AA6-A25851FAC203}"/>
    <dgm:cxn modelId="{712A13C2-923F-4A68-905D-630ABEF8B813}" type="presOf" srcId="{056F8853-7168-42DE-8340-45617D0E4FE9}" destId="{F485E91C-C89E-449A-9873-F69753B29FDF}" srcOrd="0" destOrd="0" presId="urn:microsoft.com/office/officeart/2016/7/layout/VerticalHollowActionList"/>
    <dgm:cxn modelId="{4A1EA4CA-4AE6-4B5C-9111-0393E48B6B4E}" type="presOf" srcId="{C3A966F7-E3AA-44F5-9328-5A6FD8C873A5}" destId="{3F7068AB-26DD-4A1D-AA11-080AC3CD605D}" srcOrd="0" destOrd="0" presId="urn:microsoft.com/office/officeart/2016/7/layout/VerticalHollowActionList"/>
    <dgm:cxn modelId="{5AE735D5-788B-4C4B-94DB-D26E168A36C0}" srcId="{7E89C445-38FB-4374-8AF4-548DEF17B74A}" destId="{80396CD6-93C1-4805-A971-B35150F1034E}" srcOrd="0" destOrd="0" parTransId="{23CDA6C7-BA0D-410B-BAC0-66EA86D40DF8}" sibTransId="{AFC168A2-F894-4E40-9F42-2A5D505CDE92}"/>
    <dgm:cxn modelId="{E09DC2DF-067C-4377-B320-D798DA253CBC}" srcId="{BF5898FE-7191-4F55-A220-3F16E6818B98}" destId="{55754EF0-79C1-4EA9-B54A-93FBBDD55E31}" srcOrd="0" destOrd="0" parTransId="{5764BC2D-26FC-496D-BDBB-E744DE489958}" sibTransId="{283FE83D-BC93-4E06-8CD3-F61CE5FEAC8D}"/>
    <dgm:cxn modelId="{BABB15E5-4C77-42F0-856C-8019B90C2B9D}" srcId="{A34BF058-15D3-4B04-9EA5-2835DF7B5A78}" destId="{20CC0A8B-AB34-47AC-B320-9B95024B6B0C}" srcOrd="3" destOrd="0" parTransId="{B20EA9F8-B855-4B38-9EB9-30C32191F15E}" sibTransId="{9EAEC298-4C85-49D1-875E-049DEBFD5057}"/>
    <dgm:cxn modelId="{6216E4ED-106F-4821-9AEA-E39B8CE2F91D}" type="presOf" srcId="{BF5898FE-7191-4F55-A220-3F16E6818B98}" destId="{87ECC734-E0F4-4D10-A1E9-CF340AB086D6}" srcOrd="0" destOrd="0" presId="urn:microsoft.com/office/officeart/2016/7/layout/VerticalHollowActionList"/>
    <dgm:cxn modelId="{CD75D7F5-3536-440A-AC81-5648CA2840BF}" srcId="{83919C1D-E65D-495C-AD63-69AF50B4E7F4}" destId="{C3A966F7-E3AA-44F5-9328-5A6FD8C873A5}" srcOrd="0" destOrd="0" parTransId="{CA5235E5-BAD5-414D-9B8C-C994B5C0AFC9}" sibTransId="{9648AEFD-334E-4CD4-9CB7-F73D22B80360}"/>
    <dgm:cxn modelId="{5F0B1AF8-DA50-430A-94BE-3D6C7B09CBEC}" type="presOf" srcId="{20CC0A8B-AB34-47AC-B320-9B95024B6B0C}" destId="{15306EF4-D0D5-421B-A11D-5801567E37D6}" srcOrd="0" destOrd="0" presId="urn:microsoft.com/office/officeart/2016/7/layout/VerticalHollowActionList"/>
    <dgm:cxn modelId="{F86C6930-9ECF-48FC-8EC3-BB83BD7220CA}" type="presParOf" srcId="{BFF2CCDD-849A-4C3B-8CE9-75C36243746B}" destId="{4CBB535F-31A2-4ED7-9886-E0DB58EE6EFB}" srcOrd="0" destOrd="0" presId="urn:microsoft.com/office/officeart/2016/7/layout/VerticalHollowActionList"/>
    <dgm:cxn modelId="{6AD47043-9969-4735-A79D-9783342C6091}" type="presParOf" srcId="{4CBB535F-31A2-4ED7-9886-E0DB58EE6EFB}" destId="{0DF62453-D897-4492-8C71-8A5FBE0F1EE8}" srcOrd="0" destOrd="0" presId="urn:microsoft.com/office/officeart/2016/7/layout/VerticalHollowActionList"/>
    <dgm:cxn modelId="{9737D9F5-BC08-4302-B610-3C082E9A2661}" type="presParOf" srcId="{4CBB535F-31A2-4ED7-9886-E0DB58EE6EFB}" destId="{3F7068AB-26DD-4A1D-AA11-080AC3CD605D}" srcOrd="1" destOrd="0" presId="urn:microsoft.com/office/officeart/2016/7/layout/VerticalHollowActionList"/>
    <dgm:cxn modelId="{301E2761-8D7F-4F3D-8CDC-2C05DD4EED1B}" type="presParOf" srcId="{BFF2CCDD-849A-4C3B-8CE9-75C36243746B}" destId="{4CAC20F9-8FA0-4C92-BBC1-FEC9F7D8362A}" srcOrd="1" destOrd="0" presId="urn:microsoft.com/office/officeart/2016/7/layout/VerticalHollowActionList"/>
    <dgm:cxn modelId="{6AF5766E-F181-4EDA-B9B7-8F95D4BBFB8D}" type="presParOf" srcId="{BFF2CCDD-849A-4C3B-8CE9-75C36243746B}" destId="{86471C09-576E-4944-BF16-C5FDB5809649}" srcOrd="2" destOrd="0" presId="urn:microsoft.com/office/officeart/2016/7/layout/VerticalHollowActionList"/>
    <dgm:cxn modelId="{B5585E2E-B7FB-4864-A60E-7C4F95F9FD3B}" type="presParOf" srcId="{86471C09-576E-4944-BF16-C5FDB5809649}" destId="{18AF7121-682E-4C8D-BFE3-846E0A8BBF96}" srcOrd="0" destOrd="0" presId="urn:microsoft.com/office/officeart/2016/7/layout/VerticalHollowActionList"/>
    <dgm:cxn modelId="{ECE60736-DDDD-4732-A5D9-59FF13BEDAEF}" type="presParOf" srcId="{86471C09-576E-4944-BF16-C5FDB5809649}" destId="{F6832918-419A-4696-A7E0-F122296FEFB0}" srcOrd="1" destOrd="0" presId="urn:microsoft.com/office/officeart/2016/7/layout/VerticalHollowActionList"/>
    <dgm:cxn modelId="{C6A2C4C8-2C99-4D5D-A761-B13E99145682}" type="presParOf" srcId="{BFF2CCDD-849A-4C3B-8CE9-75C36243746B}" destId="{32FA70DA-8544-414E-85FB-505A412515D0}" srcOrd="3" destOrd="0" presId="urn:microsoft.com/office/officeart/2016/7/layout/VerticalHollowActionList"/>
    <dgm:cxn modelId="{DDADE5E6-9A08-4355-BEE7-DBC8E9463558}" type="presParOf" srcId="{BFF2CCDD-849A-4C3B-8CE9-75C36243746B}" destId="{A2C2BB92-D8DE-47A6-9955-26A3884288DF}" srcOrd="4" destOrd="0" presId="urn:microsoft.com/office/officeart/2016/7/layout/VerticalHollowActionList"/>
    <dgm:cxn modelId="{56C45C60-9413-4DC3-9A70-F10D455AAABE}" type="presParOf" srcId="{A2C2BB92-D8DE-47A6-9955-26A3884288DF}" destId="{6B008956-FA78-4BC6-95F2-4DA3743D623B}" srcOrd="0" destOrd="0" presId="urn:microsoft.com/office/officeart/2016/7/layout/VerticalHollowActionList"/>
    <dgm:cxn modelId="{80DC666D-EAB9-4AEC-B5D6-8D5B0D07E604}" type="presParOf" srcId="{A2C2BB92-D8DE-47A6-9955-26A3884288DF}" destId="{F2B38309-17DE-4B3C-9CB6-DA6F4F127CC8}" srcOrd="1" destOrd="0" presId="urn:microsoft.com/office/officeart/2016/7/layout/VerticalHollowActionList"/>
    <dgm:cxn modelId="{58949123-CC72-4C5D-AB39-810DE6A79D74}" type="presParOf" srcId="{BFF2CCDD-849A-4C3B-8CE9-75C36243746B}" destId="{3DE4F666-E83D-40DC-84B3-E9C6E9DBF883}" srcOrd="5" destOrd="0" presId="urn:microsoft.com/office/officeart/2016/7/layout/VerticalHollowActionList"/>
    <dgm:cxn modelId="{E6CE3C8D-F533-4106-A474-9886C7D87A2D}" type="presParOf" srcId="{BFF2CCDD-849A-4C3B-8CE9-75C36243746B}" destId="{E7E6C5A8-B3A0-4D8D-9792-0D55A41ECC32}" srcOrd="6" destOrd="0" presId="urn:microsoft.com/office/officeart/2016/7/layout/VerticalHollowActionList"/>
    <dgm:cxn modelId="{E21D5971-7FAE-45AC-971C-4FEC6F582612}" type="presParOf" srcId="{E7E6C5A8-B3A0-4D8D-9792-0D55A41ECC32}" destId="{15306EF4-D0D5-421B-A11D-5801567E37D6}" srcOrd="0" destOrd="0" presId="urn:microsoft.com/office/officeart/2016/7/layout/VerticalHollowActionList"/>
    <dgm:cxn modelId="{63FDB465-2B9F-4EE5-B894-ACAA3197BD4B}" type="presParOf" srcId="{E7E6C5A8-B3A0-4D8D-9792-0D55A41ECC32}" destId="{F485E91C-C89E-449A-9873-F69753B29FDF}" srcOrd="1" destOrd="0" presId="urn:microsoft.com/office/officeart/2016/7/layout/VerticalHollowActionList"/>
    <dgm:cxn modelId="{DB344515-C00E-475B-8BEA-4E469BE1EE27}" type="presParOf" srcId="{BFF2CCDD-849A-4C3B-8CE9-75C36243746B}" destId="{75335490-A533-4CB4-B8FB-C503DAED0C8F}" srcOrd="7" destOrd="0" presId="urn:microsoft.com/office/officeart/2016/7/layout/VerticalHollowActionList"/>
    <dgm:cxn modelId="{1FC745A7-0FEE-4BA4-B22E-0C7777BFABBC}" type="presParOf" srcId="{BFF2CCDD-849A-4C3B-8CE9-75C36243746B}" destId="{97A4ED87-2FF7-4E8A-B530-E2ECB1A7E817}" srcOrd="8" destOrd="0" presId="urn:microsoft.com/office/officeart/2016/7/layout/VerticalHollowActionList"/>
    <dgm:cxn modelId="{34D18AB2-7E39-443D-A44F-C983739A555F}" type="presParOf" srcId="{97A4ED87-2FF7-4E8A-B530-E2ECB1A7E817}" destId="{87ECC734-E0F4-4D10-A1E9-CF340AB086D6}" srcOrd="0" destOrd="0" presId="urn:microsoft.com/office/officeart/2016/7/layout/VerticalHollowActionList"/>
    <dgm:cxn modelId="{97478F2A-5A09-4E17-BB11-5DE33098EB3B}" type="presParOf" srcId="{97A4ED87-2FF7-4E8A-B530-E2ECB1A7E817}" destId="{B93120BB-9649-4FE2-A087-605F317A5C4B}"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868BEA-D7A2-41B2-9337-E3D2EAEB667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D5FB707-BBD8-4765-B5C9-E6F444B2633F}">
      <dgm:prSet/>
      <dgm:spPr/>
      <dgm:t>
        <a:bodyPr/>
        <a:lstStyle/>
        <a:p>
          <a:pPr>
            <a:lnSpc>
              <a:spcPct val="100000"/>
            </a:lnSpc>
          </a:pPr>
          <a:r>
            <a:rPr lang="en-US" b="1"/>
            <a:t>Leadership and Mission</a:t>
          </a:r>
          <a:endParaRPr lang="en-US"/>
        </a:p>
      </dgm:t>
    </dgm:pt>
    <dgm:pt modelId="{294A2006-B76D-4B90-A377-37505549F9ED}" type="parTrans" cxnId="{FE97C706-F3A8-4174-90A0-DB64599A3478}">
      <dgm:prSet/>
      <dgm:spPr/>
      <dgm:t>
        <a:bodyPr/>
        <a:lstStyle/>
        <a:p>
          <a:endParaRPr lang="en-US"/>
        </a:p>
      </dgm:t>
    </dgm:pt>
    <dgm:pt modelId="{C1E67B79-A8B2-49DC-8838-F609648EBAF2}" type="sibTrans" cxnId="{FE97C706-F3A8-4174-90A0-DB64599A3478}">
      <dgm:prSet/>
      <dgm:spPr/>
      <dgm:t>
        <a:bodyPr/>
        <a:lstStyle/>
        <a:p>
          <a:endParaRPr lang="en-US"/>
        </a:p>
      </dgm:t>
    </dgm:pt>
    <dgm:pt modelId="{C7871A2B-5008-41CF-AC83-EBFBEA6E3D30}">
      <dgm:prSet custT="1"/>
      <dgm:spPr/>
      <dgm:t>
        <a:bodyPr/>
        <a:lstStyle/>
        <a:p>
          <a:pPr>
            <a:lnSpc>
              <a:spcPct val="100000"/>
            </a:lnSpc>
          </a:pPr>
          <a:r>
            <a:rPr lang="en-US" sz="1400" b="0" i="0" dirty="0">
              <a:solidFill>
                <a:srgbClr val="1B1B1B"/>
              </a:solidFill>
              <a:effectLst/>
              <a:latin typeface="Roboto" panose="02000000000000000000" pitchFamily="2" charset="0"/>
            </a:rPr>
            <a:t>Proactively integrate strategies into workplace values, operations, and practices; responding to staff needs; showing appreciation; open and transparent communication </a:t>
          </a:r>
          <a:endParaRPr lang="en-US" sz="1400" dirty="0"/>
        </a:p>
      </dgm:t>
    </dgm:pt>
    <dgm:pt modelId="{AD7EA585-6C02-4077-888F-F9C00001A17E}" type="parTrans" cxnId="{C351D377-1797-4474-A89E-8DCFE383A930}">
      <dgm:prSet/>
      <dgm:spPr/>
      <dgm:t>
        <a:bodyPr/>
        <a:lstStyle/>
        <a:p>
          <a:endParaRPr lang="en-US"/>
        </a:p>
      </dgm:t>
    </dgm:pt>
    <dgm:pt modelId="{CAF9677D-0635-43A6-A6A9-465A05A24EA9}" type="sibTrans" cxnId="{C351D377-1797-4474-A89E-8DCFE383A930}">
      <dgm:prSet/>
      <dgm:spPr/>
      <dgm:t>
        <a:bodyPr/>
        <a:lstStyle/>
        <a:p>
          <a:endParaRPr lang="en-US"/>
        </a:p>
      </dgm:t>
    </dgm:pt>
    <dgm:pt modelId="{634E7326-A21E-4E05-94B4-6C74DD193807}">
      <dgm:prSet/>
      <dgm:spPr/>
      <dgm:t>
        <a:bodyPr/>
        <a:lstStyle/>
        <a:p>
          <a:pPr>
            <a:lnSpc>
              <a:spcPct val="100000"/>
            </a:lnSpc>
          </a:pPr>
          <a:r>
            <a:rPr lang="en-US" b="1" dirty="0"/>
            <a:t>Management and Supervision</a:t>
          </a:r>
          <a:endParaRPr lang="en-US" dirty="0"/>
        </a:p>
      </dgm:t>
    </dgm:pt>
    <dgm:pt modelId="{AA32B50D-F1BE-4AC5-82A7-C3BEA8080931}" type="parTrans" cxnId="{9EE232E7-F66D-4C54-B211-46F412E327B9}">
      <dgm:prSet/>
      <dgm:spPr/>
      <dgm:t>
        <a:bodyPr/>
        <a:lstStyle/>
        <a:p>
          <a:endParaRPr lang="en-US"/>
        </a:p>
      </dgm:t>
    </dgm:pt>
    <dgm:pt modelId="{9225825E-A0D0-4655-AF61-6D29A4A6687A}" type="sibTrans" cxnId="{9EE232E7-F66D-4C54-B211-46F412E327B9}">
      <dgm:prSet/>
      <dgm:spPr/>
      <dgm:t>
        <a:bodyPr/>
        <a:lstStyle/>
        <a:p>
          <a:endParaRPr lang="en-US"/>
        </a:p>
      </dgm:t>
    </dgm:pt>
    <dgm:pt modelId="{52CAB6F8-4DCD-485F-83BB-4D92CBA7FE0C}">
      <dgm:prSet custT="1"/>
      <dgm:spPr/>
      <dgm:t>
        <a:bodyPr/>
        <a:lstStyle/>
        <a:p>
          <a:pPr>
            <a:lnSpc>
              <a:spcPct val="100000"/>
            </a:lnSpc>
          </a:pPr>
          <a:r>
            <a:rPr lang="en-US" sz="1400" b="0" i="0" dirty="0">
              <a:solidFill>
                <a:srgbClr val="1B1B1B"/>
              </a:solidFill>
              <a:effectLst/>
              <a:latin typeface="Roboto" panose="02000000000000000000" pitchFamily="2" charset="0"/>
            </a:rPr>
            <a:t>Promote policies and practices that lessen the negative impact of the work; a structured protocol for case review and team reflection</a:t>
          </a:r>
          <a:endParaRPr lang="en-US" sz="1400" dirty="0"/>
        </a:p>
      </dgm:t>
    </dgm:pt>
    <dgm:pt modelId="{3DD84DD7-F45B-480F-AD13-2CD5F8E4D4A8}" type="parTrans" cxnId="{7126B99F-E034-4933-BC62-D99BDDE14CB1}">
      <dgm:prSet/>
      <dgm:spPr/>
      <dgm:t>
        <a:bodyPr/>
        <a:lstStyle/>
        <a:p>
          <a:endParaRPr lang="en-US"/>
        </a:p>
      </dgm:t>
    </dgm:pt>
    <dgm:pt modelId="{552D1875-B143-417C-A323-C95937CA2D12}" type="sibTrans" cxnId="{7126B99F-E034-4933-BC62-D99BDDE14CB1}">
      <dgm:prSet/>
      <dgm:spPr/>
      <dgm:t>
        <a:bodyPr/>
        <a:lstStyle/>
        <a:p>
          <a:endParaRPr lang="en-US"/>
        </a:p>
      </dgm:t>
    </dgm:pt>
    <dgm:pt modelId="{AEB4AE0A-B15B-46A3-926A-5128DC40B80C}">
      <dgm:prSet/>
      <dgm:spPr/>
      <dgm:t>
        <a:bodyPr/>
        <a:lstStyle/>
        <a:p>
          <a:pPr>
            <a:lnSpc>
              <a:spcPct val="100000"/>
            </a:lnSpc>
          </a:pPr>
          <a:r>
            <a:rPr lang="en-US" b="1" dirty="0"/>
            <a:t>Employee Empowerment and Work Environment</a:t>
          </a:r>
          <a:endParaRPr lang="en-US" dirty="0"/>
        </a:p>
      </dgm:t>
    </dgm:pt>
    <dgm:pt modelId="{6B5999B1-87C2-4057-B691-E05B4FD420DA}" type="parTrans" cxnId="{6065CD19-DDF2-4AA8-B970-1965C1CF632D}">
      <dgm:prSet/>
      <dgm:spPr/>
      <dgm:t>
        <a:bodyPr/>
        <a:lstStyle/>
        <a:p>
          <a:endParaRPr lang="en-US"/>
        </a:p>
      </dgm:t>
    </dgm:pt>
    <dgm:pt modelId="{D44ED1BA-1D97-4A78-9DE2-15743D833FBD}" type="sibTrans" cxnId="{6065CD19-DDF2-4AA8-B970-1965C1CF632D}">
      <dgm:prSet/>
      <dgm:spPr/>
      <dgm:t>
        <a:bodyPr/>
        <a:lstStyle/>
        <a:p>
          <a:endParaRPr lang="en-US"/>
        </a:p>
      </dgm:t>
    </dgm:pt>
    <dgm:pt modelId="{403C9B49-19C7-44E8-AAF1-4AA86BADA338}">
      <dgm:prSet custT="1"/>
      <dgm:spPr/>
      <dgm:t>
        <a:bodyPr/>
        <a:lstStyle/>
        <a:p>
          <a:pPr>
            <a:lnSpc>
              <a:spcPct val="100000"/>
            </a:lnSpc>
          </a:pPr>
          <a:r>
            <a:rPr lang="en-US" sz="1400" dirty="0">
              <a:latin typeface="Roboto" panose="02000000000000000000" pitchFamily="2" charset="0"/>
              <a:ea typeface="Roboto" panose="02000000000000000000" pitchFamily="2" charset="0"/>
            </a:rPr>
            <a:t>Promotes peer support, team effectiveness; </a:t>
          </a:r>
          <a:r>
            <a:rPr lang="en-US" sz="1400" b="0" i="0" dirty="0">
              <a:solidFill>
                <a:srgbClr val="1B1B1B"/>
              </a:solidFill>
              <a:effectLst/>
              <a:latin typeface="Roboto" panose="02000000000000000000" pitchFamily="2" charset="0"/>
              <a:ea typeface="Roboto" panose="02000000000000000000" pitchFamily="2" charset="0"/>
            </a:rPr>
            <a:t>offer opportunities to diversify job tasks.</a:t>
          </a:r>
          <a:endParaRPr lang="en-US" sz="1400" dirty="0">
            <a:latin typeface="Roboto" panose="02000000000000000000" pitchFamily="2" charset="0"/>
            <a:ea typeface="Roboto" panose="02000000000000000000" pitchFamily="2" charset="0"/>
          </a:endParaRPr>
        </a:p>
      </dgm:t>
    </dgm:pt>
    <dgm:pt modelId="{47A0CA5B-473D-4AAE-8EA0-97CAB4DFD8E2}" type="parTrans" cxnId="{C7D37B7D-7B0D-4DA4-A0D1-4E9C41208ED2}">
      <dgm:prSet/>
      <dgm:spPr/>
      <dgm:t>
        <a:bodyPr/>
        <a:lstStyle/>
        <a:p>
          <a:endParaRPr lang="en-US"/>
        </a:p>
      </dgm:t>
    </dgm:pt>
    <dgm:pt modelId="{91040EA0-8EE0-4D2F-B4E3-50911BF45484}" type="sibTrans" cxnId="{C7D37B7D-7B0D-4DA4-A0D1-4E9C41208ED2}">
      <dgm:prSet/>
      <dgm:spPr/>
      <dgm:t>
        <a:bodyPr/>
        <a:lstStyle/>
        <a:p>
          <a:endParaRPr lang="en-US"/>
        </a:p>
      </dgm:t>
    </dgm:pt>
    <dgm:pt modelId="{333D35C5-FE9D-49E1-B378-B167A86E7210}">
      <dgm:prSet/>
      <dgm:spPr/>
      <dgm:t>
        <a:bodyPr/>
        <a:lstStyle/>
        <a:p>
          <a:pPr>
            <a:lnSpc>
              <a:spcPct val="100000"/>
            </a:lnSpc>
          </a:pPr>
          <a:r>
            <a:rPr lang="en-US" b="1"/>
            <a:t>Training and Professional Development</a:t>
          </a:r>
          <a:endParaRPr lang="en-US"/>
        </a:p>
      </dgm:t>
    </dgm:pt>
    <dgm:pt modelId="{F0D037F4-3A7D-4F4D-92AA-C41840859009}" type="parTrans" cxnId="{5ED21E81-2487-41A5-9652-13B697E40767}">
      <dgm:prSet/>
      <dgm:spPr/>
      <dgm:t>
        <a:bodyPr/>
        <a:lstStyle/>
        <a:p>
          <a:endParaRPr lang="en-US"/>
        </a:p>
      </dgm:t>
    </dgm:pt>
    <dgm:pt modelId="{6BFCB976-F5EB-4567-B693-F473F777B233}" type="sibTrans" cxnId="{5ED21E81-2487-41A5-9652-13B697E40767}">
      <dgm:prSet/>
      <dgm:spPr/>
      <dgm:t>
        <a:bodyPr/>
        <a:lstStyle/>
        <a:p>
          <a:endParaRPr lang="en-US"/>
        </a:p>
      </dgm:t>
    </dgm:pt>
    <dgm:pt modelId="{828EF5E3-D04E-41C2-9AF7-F5F150D7223A}">
      <dgm:prSet custT="1"/>
      <dgm:spPr/>
      <dgm:t>
        <a:bodyPr/>
        <a:lstStyle/>
        <a:p>
          <a:pPr>
            <a:lnSpc>
              <a:spcPct val="100000"/>
            </a:lnSpc>
          </a:pPr>
          <a:r>
            <a:rPr lang="en-US" sz="1400" dirty="0">
              <a:latin typeface="Roboto" panose="02000000000000000000" pitchFamily="2" charset="0"/>
              <a:ea typeface="Roboto" panose="02000000000000000000" pitchFamily="2" charset="0"/>
            </a:rPr>
            <a:t>Adequate, job-specific, ongoing, inclusive of VT</a:t>
          </a:r>
        </a:p>
      </dgm:t>
    </dgm:pt>
    <dgm:pt modelId="{4B8488CD-EDEA-4B40-98D3-FADDFACF1B74}" type="parTrans" cxnId="{CF3B374E-42FE-4C7A-B9E4-31E2AFF44289}">
      <dgm:prSet/>
      <dgm:spPr/>
      <dgm:t>
        <a:bodyPr/>
        <a:lstStyle/>
        <a:p>
          <a:endParaRPr lang="en-US"/>
        </a:p>
      </dgm:t>
    </dgm:pt>
    <dgm:pt modelId="{96EA1BFF-4490-45F9-BE6B-DE1720C0558F}" type="sibTrans" cxnId="{CF3B374E-42FE-4C7A-B9E4-31E2AFF44289}">
      <dgm:prSet/>
      <dgm:spPr/>
      <dgm:t>
        <a:bodyPr/>
        <a:lstStyle/>
        <a:p>
          <a:endParaRPr lang="en-US"/>
        </a:p>
      </dgm:t>
    </dgm:pt>
    <dgm:pt modelId="{00333853-32D1-4A7C-996D-B328A5D7D0CD}">
      <dgm:prSet/>
      <dgm:spPr/>
      <dgm:t>
        <a:bodyPr/>
        <a:lstStyle/>
        <a:p>
          <a:pPr>
            <a:lnSpc>
              <a:spcPct val="100000"/>
            </a:lnSpc>
          </a:pPr>
          <a:r>
            <a:rPr lang="en-US" b="1"/>
            <a:t>Staff Health and Wellness</a:t>
          </a:r>
          <a:endParaRPr lang="en-US"/>
        </a:p>
      </dgm:t>
    </dgm:pt>
    <dgm:pt modelId="{EB10B99F-BCBA-4931-9B58-605BF45B413B}" type="parTrans" cxnId="{9405609A-DD33-4811-9AF2-EBD728EA4A30}">
      <dgm:prSet/>
      <dgm:spPr/>
      <dgm:t>
        <a:bodyPr/>
        <a:lstStyle/>
        <a:p>
          <a:endParaRPr lang="en-US"/>
        </a:p>
      </dgm:t>
    </dgm:pt>
    <dgm:pt modelId="{F703578C-793D-4436-A61C-A5CDC4E46350}" type="sibTrans" cxnId="{9405609A-DD33-4811-9AF2-EBD728EA4A30}">
      <dgm:prSet/>
      <dgm:spPr/>
      <dgm:t>
        <a:bodyPr/>
        <a:lstStyle/>
        <a:p>
          <a:endParaRPr lang="en-US"/>
        </a:p>
      </dgm:t>
    </dgm:pt>
    <dgm:pt modelId="{A3D99EA0-D43E-40FD-898C-377150D05785}">
      <dgm:prSet custT="1"/>
      <dgm:spPr/>
      <dgm:t>
        <a:bodyPr/>
        <a:lstStyle/>
        <a:p>
          <a:pPr>
            <a:lnSpc>
              <a:spcPct val="100000"/>
            </a:lnSpc>
          </a:pPr>
          <a:r>
            <a:rPr lang="en-US" sz="1400" dirty="0">
              <a:latin typeface="Roboto" panose="02000000000000000000" pitchFamily="2" charset="0"/>
              <a:ea typeface="Roboto" panose="02000000000000000000" pitchFamily="2" charset="0"/>
            </a:rPr>
            <a:t>Devotes priority and resources to sustaining practices</a:t>
          </a:r>
        </a:p>
      </dgm:t>
    </dgm:pt>
    <dgm:pt modelId="{6ED12AB6-1B62-4C80-AFF4-5F1FE14A1F17}" type="parTrans" cxnId="{A1842749-641F-46E0-8915-15B313963B8D}">
      <dgm:prSet/>
      <dgm:spPr/>
      <dgm:t>
        <a:bodyPr/>
        <a:lstStyle/>
        <a:p>
          <a:endParaRPr lang="en-US"/>
        </a:p>
      </dgm:t>
    </dgm:pt>
    <dgm:pt modelId="{7FB4952A-8773-42C4-B14B-D614EACBB67B}" type="sibTrans" cxnId="{A1842749-641F-46E0-8915-15B313963B8D}">
      <dgm:prSet/>
      <dgm:spPr/>
      <dgm:t>
        <a:bodyPr/>
        <a:lstStyle/>
        <a:p>
          <a:endParaRPr lang="en-US"/>
        </a:p>
      </dgm:t>
    </dgm:pt>
    <dgm:pt modelId="{E12FCDC4-381A-4DC8-B205-D6C41F84F5B6}" type="pres">
      <dgm:prSet presAssocID="{DE868BEA-D7A2-41B2-9337-E3D2EAEB6673}" presName="root" presStyleCnt="0">
        <dgm:presLayoutVars>
          <dgm:dir/>
          <dgm:resizeHandles val="exact"/>
        </dgm:presLayoutVars>
      </dgm:prSet>
      <dgm:spPr/>
    </dgm:pt>
    <dgm:pt modelId="{6CB40572-75FF-45B9-9CBB-95792B297FF6}" type="pres">
      <dgm:prSet presAssocID="{5D5FB707-BBD8-4765-B5C9-E6F444B2633F}" presName="compNode" presStyleCnt="0"/>
      <dgm:spPr/>
    </dgm:pt>
    <dgm:pt modelId="{24A2069F-ECB7-4532-A8B3-3D916086F077}" type="pres">
      <dgm:prSet presAssocID="{5D5FB707-BBD8-4765-B5C9-E6F444B2633F}" presName="bgRect" presStyleLbl="bgShp" presStyleIdx="0" presStyleCnt="5" custScaleY="132774" custLinFactNeighborX="-780" custLinFactNeighborY="-469"/>
      <dgm:spPr/>
    </dgm:pt>
    <dgm:pt modelId="{A1BC7F39-823B-401D-812D-B059E50EC1DC}" type="pres">
      <dgm:prSet presAssocID="{5D5FB707-BBD8-4765-B5C9-E6F444B2633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ptain"/>
        </a:ext>
      </dgm:extLst>
    </dgm:pt>
    <dgm:pt modelId="{F3D8E4A5-B149-4A94-A669-66C3E59CE109}" type="pres">
      <dgm:prSet presAssocID="{5D5FB707-BBD8-4765-B5C9-E6F444B2633F}" presName="spaceRect" presStyleCnt="0"/>
      <dgm:spPr/>
    </dgm:pt>
    <dgm:pt modelId="{F3AA66EA-D23F-4AAA-856B-91D3EC299D3F}" type="pres">
      <dgm:prSet presAssocID="{5D5FB707-BBD8-4765-B5C9-E6F444B2633F}" presName="parTx" presStyleLbl="revTx" presStyleIdx="0" presStyleCnt="10">
        <dgm:presLayoutVars>
          <dgm:chMax val="0"/>
          <dgm:chPref val="0"/>
        </dgm:presLayoutVars>
      </dgm:prSet>
      <dgm:spPr/>
    </dgm:pt>
    <dgm:pt modelId="{03EE9965-3A69-45BE-BE7A-00E603D77858}" type="pres">
      <dgm:prSet presAssocID="{5D5FB707-BBD8-4765-B5C9-E6F444B2633F}" presName="desTx" presStyleLbl="revTx" presStyleIdx="1" presStyleCnt="10" custScaleX="116609" custScaleY="173110" custLinFactNeighborX="-4200">
        <dgm:presLayoutVars/>
      </dgm:prSet>
      <dgm:spPr/>
    </dgm:pt>
    <dgm:pt modelId="{CEC55742-17A8-49E9-9E61-27BB6A8612A5}" type="pres">
      <dgm:prSet presAssocID="{C1E67B79-A8B2-49DC-8838-F609648EBAF2}" presName="sibTrans" presStyleCnt="0"/>
      <dgm:spPr/>
    </dgm:pt>
    <dgm:pt modelId="{A4640BC9-2B96-431C-8619-CA4F35BE814F}" type="pres">
      <dgm:prSet presAssocID="{634E7326-A21E-4E05-94B4-6C74DD193807}" presName="compNode" presStyleCnt="0"/>
      <dgm:spPr/>
    </dgm:pt>
    <dgm:pt modelId="{3FEF0C3B-A88E-4293-B423-F3B822F917D8}" type="pres">
      <dgm:prSet presAssocID="{634E7326-A21E-4E05-94B4-6C74DD193807}" presName="bgRect" presStyleLbl="bgShp" presStyleIdx="1" presStyleCnt="5" custScaleY="142890" custLinFactNeighborY="-32701"/>
      <dgm:spPr/>
    </dgm:pt>
    <dgm:pt modelId="{A9C2BF51-4D4A-432A-9296-0A7B9E1A673F}" type="pres">
      <dgm:prSet presAssocID="{634E7326-A21E-4E05-94B4-6C74DD193807}" presName="iconRect" presStyleLbl="node1" presStyleIdx="1" presStyleCnt="5" custLinFactNeighborX="7701" custLinFactNeighborY="-7212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8C010CED-106C-4246-8A63-D39A0D0B9E41}" type="pres">
      <dgm:prSet presAssocID="{634E7326-A21E-4E05-94B4-6C74DD193807}" presName="spaceRect" presStyleCnt="0"/>
      <dgm:spPr/>
    </dgm:pt>
    <dgm:pt modelId="{E159D2D7-8FEA-46D0-9580-9F1313E86401}" type="pres">
      <dgm:prSet presAssocID="{634E7326-A21E-4E05-94B4-6C74DD193807}" presName="parTx" presStyleLbl="revTx" presStyleIdx="2" presStyleCnt="10" custScaleX="88852" custLinFactNeighborX="-2092" custLinFactNeighborY="-25867">
        <dgm:presLayoutVars>
          <dgm:chMax val="0"/>
          <dgm:chPref val="0"/>
        </dgm:presLayoutVars>
      </dgm:prSet>
      <dgm:spPr/>
    </dgm:pt>
    <dgm:pt modelId="{2E55BDDE-88D1-4686-BD00-8412BCBE8DE2}" type="pres">
      <dgm:prSet presAssocID="{634E7326-A21E-4E05-94B4-6C74DD193807}" presName="desTx" presStyleLbl="revTx" presStyleIdx="3" presStyleCnt="10" custScaleX="97361" custScaleY="72672" custLinFactNeighborX="1082" custLinFactNeighborY="-37925">
        <dgm:presLayoutVars/>
      </dgm:prSet>
      <dgm:spPr/>
    </dgm:pt>
    <dgm:pt modelId="{6FF3234E-0D63-4793-B229-9B74E0F4830E}" type="pres">
      <dgm:prSet presAssocID="{9225825E-A0D0-4655-AF61-6D29A4A6687A}" presName="sibTrans" presStyleCnt="0"/>
      <dgm:spPr/>
    </dgm:pt>
    <dgm:pt modelId="{CAD2973E-B4FE-4EDD-8A50-2D1EF2F8258F}" type="pres">
      <dgm:prSet presAssocID="{AEB4AE0A-B15B-46A3-926A-5128DC40B80C}" presName="compNode" presStyleCnt="0"/>
      <dgm:spPr/>
    </dgm:pt>
    <dgm:pt modelId="{3838D2A2-D634-4864-B838-4A2477B70BE7}" type="pres">
      <dgm:prSet presAssocID="{AEB4AE0A-B15B-46A3-926A-5128DC40B80C}" presName="bgRect" presStyleLbl="bgShp" presStyleIdx="2" presStyleCnt="5" custScaleY="158779" custLinFactNeighborX="105" custLinFactNeighborY="-30340"/>
      <dgm:spPr/>
    </dgm:pt>
    <dgm:pt modelId="{7945A44A-7214-4378-A724-AB887AFF5D88}" type="pres">
      <dgm:prSet presAssocID="{AEB4AE0A-B15B-46A3-926A-5128DC40B80C}" presName="iconRect" presStyleLbl="node1" presStyleIdx="2" presStyleCnt="5" custLinFactNeighborX="-11203" custLinFactNeighborY="-4632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7F1C7079-2300-49DB-A323-7B7E9F0B0BD8}" type="pres">
      <dgm:prSet presAssocID="{AEB4AE0A-B15B-46A3-926A-5128DC40B80C}" presName="spaceRect" presStyleCnt="0"/>
      <dgm:spPr/>
    </dgm:pt>
    <dgm:pt modelId="{47D2FD5F-116C-4BF0-878D-BE8DCFC3B65D}" type="pres">
      <dgm:prSet presAssocID="{AEB4AE0A-B15B-46A3-926A-5128DC40B80C}" presName="parTx" presStyleLbl="revTx" presStyleIdx="4" presStyleCnt="10" custScaleX="87942" custScaleY="94184" custLinFactNeighborY="-37768">
        <dgm:presLayoutVars>
          <dgm:chMax val="0"/>
          <dgm:chPref val="0"/>
        </dgm:presLayoutVars>
      </dgm:prSet>
      <dgm:spPr/>
    </dgm:pt>
    <dgm:pt modelId="{462913D5-49F1-47F8-9E8A-8FC5CB4BC7D6}" type="pres">
      <dgm:prSet presAssocID="{AEB4AE0A-B15B-46A3-926A-5128DC40B80C}" presName="desTx" presStyleLbl="revTx" presStyleIdx="5" presStyleCnt="10" custLinFactNeighborY="-23993">
        <dgm:presLayoutVars/>
      </dgm:prSet>
      <dgm:spPr/>
    </dgm:pt>
    <dgm:pt modelId="{20604381-388F-4FE6-A2F3-A4459E384902}" type="pres">
      <dgm:prSet presAssocID="{D44ED1BA-1D97-4A78-9DE2-15743D833FBD}" presName="sibTrans" presStyleCnt="0"/>
      <dgm:spPr/>
    </dgm:pt>
    <dgm:pt modelId="{77058307-63F5-48B8-9A8F-C4EE12B9C960}" type="pres">
      <dgm:prSet presAssocID="{333D35C5-FE9D-49E1-B378-B167A86E7210}" presName="compNode" presStyleCnt="0"/>
      <dgm:spPr/>
    </dgm:pt>
    <dgm:pt modelId="{72FE9385-A945-4BF2-BEB5-4789F491A481}" type="pres">
      <dgm:prSet presAssocID="{333D35C5-FE9D-49E1-B378-B167A86E7210}" presName="bgRect" presStyleLbl="bgShp" presStyleIdx="3" presStyleCnt="5" custScaleY="173353" custLinFactNeighborY="-2238"/>
      <dgm:spPr/>
    </dgm:pt>
    <dgm:pt modelId="{EE2B53C2-1FF5-4D86-912D-BA588299CF79}" type="pres">
      <dgm:prSet presAssocID="{333D35C5-FE9D-49E1-B378-B167A86E721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8CE9438F-5E2A-460B-87A2-CB505355DFD1}" type="pres">
      <dgm:prSet presAssocID="{333D35C5-FE9D-49E1-B378-B167A86E7210}" presName="spaceRect" presStyleCnt="0"/>
      <dgm:spPr/>
    </dgm:pt>
    <dgm:pt modelId="{3335FD38-B9BC-42CC-838B-0BA118D10017}" type="pres">
      <dgm:prSet presAssocID="{333D35C5-FE9D-49E1-B378-B167A86E7210}" presName="parTx" presStyleLbl="revTx" presStyleIdx="6" presStyleCnt="10">
        <dgm:presLayoutVars>
          <dgm:chMax val="0"/>
          <dgm:chPref val="0"/>
        </dgm:presLayoutVars>
      </dgm:prSet>
      <dgm:spPr/>
    </dgm:pt>
    <dgm:pt modelId="{604DBF40-BE12-4911-AEFF-B0F601C3E64E}" type="pres">
      <dgm:prSet presAssocID="{333D35C5-FE9D-49E1-B378-B167A86E7210}" presName="desTx" presStyleLbl="revTx" presStyleIdx="7" presStyleCnt="10" custLinFactNeighborX="-9520">
        <dgm:presLayoutVars/>
      </dgm:prSet>
      <dgm:spPr/>
    </dgm:pt>
    <dgm:pt modelId="{975EBB3A-0370-4553-8285-8FB9305D5082}" type="pres">
      <dgm:prSet presAssocID="{6BFCB976-F5EB-4567-B693-F473F777B233}" presName="sibTrans" presStyleCnt="0"/>
      <dgm:spPr/>
    </dgm:pt>
    <dgm:pt modelId="{42DD2892-19E2-417C-A497-BEE4158E9ECB}" type="pres">
      <dgm:prSet presAssocID="{00333853-32D1-4A7C-996D-B328A5D7D0CD}" presName="compNode" presStyleCnt="0"/>
      <dgm:spPr/>
    </dgm:pt>
    <dgm:pt modelId="{D871D332-F0B0-414A-854B-B79021393DB9}" type="pres">
      <dgm:prSet presAssocID="{00333853-32D1-4A7C-996D-B328A5D7D0CD}" presName="bgRect" presStyleLbl="bgShp" presStyleIdx="4" presStyleCnt="5" custScaleY="150302"/>
      <dgm:spPr/>
    </dgm:pt>
    <dgm:pt modelId="{C8F63BEE-EDB6-467A-856C-C3412A27CDC9}" type="pres">
      <dgm:prSet presAssocID="{00333853-32D1-4A7C-996D-B328A5D7D0C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BD12148C-5866-4571-A156-04975A368952}" type="pres">
      <dgm:prSet presAssocID="{00333853-32D1-4A7C-996D-B328A5D7D0CD}" presName="spaceRect" presStyleCnt="0"/>
      <dgm:spPr/>
    </dgm:pt>
    <dgm:pt modelId="{60701620-8F4A-4611-A1AF-C8C657724552}" type="pres">
      <dgm:prSet presAssocID="{00333853-32D1-4A7C-996D-B328A5D7D0CD}" presName="parTx" presStyleLbl="revTx" presStyleIdx="8" presStyleCnt="10">
        <dgm:presLayoutVars>
          <dgm:chMax val="0"/>
          <dgm:chPref val="0"/>
        </dgm:presLayoutVars>
      </dgm:prSet>
      <dgm:spPr/>
    </dgm:pt>
    <dgm:pt modelId="{2CD1A9F3-E57E-48F7-A74C-9505ACF918BC}" type="pres">
      <dgm:prSet presAssocID="{00333853-32D1-4A7C-996D-B328A5D7D0CD}" presName="desTx" presStyleLbl="revTx" presStyleIdx="9" presStyleCnt="10">
        <dgm:presLayoutVars/>
      </dgm:prSet>
      <dgm:spPr/>
    </dgm:pt>
  </dgm:ptLst>
  <dgm:cxnLst>
    <dgm:cxn modelId="{FE97C706-F3A8-4174-90A0-DB64599A3478}" srcId="{DE868BEA-D7A2-41B2-9337-E3D2EAEB6673}" destId="{5D5FB707-BBD8-4765-B5C9-E6F444B2633F}" srcOrd="0" destOrd="0" parTransId="{294A2006-B76D-4B90-A377-37505549F9ED}" sibTransId="{C1E67B79-A8B2-49DC-8838-F609648EBAF2}"/>
    <dgm:cxn modelId="{308C6314-0616-4B14-AE08-5AE651BAC548}" type="presOf" srcId="{AEB4AE0A-B15B-46A3-926A-5128DC40B80C}" destId="{47D2FD5F-116C-4BF0-878D-BE8DCFC3B65D}" srcOrd="0" destOrd="0" presId="urn:microsoft.com/office/officeart/2018/2/layout/IconVerticalSolidList"/>
    <dgm:cxn modelId="{6065CD19-DDF2-4AA8-B970-1965C1CF632D}" srcId="{DE868BEA-D7A2-41B2-9337-E3D2EAEB6673}" destId="{AEB4AE0A-B15B-46A3-926A-5128DC40B80C}" srcOrd="2" destOrd="0" parTransId="{6B5999B1-87C2-4057-B691-E05B4FD420DA}" sibTransId="{D44ED1BA-1D97-4A78-9DE2-15743D833FBD}"/>
    <dgm:cxn modelId="{1E653D32-5A28-48E4-A8C3-629BB1E3E5FD}" type="presOf" srcId="{5D5FB707-BBD8-4765-B5C9-E6F444B2633F}" destId="{F3AA66EA-D23F-4AAA-856B-91D3EC299D3F}" srcOrd="0" destOrd="0" presId="urn:microsoft.com/office/officeart/2018/2/layout/IconVerticalSolidList"/>
    <dgm:cxn modelId="{A1842749-641F-46E0-8915-15B313963B8D}" srcId="{00333853-32D1-4A7C-996D-B328A5D7D0CD}" destId="{A3D99EA0-D43E-40FD-898C-377150D05785}" srcOrd="0" destOrd="0" parTransId="{6ED12AB6-1B62-4C80-AFF4-5F1FE14A1F17}" sibTransId="{7FB4952A-8773-42C4-B14B-D614EACBB67B}"/>
    <dgm:cxn modelId="{CF3B374E-42FE-4C7A-B9E4-31E2AFF44289}" srcId="{333D35C5-FE9D-49E1-B378-B167A86E7210}" destId="{828EF5E3-D04E-41C2-9AF7-F5F150D7223A}" srcOrd="0" destOrd="0" parTransId="{4B8488CD-EDEA-4B40-98D3-FADDFACF1B74}" sibTransId="{96EA1BFF-4490-45F9-BE6B-DE1720C0558F}"/>
    <dgm:cxn modelId="{CADC0B64-1A41-4424-8A9C-2F69EE69BAD8}" type="presOf" srcId="{333D35C5-FE9D-49E1-B378-B167A86E7210}" destId="{3335FD38-B9BC-42CC-838B-0BA118D10017}" srcOrd="0" destOrd="0" presId="urn:microsoft.com/office/officeart/2018/2/layout/IconVerticalSolidList"/>
    <dgm:cxn modelId="{C351D377-1797-4474-A89E-8DCFE383A930}" srcId="{5D5FB707-BBD8-4765-B5C9-E6F444B2633F}" destId="{C7871A2B-5008-41CF-AC83-EBFBEA6E3D30}" srcOrd="0" destOrd="0" parTransId="{AD7EA585-6C02-4077-888F-F9C00001A17E}" sibTransId="{CAF9677D-0635-43A6-A6A9-465A05A24EA9}"/>
    <dgm:cxn modelId="{C7D37B7D-7B0D-4DA4-A0D1-4E9C41208ED2}" srcId="{AEB4AE0A-B15B-46A3-926A-5128DC40B80C}" destId="{403C9B49-19C7-44E8-AAF1-4AA86BADA338}" srcOrd="0" destOrd="0" parTransId="{47A0CA5B-473D-4AAE-8EA0-97CAB4DFD8E2}" sibTransId="{91040EA0-8EE0-4D2F-B4E3-50911BF45484}"/>
    <dgm:cxn modelId="{5ED21E81-2487-41A5-9652-13B697E40767}" srcId="{DE868BEA-D7A2-41B2-9337-E3D2EAEB6673}" destId="{333D35C5-FE9D-49E1-B378-B167A86E7210}" srcOrd="3" destOrd="0" parTransId="{F0D037F4-3A7D-4F4D-92AA-C41840859009}" sibTransId="{6BFCB976-F5EB-4567-B693-F473F777B233}"/>
    <dgm:cxn modelId="{DFAB4283-F3C2-4BFE-8712-63FCD7FAB765}" type="presOf" srcId="{DE868BEA-D7A2-41B2-9337-E3D2EAEB6673}" destId="{E12FCDC4-381A-4DC8-B205-D6C41F84F5B6}" srcOrd="0" destOrd="0" presId="urn:microsoft.com/office/officeart/2018/2/layout/IconVerticalSolidList"/>
    <dgm:cxn modelId="{FD5B4F9A-DEEC-4D7C-8FF2-E417AAF1CFAB}" type="presOf" srcId="{52CAB6F8-4DCD-485F-83BB-4D92CBA7FE0C}" destId="{2E55BDDE-88D1-4686-BD00-8412BCBE8DE2}" srcOrd="0" destOrd="0" presId="urn:microsoft.com/office/officeart/2018/2/layout/IconVerticalSolidList"/>
    <dgm:cxn modelId="{9405609A-DD33-4811-9AF2-EBD728EA4A30}" srcId="{DE868BEA-D7A2-41B2-9337-E3D2EAEB6673}" destId="{00333853-32D1-4A7C-996D-B328A5D7D0CD}" srcOrd="4" destOrd="0" parTransId="{EB10B99F-BCBA-4931-9B58-605BF45B413B}" sibTransId="{F703578C-793D-4436-A61C-A5CDC4E46350}"/>
    <dgm:cxn modelId="{7126B99F-E034-4933-BC62-D99BDDE14CB1}" srcId="{634E7326-A21E-4E05-94B4-6C74DD193807}" destId="{52CAB6F8-4DCD-485F-83BB-4D92CBA7FE0C}" srcOrd="0" destOrd="0" parTransId="{3DD84DD7-F45B-480F-AD13-2CD5F8E4D4A8}" sibTransId="{552D1875-B143-417C-A323-C95937CA2D12}"/>
    <dgm:cxn modelId="{7D1E02AA-7F75-4F9C-ABFB-1B3DEE19B1F2}" type="presOf" srcId="{C7871A2B-5008-41CF-AC83-EBFBEA6E3D30}" destId="{03EE9965-3A69-45BE-BE7A-00E603D77858}" srcOrd="0" destOrd="0" presId="urn:microsoft.com/office/officeart/2018/2/layout/IconVerticalSolidList"/>
    <dgm:cxn modelId="{FE5C83BC-3977-41B4-900F-2E00A59480D5}" type="presOf" srcId="{403C9B49-19C7-44E8-AAF1-4AA86BADA338}" destId="{462913D5-49F1-47F8-9E8A-8FC5CB4BC7D6}" srcOrd="0" destOrd="0" presId="urn:microsoft.com/office/officeart/2018/2/layout/IconVerticalSolidList"/>
    <dgm:cxn modelId="{A13693CE-0503-43DE-BEAD-14C872BA232C}" type="presOf" srcId="{828EF5E3-D04E-41C2-9AF7-F5F150D7223A}" destId="{604DBF40-BE12-4911-AEFF-B0F601C3E64E}" srcOrd="0" destOrd="0" presId="urn:microsoft.com/office/officeart/2018/2/layout/IconVerticalSolidList"/>
    <dgm:cxn modelId="{9EE232E7-F66D-4C54-B211-46F412E327B9}" srcId="{DE868BEA-D7A2-41B2-9337-E3D2EAEB6673}" destId="{634E7326-A21E-4E05-94B4-6C74DD193807}" srcOrd="1" destOrd="0" parTransId="{AA32B50D-F1BE-4AC5-82A7-C3BEA8080931}" sibTransId="{9225825E-A0D0-4655-AF61-6D29A4A6687A}"/>
    <dgm:cxn modelId="{B777DCEC-6AB5-4975-A5B2-9D75BDD63FDF}" type="presOf" srcId="{00333853-32D1-4A7C-996D-B328A5D7D0CD}" destId="{60701620-8F4A-4611-A1AF-C8C657724552}" srcOrd="0" destOrd="0" presId="urn:microsoft.com/office/officeart/2018/2/layout/IconVerticalSolidList"/>
    <dgm:cxn modelId="{FD6FFAEC-B6EC-4D0B-A4DC-408BBB551A76}" type="presOf" srcId="{634E7326-A21E-4E05-94B4-6C74DD193807}" destId="{E159D2D7-8FEA-46D0-9580-9F1313E86401}" srcOrd="0" destOrd="0" presId="urn:microsoft.com/office/officeart/2018/2/layout/IconVerticalSolidList"/>
    <dgm:cxn modelId="{5F53EFF1-F511-470F-AAC0-00E1329C5A2F}" type="presOf" srcId="{A3D99EA0-D43E-40FD-898C-377150D05785}" destId="{2CD1A9F3-E57E-48F7-A74C-9505ACF918BC}" srcOrd="0" destOrd="0" presId="urn:microsoft.com/office/officeart/2018/2/layout/IconVerticalSolidList"/>
    <dgm:cxn modelId="{7A7EAD88-D3CA-46A0-BE2B-48BD005A7E0C}" type="presParOf" srcId="{E12FCDC4-381A-4DC8-B205-D6C41F84F5B6}" destId="{6CB40572-75FF-45B9-9CBB-95792B297FF6}" srcOrd="0" destOrd="0" presId="urn:microsoft.com/office/officeart/2018/2/layout/IconVerticalSolidList"/>
    <dgm:cxn modelId="{4F1BDBFB-3C75-4D18-9FD2-F9ED20114D53}" type="presParOf" srcId="{6CB40572-75FF-45B9-9CBB-95792B297FF6}" destId="{24A2069F-ECB7-4532-A8B3-3D916086F077}" srcOrd="0" destOrd="0" presId="urn:microsoft.com/office/officeart/2018/2/layout/IconVerticalSolidList"/>
    <dgm:cxn modelId="{6865C1ED-4F74-4C65-826E-B3AEC1DB7396}" type="presParOf" srcId="{6CB40572-75FF-45B9-9CBB-95792B297FF6}" destId="{A1BC7F39-823B-401D-812D-B059E50EC1DC}" srcOrd="1" destOrd="0" presId="urn:microsoft.com/office/officeart/2018/2/layout/IconVerticalSolidList"/>
    <dgm:cxn modelId="{08722B06-8BDE-4F28-ADA6-68EBF8ABB0AF}" type="presParOf" srcId="{6CB40572-75FF-45B9-9CBB-95792B297FF6}" destId="{F3D8E4A5-B149-4A94-A669-66C3E59CE109}" srcOrd="2" destOrd="0" presId="urn:microsoft.com/office/officeart/2018/2/layout/IconVerticalSolidList"/>
    <dgm:cxn modelId="{1280EFC8-82E5-434F-982E-65F1789654E4}" type="presParOf" srcId="{6CB40572-75FF-45B9-9CBB-95792B297FF6}" destId="{F3AA66EA-D23F-4AAA-856B-91D3EC299D3F}" srcOrd="3" destOrd="0" presId="urn:microsoft.com/office/officeart/2018/2/layout/IconVerticalSolidList"/>
    <dgm:cxn modelId="{59F0306B-70A9-40A8-9475-F29470194CE9}" type="presParOf" srcId="{6CB40572-75FF-45B9-9CBB-95792B297FF6}" destId="{03EE9965-3A69-45BE-BE7A-00E603D77858}" srcOrd="4" destOrd="0" presId="urn:microsoft.com/office/officeart/2018/2/layout/IconVerticalSolidList"/>
    <dgm:cxn modelId="{8D866C34-6DE8-452B-8D78-A00021DB07EB}" type="presParOf" srcId="{E12FCDC4-381A-4DC8-B205-D6C41F84F5B6}" destId="{CEC55742-17A8-49E9-9E61-27BB6A8612A5}" srcOrd="1" destOrd="0" presId="urn:microsoft.com/office/officeart/2018/2/layout/IconVerticalSolidList"/>
    <dgm:cxn modelId="{3281D003-D55F-4F0D-B60E-29B94C20EE23}" type="presParOf" srcId="{E12FCDC4-381A-4DC8-B205-D6C41F84F5B6}" destId="{A4640BC9-2B96-431C-8619-CA4F35BE814F}" srcOrd="2" destOrd="0" presId="urn:microsoft.com/office/officeart/2018/2/layout/IconVerticalSolidList"/>
    <dgm:cxn modelId="{B0F81389-785D-4D7A-909B-585ED41B2FFA}" type="presParOf" srcId="{A4640BC9-2B96-431C-8619-CA4F35BE814F}" destId="{3FEF0C3B-A88E-4293-B423-F3B822F917D8}" srcOrd="0" destOrd="0" presId="urn:microsoft.com/office/officeart/2018/2/layout/IconVerticalSolidList"/>
    <dgm:cxn modelId="{A7DC1F46-CA93-4DD3-8E8E-CA0A006D690A}" type="presParOf" srcId="{A4640BC9-2B96-431C-8619-CA4F35BE814F}" destId="{A9C2BF51-4D4A-432A-9296-0A7B9E1A673F}" srcOrd="1" destOrd="0" presId="urn:microsoft.com/office/officeart/2018/2/layout/IconVerticalSolidList"/>
    <dgm:cxn modelId="{18DBE622-A29B-4ED2-9D3B-F0B8DD25D64A}" type="presParOf" srcId="{A4640BC9-2B96-431C-8619-CA4F35BE814F}" destId="{8C010CED-106C-4246-8A63-D39A0D0B9E41}" srcOrd="2" destOrd="0" presId="urn:microsoft.com/office/officeart/2018/2/layout/IconVerticalSolidList"/>
    <dgm:cxn modelId="{5769FDC9-D5E7-41CF-AB9F-28F7844AD76B}" type="presParOf" srcId="{A4640BC9-2B96-431C-8619-CA4F35BE814F}" destId="{E159D2D7-8FEA-46D0-9580-9F1313E86401}" srcOrd="3" destOrd="0" presId="urn:microsoft.com/office/officeart/2018/2/layout/IconVerticalSolidList"/>
    <dgm:cxn modelId="{D5AB0434-C256-4A4B-81BB-07F5ACF61E8E}" type="presParOf" srcId="{A4640BC9-2B96-431C-8619-CA4F35BE814F}" destId="{2E55BDDE-88D1-4686-BD00-8412BCBE8DE2}" srcOrd="4" destOrd="0" presId="urn:microsoft.com/office/officeart/2018/2/layout/IconVerticalSolidList"/>
    <dgm:cxn modelId="{100807F9-0286-4398-B4FB-ADFA6FE8C40D}" type="presParOf" srcId="{E12FCDC4-381A-4DC8-B205-D6C41F84F5B6}" destId="{6FF3234E-0D63-4793-B229-9B74E0F4830E}" srcOrd="3" destOrd="0" presId="urn:microsoft.com/office/officeart/2018/2/layout/IconVerticalSolidList"/>
    <dgm:cxn modelId="{4423125E-651C-4CE8-AF16-DF1F793F0B4A}" type="presParOf" srcId="{E12FCDC4-381A-4DC8-B205-D6C41F84F5B6}" destId="{CAD2973E-B4FE-4EDD-8A50-2D1EF2F8258F}" srcOrd="4" destOrd="0" presId="urn:microsoft.com/office/officeart/2018/2/layout/IconVerticalSolidList"/>
    <dgm:cxn modelId="{A9CC2BF3-DF20-4B37-B7A7-FDF39104955D}" type="presParOf" srcId="{CAD2973E-B4FE-4EDD-8A50-2D1EF2F8258F}" destId="{3838D2A2-D634-4864-B838-4A2477B70BE7}" srcOrd="0" destOrd="0" presId="urn:microsoft.com/office/officeart/2018/2/layout/IconVerticalSolidList"/>
    <dgm:cxn modelId="{E13A623B-C726-4AD6-B4BC-525DFEBDC96E}" type="presParOf" srcId="{CAD2973E-B4FE-4EDD-8A50-2D1EF2F8258F}" destId="{7945A44A-7214-4378-A724-AB887AFF5D88}" srcOrd="1" destOrd="0" presId="urn:microsoft.com/office/officeart/2018/2/layout/IconVerticalSolidList"/>
    <dgm:cxn modelId="{703CC38A-A81C-4525-996B-C94D0BD811B8}" type="presParOf" srcId="{CAD2973E-B4FE-4EDD-8A50-2D1EF2F8258F}" destId="{7F1C7079-2300-49DB-A323-7B7E9F0B0BD8}" srcOrd="2" destOrd="0" presId="urn:microsoft.com/office/officeart/2018/2/layout/IconVerticalSolidList"/>
    <dgm:cxn modelId="{703C1458-97F5-491C-AFBB-07496D59C218}" type="presParOf" srcId="{CAD2973E-B4FE-4EDD-8A50-2D1EF2F8258F}" destId="{47D2FD5F-116C-4BF0-878D-BE8DCFC3B65D}" srcOrd="3" destOrd="0" presId="urn:microsoft.com/office/officeart/2018/2/layout/IconVerticalSolidList"/>
    <dgm:cxn modelId="{BDE3C256-377B-4A5B-8440-0100285C4482}" type="presParOf" srcId="{CAD2973E-B4FE-4EDD-8A50-2D1EF2F8258F}" destId="{462913D5-49F1-47F8-9E8A-8FC5CB4BC7D6}" srcOrd="4" destOrd="0" presId="urn:microsoft.com/office/officeart/2018/2/layout/IconVerticalSolidList"/>
    <dgm:cxn modelId="{6D9BD373-939A-4789-983C-31FC46F3EDF2}" type="presParOf" srcId="{E12FCDC4-381A-4DC8-B205-D6C41F84F5B6}" destId="{20604381-388F-4FE6-A2F3-A4459E384902}" srcOrd="5" destOrd="0" presId="urn:microsoft.com/office/officeart/2018/2/layout/IconVerticalSolidList"/>
    <dgm:cxn modelId="{4497C9AA-F0E5-40E3-A5CE-C237BFE95BB2}" type="presParOf" srcId="{E12FCDC4-381A-4DC8-B205-D6C41F84F5B6}" destId="{77058307-63F5-48B8-9A8F-C4EE12B9C960}" srcOrd="6" destOrd="0" presId="urn:microsoft.com/office/officeart/2018/2/layout/IconVerticalSolidList"/>
    <dgm:cxn modelId="{7191112F-7DA6-45A4-836B-97D741F2B599}" type="presParOf" srcId="{77058307-63F5-48B8-9A8F-C4EE12B9C960}" destId="{72FE9385-A945-4BF2-BEB5-4789F491A481}" srcOrd="0" destOrd="0" presId="urn:microsoft.com/office/officeart/2018/2/layout/IconVerticalSolidList"/>
    <dgm:cxn modelId="{C76B9959-7269-4A3E-B7A6-7B692DCA84C3}" type="presParOf" srcId="{77058307-63F5-48B8-9A8F-C4EE12B9C960}" destId="{EE2B53C2-1FF5-4D86-912D-BA588299CF79}" srcOrd="1" destOrd="0" presId="urn:microsoft.com/office/officeart/2018/2/layout/IconVerticalSolidList"/>
    <dgm:cxn modelId="{21EE98EE-2B16-445C-9870-EC02CEC3BB02}" type="presParOf" srcId="{77058307-63F5-48B8-9A8F-C4EE12B9C960}" destId="{8CE9438F-5E2A-460B-87A2-CB505355DFD1}" srcOrd="2" destOrd="0" presId="urn:microsoft.com/office/officeart/2018/2/layout/IconVerticalSolidList"/>
    <dgm:cxn modelId="{8D4D9F69-329D-4AD2-BA30-E0260642E857}" type="presParOf" srcId="{77058307-63F5-48B8-9A8F-C4EE12B9C960}" destId="{3335FD38-B9BC-42CC-838B-0BA118D10017}" srcOrd="3" destOrd="0" presId="urn:microsoft.com/office/officeart/2018/2/layout/IconVerticalSolidList"/>
    <dgm:cxn modelId="{D9A3993F-2AAE-4DCB-8505-F996D2E38279}" type="presParOf" srcId="{77058307-63F5-48B8-9A8F-C4EE12B9C960}" destId="{604DBF40-BE12-4911-AEFF-B0F601C3E64E}" srcOrd="4" destOrd="0" presId="urn:microsoft.com/office/officeart/2018/2/layout/IconVerticalSolidList"/>
    <dgm:cxn modelId="{1333E7A3-C9D8-49F5-9C7D-1DE568152E61}" type="presParOf" srcId="{E12FCDC4-381A-4DC8-B205-D6C41F84F5B6}" destId="{975EBB3A-0370-4553-8285-8FB9305D5082}" srcOrd="7" destOrd="0" presId="urn:microsoft.com/office/officeart/2018/2/layout/IconVerticalSolidList"/>
    <dgm:cxn modelId="{2F0314BF-516D-4E91-B14F-3B0E17869C88}" type="presParOf" srcId="{E12FCDC4-381A-4DC8-B205-D6C41F84F5B6}" destId="{42DD2892-19E2-417C-A497-BEE4158E9ECB}" srcOrd="8" destOrd="0" presId="urn:microsoft.com/office/officeart/2018/2/layout/IconVerticalSolidList"/>
    <dgm:cxn modelId="{F2F1F987-A24B-49FB-9363-CC8AE27E4520}" type="presParOf" srcId="{42DD2892-19E2-417C-A497-BEE4158E9ECB}" destId="{D871D332-F0B0-414A-854B-B79021393DB9}" srcOrd="0" destOrd="0" presId="urn:microsoft.com/office/officeart/2018/2/layout/IconVerticalSolidList"/>
    <dgm:cxn modelId="{1C4F37A8-AFA2-44DE-8A42-7B34E53C0E3D}" type="presParOf" srcId="{42DD2892-19E2-417C-A497-BEE4158E9ECB}" destId="{C8F63BEE-EDB6-467A-856C-C3412A27CDC9}" srcOrd="1" destOrd="0" presId="urn:microsoft.com/office/officeart/2018/2/layout/IconVerticalSolidList"/>
    <dgm:cxn modelId="{3926E796-37F9-4B4A-8EEA-18066B175A76}" type="presParOf" srcId="{42DD2892-19E2-417C-A497-BEE4158E9ECB}" destId="{BD12148C-5866-4571-A156-04975A368952}" srcOrd="2" destOrd="0" presId="urn:microsoft.com/office/officeart/2018/2/layout/IconVerticalSolidList"/>
    <dgm:cxn modelId="{C1E15732-FC11-4C73-8F33-AA9224B9967A}" type="presParOf" srcId="{42DD2892-19E2-417C-A497-BEE4158E9ECB}" destId="{60701620-8F4A-4611-A1AF-C8C657724552}" srcOrd="3" destOrd="0" presId="urn:microsoft.com/office/officeart/2018/2/layout/IconVerticalSolidList"/>
    <dgm:cxn modelId="{3767FF40-ED8E-4FE5-BEB5-5245C27D7094}" type="presParOf" srcId="{42DD2892-19E2-417C-A497-BEE4158E9ECB}" destId="{2CD1A9F3-E57E-48F7-A74C-9505ACF918B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8311D-10A5-4256-9041-7770489DB4B2}">
      <dsp:nvSpPr>
        <dsp:cNvPr id="0" name=""/>
        <dsp:cNvSpPr/>
      </dsp:nvSpPr>
      <dsp:spPr>
        <a:xfrm>
          <a:off x="0" y="712355"/>
          <a:ext cx="7067531" cy="15827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Rate of suicide among attorneys is 6X higher than that of the general population</a:t>
          </a:r>
        </a:p>
      </dsp:txBody>
      <dsp:txXfrm>
        <a:off x="77262" y="789617"/>
        <a:ext cx="6913007" cy="1428186"/>
      </dsp:txXfrm>
    </dsp:sp>
    <dsp:sp modelId="{DBB0CB2A-C00D-46C1-93A2-F334AED054BE}">
      <dsp:nvSpPr>
        <dsp:cNvPr id="0" name=""/>
        <dsp:cNvSpPr/>
      </dsp:nvSpPr>
      <dsp:spPr>
        <a:xfrm>
          <a:off x="0" y="2336109"/>
          <a:ext cx="7067531" cy="17805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Attorneys are 2x as likely as general population to suffer substance abuse and other addictive disorders</a:t>
          </a:r>
        </a:p>
      </dsp:txBody>
      <dsp:txXfrm>
        <a:off x="86918" y="2423027"/>
        <a:ext cx="6893695" cy="1606694"/>
      </dsp:txXfrm>
    </dsp:sp>
    <dsp:sp modelId="{12E157AD-3F74-489F-A6BE-CA3783391DE9}">
      <dsp:nvSpPr>
        <dsp:cNvPr id="0" name=""/>
        <dsp:cNvSpPr/>
      </dsp:nvSpPr>
      <dsp:spPr>
        <a:xfrm>
          <a:off x="0" y="4203040"/>
          <a:ext cx="7067531" cy="18552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Attorneys are the most frequently depressed occupational group in the U.S., and attorneys are 3.6X more likely to suffer from depression than non-attorneys</a:t>
          </a:r>
          <a:endParaRPr lang="en-US" sz="2600" kern="1200" dirty="0"/>
        </a:p>
      </dsp:txBody>
      <dsp:txXfrm>
        <a:off x="90568" y="4293608"/>
        <a:ext cx="6886395" cy="1674157"/>
      </dsp:txXfrm>
    </dsp:sp>
    <dsp:sp modelId="{F8B9E4FF-EE8F-4501-AB98-D5B73F1F1A3A}">
      <dsp:nvSpPr>
        <dsp:cNvPr id="0" name=""/>
        <dsp:cNvSpPr/>
      </dsp:nvSpPr>
      <dsp:spPr>
        <a:xfrm>
          <a:off x="0" y="6144734"/>
          <a:ext cx="7067531" cy="14637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Roughly </a:t>
          </a:r>
          <a:r>
            <a:rPr lang="en-US" sz="2600" b="0" i="0" kern="1200" dirty="0"/>
            <a:t>half of practicing attorneys are experiencing symptoms of anxiety and depression</a:t>
          </a:r>
          <a:endParaRPr lang="en-US" sz="2600" kern="1200" dirty="0"/>
        </a:p>
      </dsp:txBody>
      <dsp:txXfrm>
        <a:off x="71454" y="6216188"/>
        <a:ext cx="6924623" cy="1320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068AB-26DD-4A1D-AA11-080AC3CD605D}">
      <dsp:nvSpPr>
        <dsp:cNvPr id="0" name=""/>
        <dsp:cNvSpPr/>
      </dsp:nvSpPr>
      <dsp:spPr>
        <a:xfrm>
          <a:off x="1359535" y="3273"/>
          <a:ext cx="5438140" cy="14363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364842" rIns="105515" bIns="364842" numCol="1" spcCol="1270" anchor="ctr" anchorCtr="0">
          <a:noAutofit/>
        </a:bodyPr>
        <a:lstStyle/>
        <a:p>
          <a:pPr marL="0" lvl="0" indent="0" algn="l" defTabSz="800100">
            <a:lnSpc>
              <a:spcPct val="90000"/>
            </a:lnSpc>
            <a:spcBef>
              <a:spcPct val="0"/>
            </a:spcBef>
            <a:spcAft>
              <a:spcPct val="35000"/>
            </a:spcAft>
            <a:buNone/>
          </a:pPr>
          <a:r>
            <a:rPr lang="en-US" sz="1800" kern="1200" dirty="0"/>
            <a:t>Define the concepts of secondary/vicarious trauma, burnout, &amp; compassion fatigue</a:t>
          </a:r>
        </a:p>
      </dsp:txBody>
      <dsp:txXfrm>
        <a:off x="1359535" y="3273"/>
        <a:ext cx="5438140" cy="1436387"/>
      </dsp:txXfrm>
    </dsp:sp>
    <dsp:sp modelId="{0DF62453-D897-4492-8C71-8A5FBE0F1EE8}">
      <dsp:nvSpPr>
        <dsp:cNvPr id="0" name=""/>
        <dsp:cNvSpPr/>
      </dsp:nvSpPr>
      <dsp:spPr>
        <a:xfrm>
          <a:off x="0" y="3273"/>
          <a:ext cx="1359535" cy="1436387"/>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41883" rIns="71942" bIns="141883" numCol="1" spcCol="1270" anchor="ctr" anchorCtr="0">
          <a:noAutofit/>
        </a:bodyPr>
        <a:lstStyle/>
        <a:p>
          <a:pPr marL="0" lvl="0" indent="0" algn="ctr" defTabSz="1244600">
            <a:lnSpc>
              <a:spcPct val="90000"/>
            </a:lnSpc>
            <a:spcBef>
              <a:spcPct val="0"/>
            </a:spcBef>
            <a:spcAft>
              <a:spcPct val="35000"/>
            </a:spcAft>
            <a:buNone/>
          </a:pPr>
          <a:r>
            <a:rPr lang="en-US" sz="2800" kern="1200"/>
            <a:t>Define</a:t>
          </a:r>
        </a:p>
      </dsp:txBody>
      <dsp:txXfrm>
        <a:off x="0" y="3273"/>
        <a:ext cx="1359535" cy="1436387"/>
      </dsp:txXfrm>
    </dsp:sp>
    <dsp:sp modelId="{F6832918-419A-4696-A7E0-F122296FEFB0}">
      <dsp:nvSpPr>
        <dsp:cNvPr id="0" name=""/>
        <dsp:cNvSpPr/>
      </dsp:nvSpPr>
      <dsp:spPr>
        <a:xfrm>
          <a:off x="1359535" y="1525844"/>
          <a:ext cx="5438140" cy="14363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364842" rIns="105515" bIns="364842" numCol="1" spcCol="1270" anchor="ctr" anchorCtr="0">
          <a:noAutofit/>
        </a:bodyPr>
        <a:lstStyle/>
        <a:p>
          <a:pPr marL="0" lvl="0" indent="0" algn="l" defTabSz="800100">
            <a:lnSpc>
              <a:spcPct val="90000"/>
            </a:lnSpc>
            <a:spcBef>
              <a:spcPct val="0"/>
            </a:spcBef>
            <a:spcAft>
              <a:spcPct val="35000"/>
            </a:spcAft>
            <a:buNone/>
          </a:pPr>
          <a:r>
            <a:rPr lang="en-US" sz="1800" kern="1200" dirty="0"/>
            <a:t>Discuss how exposure to clients’ traumatic stories and materials impacts attorneys </a:t>
          </a:r>
        </a:p>
      </dsp:txBody>
      <dsp:txXfrm>
        <a:off x="1359535" y="1525844"/>
        <a:ext cx="5438140" cy="1436387"/>
      </dsp:txXfrm>
    </dsp:sp>
    <dsp:sp modelId="{18AF7121-682E-4C8D-BFE3-846E0A8BBF96}">
      <dsp:nvSpPr>
        <dsp:cNvPr id="0" name=""/>
        <dsp:cNvSpPr/>
      </dsp:nvSpPr>
      <dsp:spPr>
        <a:xfrm>
          <a:off x="0" y="1525844"/>
          <a:ext cx="1359535" cy="1436387"/>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41883" rIns="71942" bIns="141883" numCol="1" spcCol="1270" anchor="ctr" anchorCtr="0">
          <a:noAutofit/>
        </a:bodyPr>
        <a:lstStyle/>
        <a:p>
          <a:pPr marL="0" lvl="0" indent="0" algn="ctr" defTabSz="1244600">
            <a:lnSpc>
              <a:spcPct val="90000"/>
            </a:lnSpc>
            <a:spcBef>
              <a:spcPct val="0"/>
            </a:spcBef>
            <a:spcAft>
              <a:spcPct val="35000"/>
            </a:spcAft>
            <a:buNone/>
          </a:pPr>
          <a:r>
            <a:rPr lang="en-US" sz="2800" kern="1200"/>
            <a:t>Discuss</a:t>
          </a:r>
        </a:p>
      </dsp:txBody>
      <dsp:txXfrm>
        <a:off x="0" y="1525844"/>
        <a:ext cx="1359535" cy="1436387"/>
      </dsp:txXfrm>
    </dsp:sp>
    <dsp:sp modelId="{F2B38309-17DE-4B3C-9CB6-DA6F4F127CC8}">
      <dsp:nvSpPr>
        <dsp:cNvPr id="0" name=""/>
        <dsp:cNvSpPr/>
      </dsp:nvSpPr>
      <dsp:spPr>
        <a:xfrm>
          <a:off x="1359535" y="3048414"/>
          <a:ext cx="5438140" cy="14363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364842" rIns="105515" bIns="364842" numCol="1" spcCol="1270" anchor="ctr" anchorCtr="0">
          <a:noAutofit/>
        </a:bodyPr>
        <a:lstStyle/>
        <a:p>
          <a:pPr marL="0" lvl="0" indent="0" algn="l" defTabSz="800100">
            <a:lnSpc>
              <a:spcPct val="90000"/>
            </a:lnSpc>
            <a:spcBef>
              <a:spcPct val="0"/>
            </a:spcBef>
            <a:spcAft>
              <a:spcPct val="35000"/>
            </a:spcAft>
            <a:buNone/>
          </a:pPr>
          <a:r>
            <a:rPr lang="en-US" sz="1800" kern="1200" dirty="0"/>
            <a:t>Discuss the impact of vicarious trauma on organizations</a:t>
          </a:r>
        </a:p>
      </dsp:txBody>
      <dsp:txXfrm>
        <a:off x="1359535" y="3048414"/>
        <a:ext cx="5438140" cy="1436387"/>
      </dsp:txXfrm>
    </dsp:sp>
    <dsp:sp modelId="{6B008956-FA78-4BC6-95F2-4DA3743D623B}">
      <dsp:nvSpPr>
        <dsp:cNvPr id="0" name=""/>
        <dsp:cNvSpPr/>
      </dsp:nvSpPr>
      <dsp:spPr>
        <a:xfrm>
          <a:off x="0" y="3048414"/>
          <a:ext cx="1359535" cy="1436387"/>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41883" rIns="71942" bIns="141883" numCol="1" spcCol="1270" anchor="ctr" anchorCtr="0">
          <a:noAutofit/>
        </a:bodyPr>
        <a:lstStyle/>
        <a:p>
          <a:pPr marL="0" lvl="0" indent="0" algn="ctr" defTabSz="1244600">
            <a:lnSpc>
              <a:spcPct val="90000"/>
            </a:lnSpc>
            <a:spcBef>
              <a:spcPct val="0"/>
            </a:spcBef>
            <a:spcAft>
              <a:spcPct val="35000"/>
            </a:spcAft>
            <a:buNone/>
          </a:pPr>
          <a:r>
            <a:rPr lang="en-US" sz="2800" kern="1200"/>
            <a:t>Discuss</a:t>
          </a:r>
        </a:p>
      </dsp:txBody>
      <dsp:txXfrm>
        <a:off x="0" y="3048414"/>
        <a:ext cx="1359535" cy="1436387"/>
      </dsp:txXfrm>
    </dsp:sp>
    <dsp:sp modelId="{F485E91C-C89E-449A-9873-F69753B29FDF}">
      <dsp:nvSpPr>
        <dsp:cNvPr id="0" name=""/>
        <dsp:cNvSpPr/>
      </dsp:nvSpPr>
      <dsp:spPr>
        <a:xfrm>
          <a:off x="1359535" y="4570984"/>
          <a:ext cx="5438140" cy="14363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364842" rIns="105515" bIns="364842" numCol="1" spcCol="1270" anchor="ctr" anchorCtr="0">
          <a:noAutofit/>
        </a:bodyPr>
        <a:lstStyle/>
        <a:p>
          <a:pPr marL="0" lvl="0" indent="0" algn="l" defTabSz="800100">
            <a:lnSpc>
              <a:spcPct val="90000"/>
            </a:lnSpc>
            <a:spcBef>
              <a:spcPct val="0"/>
            </a:spcBef>
            <a:spcAft>
              <a:spcPct val="35000"/>
            </a:spcAft>
            <a:buNone/>
          </a:pPr>
          <a:r>
            <a:rPr lang="en-US" sz="1800" kern="1200" dirty="0"/>
            <a:t>Assess current level of functioning and self-care practices</a:t>
          </a:r>
        </a:p>
      </dsp:txBody>
      <dsp:txXfrm>
        <a:off x="1359535" y="4570984"/>
        <a:ext cx="5438140" cy="1436387"/>
      </dsp:txXfrm>
    </dsp:sp>
    <dsp:sp modelId="{15306EF4-D0D5-421B-A11D-5801567E37D6}">
      <dsp:nvSpPr>
        <dsp:cNvPr id="0" name=""/>
        <dsp:cNvSpPr/>
      </dsp:nvSpPr>
      <dsp:spPr>
        <a:xfrm>
          <a:off x="0" y="4570984"/>
          <a:ext cx="1359535" cy="1436387"/>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41883" rIns="71942" bIns="141883" numCol="1" spcCol="1270" anchor="ctr" anchorCtr="0">
          <a:noAutofit/>
        </a:bodyPr>
        <a:lstStyle/>
        <a:p>
          <a:pPr marL="0" lvl="0" indent="0" algn="ctr" defTabSz="1244600">
            <a:lnSpc>
              <a:spcPct val="90000"/>
            </a:lnSpc>
            <a:spcBef>
              <a:spcPct val="0"/>
            </a:spcBef>
            <a:spcAft>
              <a:spcPct val="35000"/>
            </a:spcAft>
            <a:buNone/>
          </a:pPr>
          <a:r>
            <a:rPr lang="en-US" sz="2800" kern="1200" dirty="0"/>
            <a:t>Assess</a:t>
          </a:r>
        </a:p>
      </dsp:txBody>
      <dsp:txXfrm>
        <a:off x="0" y="4570984"/>
        <a:ext cx="1359535" cy="1436387"/>
      </dsp:txXfrm>
    </dsp:sp>
    <dsp:sp modelId="{B93120BB-9649-4FE2-A087-605F317A5C4B}">
      <dsp:nvSpPr>
        <dsp:cNvPr id="0" name=""/>
        <dsp:cNvSpPr/>
      </dsp:nvSpPr>
      <dsp:spPr>
        <a:xfrm>
          <a:off x="1359535" y="6093555"/>
          <a:ext cx="5438140" cy="14363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364842" rIns="105515" bIns="364842" numCol="1" spcCol="1270" anchor="ctr" anchorCtr="0">
          <a:noAutofit/>
        </a:bodyPr>
        <a:lstStyle/>
        <a:p>
          <a:pPr marL="0" lvl="0" indent="0" algn="l" defTabSz="800100">
            <a:lnSpc>
              <a:spcPct val="90000"/>
            </a:lnSpc>
            <a:spcBef>
              <a:spcPct val="0"/>
            </a:spcBef>
            <a:spcAft>
              <a:spcPct val="35000"/>
            </a:spcAft>
            <a:buNone/>
          </a:pPr>
          <a:r>
            <a:rPr lang="en-US" sz="1800" kern="1200" dirty="0"/>
            <a:t>Identify self-care strategies and organizational interventions  that enhance both personal and professional resilience</a:t>
          </a:r>
        </a:p>
      </dsp:txBody>
      <dsp:txXfrm>
        <a:off x="1359535" y="6093555"/>
        <a:ext cx="5438140" cy="1436387"/>
      </dsp:txXfrm>
    </dsp:sp>
    <dsp:sp modelId="{87ECC734-E0F4-4D10-A1E9-CF340AB086D6}">
      <dsp:nvSpPr>
        <dsp:cNvPr id="0" name=""/>
        <dsp:cNvSpPr/>
      </dsp:nvSpPr>
      <dsp:spPr>
        <a:xfrm>
          <a:off x="0" y="6093555"/>
          <a:ext cx="1359535" cy="1436387"/>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41883" rIns="71942" bIns="141883" numCol="1" spcCol="1270" anchor="ctr" anchorCtr="0">
          <a:noAutofit/>
        </a:bodyPr>
        <a:lstStyle/>
        <a:p>
          <a:pPr marL="0" lvl="0" indent="0" algn="ctr" defTabSz="1244600">
            <a:lnSpc>
              <a:spcPct val="90000"/>
            </a:lnSpc>
            <a:spcBef>
              <a:spcPct val="0"/>
            </a:spcBef>
            <a:spcAft>
              <a:spcPct val="35000"/>
            </a:spcAft>
            <a:buNone/>
          </a:pPr>
          <a:r>
            <a:rPr lang="en-US" sz="2800" kern="1200"/>
            <a:t>Identify</a:t>
          </a:r>
        </a:p>
      </dsp:txBody>
      <dsp:txXfrm>
        <a:off x="0" y="6093555"/>
        <a:ext cx="1359535" cy="1436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2069F-ECB7-4532-A8B3-3D916086F077}">
      <dsp:nvSpPr>
        <dsp:cNvPr id="0" name=""/>
        <dsp:cNvSpPr/>
      </dsp:nvSpPr>
      <dsp:spPr>
        <a:xfrm>
          <a:off x="-125475" y="178914"/>
          <a:ext cx="7285038" cy="11040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BC7F39-823B-401D-812D-B059E50EC1DC}">
      <dsp:nvSpPr>
        <dsp:cNvPr id="0" name=""/>
        <dsp:cNvSpPr/>
      </dsp:nvSpPr>
      <dsp:spPr>
        <a:xfrm>
          <a:off x="126058" y="506167"/>
          <a:ext cx="457335" cy="4573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AA66EA-D23F-4AAA-856B-91D3EC299D3F}">
      <dsp:nvSpPr>
        <dsp:cNvPr id="0" name=""/>
        <dsp:cNvSpPr/>
      </dsp:nvSpPr>
      <dsp:spPr>
        <a:xfrm>
          <a:off x="834928" y="319075"/>
          <a:ext cx="3278267" cy="83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02" tIns="88002" rIns="88002" bIns="88002" numCol="1" spcCol="1270" anchor="ctr" anchorCtr="0">
          <a:noAutofit/>
        </a:bodyPr>
        <a:lstStyle/>
        <a:p>
          <a:pPr marL="0" lvl="0" indent="0" algn="l" defTabSz="755650">
            <a:lnSpc>
              <a:spcPct val="100000"/>
            </a:lnSpc>
            <a:spcBef>
              <a:spcPct val="0"/>
            </a:spcBef>
            <a:spcAft>
              <a:spcPct val="35000"/>
            </a:spcAft>
            <a:buNone/>
          </a:pPr>
          <a:r>
            <a:rPr lang="en-US" sz="1700" b="1" kern="1200"/>
            <a:t>Leadership and Mission</a:t>
          </a:r>
          <a:endParaRPr lang="en-US" sz="1700" kern="1200"/>
        </a:p>
      </dsp:txBody>
      <dsp:txXfrm>
        <a:off x="834928" y="319075"/>
        <a:ext cx="3278267" cy="831518"/>
      </dsp:txXfrm>
    </dsp:sp>
    <dsp:sp modelId="{03EE9965-3A69-45BE-BE7A-00E603D77858}">
      <dsp:nvSpPr>
        <dsp:cNvPr id="0" name=""/>
        <dsp:cNvSpPr/>
      </dsp:nvSpPr>
      <dsp:spPr>
        <a:xfrm>
          <a:off x="3732497" y="15113"/>
          <a:ext cx="3550147" cy="1439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02" tIns="88002" rIns="88002" bIns="88002" numCol="1" spcCol="1270" anchor="ctr" anchorCtr="0">
          <a:noAutofit/>
        </a:bodyPr>
        <a:lstStyle/>
        <a:p>
          <a:pPr marL="0" lvl="0" indent="0" algn="l" defTabSz="622300">
            <a:lnSpc>
              <a:spcPct val="100000"/>
            </a:lnSpc>
            <a:spcBef>
              <a:spcPct val="0"/>
            </a:spcBef>
            <a:spcAft>
              <a:spcPct val="35000"/>
            </a:spcAft>
            <a:buNone/>
          </a:pPr>
          <a:r>
            <a:rPr lang="en-US" sz="1400" b="0" i="0" kern="1200" dirty="0">
              <a:solidFill>
                <a:srgbClr val="1B1B1B"/>
              </a:solidFill>
              <a:effectLst/>
              <a:latin typeface="Roboto" panose="02000000000000000000" pitchFamily="2" charset="0"/>
            </a:rPr>
            <a:t>Proactively integrate strategies into workplace values, operations, and practices; responding to staff needs; showing appreciation; open and transparent communication </a:t>
          </a:r>
          <a:endParaRPr lang="en-US" sz="1400" kern="1200" dirty="0"/>
        </a:p>
      </dsp:txBody>
      <dsp:txXfrm>
        <a:off x="3732497" y="15113"/>
        <a:ext cx="3550147" cy="1439441"/>
      </dsp:txXfrm>
    </dsp:sp>
    <dsp:sp modelId="{3FEF0C3B-A88E-4293-B423-F3B822F917D8}">
      <dsp:nvSpPr>
        <dsp:cNvPr id="0" name=""/>
        <dsp:cNvSpPr/>
      </dsp:nvSpPr>
      <dsp:spPr>
        <a:xfrm>
          <a:off x="-125475" y="1390520"/>
          <a:ext cx="7285038" cy="1188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2BF51-4D4A-432A-9296-0A7B9E1A673F}">
      <dsp:nvSpPr>
        <dsp:cNvPr id="0" name=""/>
        <dsp:cNvSpPr/>
      </dsp:nvSpPr>
      <dsp:spPr>
        <a:xfrm>
          <a:off x="161278" y="1697997"/>
          <a:ext cx="457335" cy="4573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59D2D7-8FEA-46D0-9580-9F1313E86401}">
      <dsp:nvSpPr>
        <dsp:cNvPr id="0" name=""/>
        <dsp:cNvSpPr/>
      </dsp:nvSpPr>
      <dsp:spPr>
        <a:xfrm>
          <a:off x="936352" y="1625665"/>
          <a:ext cx="2588086" cy="83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02" tIns="88002" rIns="88002" bIns="88002" numCol="1" spcCol="1270" anchor="ctr" anchorCtr="0">
          <a:noAutofit/>
        </a:bodyPr>
        <a:lstStyle/>
        <a:p>
          <a:pPr marL="0" lvl="0" indent="0" algn="l" defTabSz="755650">
            <a:lnSpc>
              <a:spcPct val="100000"/>
            </a:lnSpc>
            <a:spcBef>
              <a:spcPct val="0"/>
            </a:spcBef>
            <a:spcAft>
              <a:spcPct val="35000"/>
            </a:spcAft>
            <a:buNone/>
          </a:pPr>
          <a:r>
            <a:rPr lang="en-US" sz="1700" b="1" kern="1200" dirty="0"/>
            <a:t>Management and Supervision</a:t>
          </a:r>
          <a:endParaRPr lang="en-US" sz="1700" kern="1200" dirty="0"/>
        </a:p>
      </dsp:txBody>
      <dsp:txXfrm>
        <a:off x="936352" y="1625665"/>
        <a:ext cx="2588086" cy="831518"/>
      </dsp:txXfrm>
    </dsp:sp>
    <dsp:sp modelId="{2E55BDDE-88D1-4686-BD00-8412BCBE8DE2}">
      <dsp:nvSpPr>
        <dsp:cNvPr id="0" name=""/>
        <dsp:cNvSpPr/>
      </dsp:nvSpPr>
      <dsp:spPr>
        <a:xfrm>
          <a:off x="3820847" y="1693863"/>
          <a:ext cx="2964144" cy="440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78" tIns="64078" rIns="64078" bIns="64078" numCol="1" spcCol="1270" anchor="ctr" anchorCtr="0">
          <a:noAutofit/>
        </a:bodyPr>
        <a:lstStyle/>
        <a:p>
          <a:pPr marL="0" lvl="0" indent="0" algn="l" defTabSz="622300">
            <a:lnSpc>
              <a:spcPct val="100000"/>
            </a:lnSpc>
            <a:spcBef>
              <a:spcPct val="0"/>
            </a:spcBef>
            <a:spcAft>
              <a:spcPct val="35000"/>
            </a:spcAft>
            <a:buNone/>
          </a:pPr>
          <a:r>
            <a:rPr lang="en-US" sz="1400" b="0" i="0" kern="1200" dirty="0">
              <a:solidFill>
                <a:srgbClr val="1B1B1B"/>
              </a:solidFill>
              <a:effectLst/>
              <a:latin typeface="Roboto" panose="02000000000000000000" pitchFamily="2" charset="0"/>
            </a:rPr>
            <a:t>Promote policies and practices that lessen the negative impact of the work; a structured protocol for case review and team reflection</a:t>
          </a:r>
          <a:endParaRPr lang="en-US" sz="1400" kern="1200" dirty="0"/>
        </a:p>
      </dsp:txBody>
      <dsp:txXfrm>
        <a:off x="3820847" y="1693863"/>
        <a:ext cx="2964144" cy="440002"/>
      </dsp:txXfrm>
    </dsp:sp>
    <dsp:sp modelId="{3838D2A2-D634-4864-B838-4A2477B70BE7}">
      <dsp:nvSpPr>
        <dsp:cNvPr id="0" name=""/>
        <dsp:cNvSpPr/>
      </dsp:nvSpPr>
      <dsp:spPr>
        <a:xfrm>
          <a:off x="-117826" y="2806189"/>
          <a:ext cx="7285038" cy="13202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5A44A-7214-4378-A724-AB887AFF5D88}">
      <dsp:nvSpPr>
        <dsp:cNvPr id="0" name=""/>
        <dsp:cNvSpPr/>
      </dsp:nvSpPr>
      <dsp:spPr>
        <a:xfrm>
          <a:off x="74823" y="3278105"/>
          <a:ext cx="457335" cy="4573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D2FD5F-116C-4BF0-878D-BE8DCFC3B65D}">
      <dsp:nvSpPr>
        <dsp:cNvPr id="0" name=""/>
        <dsp:cNvSpPr/>
      </dsp:nvSpPr>
      <dsp:spPr>
        <a:xfrm>
          <a:off x="1008742" y="3029308"/>
          <a:ext cx="2535344" cy="73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46" tIns="83046" rIns="83046" bIns="83046" numCol="1" spcCol="1270" anchor="ctr" anchorCtr="0">
          <a:noAutofit/>
        </a:bodyPr>
        <a:lstStyle/>
        <a:p>
          <a:pPr marL="0" lvl="0" indent="0" algn="l" defTabSz="755650">
            <a:lnSpc>
              <a:spcPct val="100000"/>
            </a:lnSpc>
            <a:spcBef>
              <a:spcPct val="0"/>
            </a:spcBef>
            <a:spcAft>
              <a:spcPct val="35000"/>
            </a:spcAft>
            <a:buNone/>
          </a:pPr>
          <a:r>
            <a:rPr lang="en-US" sz="1700" b="1" kern="1200" dirty="0"/>
            <a:t>Employee Empowerment and Work Environment</a:t>
          </a:r>
          <a:endParaRPr lang="en-US" sz="1700" kern="1200" dirty="0"/>
        </a:p>
      </dsp:txBody>
      <dsp:txXfrm>
        <a:off x="1008742" y="3029308"/>
        <a:ext cx="2535344" cy="739051"/>
      </dsp:txXfrm>
    </dsp:sp>
    <dsp:sp modelId="{462913D5-49F1-47F8-9E8A-8FC5CB4BC7D6}">
      <dsp:nvSpPr>
        <dsp:cNvPr id="0" name=""/>
        <dsp:cNvSpPr/>
      </dsp:nvSpPr>
      <dsp:spPr>
        <a:xfrm>
          <a:off x="3717902" y="3103345"/>
          <a:ext cx="3044488" cy="83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02" tIns="88002" rIns="88002" bIns="88002"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Roboto" panose="02000000000000000000" pitchFamily="2" charset="0"/>
              <a:ea typeface="Roboto" panose="02000000000000000000" pitchFamily="2" charset="0"/>
            </a:rPr>
            <a:t>Promotes peer support, team effectiveness; </a:t>
          </a:r>
          <a:r>
            <a:rPr lang="en-US" sz="1400" b="0" i="0" kern="1200" dirty="0">
              <a:solidFill>
                <a:srgbClr val="1B1B1B"/>
              </a:solidFill>
              <a:effectLst/>
              <a:latin typeface="Roboto" panose="02000000000000000000" pitchFamily="2" charset="0"/>
              <a:ea typeface="Roboto" panose="02000000000000000000" pitchFamily="2" charset="0"/>
            </a:rPr>
            <a:t>offer opportunities to diversify job tasks.</a:t>
          </a:r>
          <a:endParaRPr lang="en-US" sz="1400" kern="1200" dirty="0">
            <a:latin typeface="Roboto" panose="02000000000000000000" pitchFamily="2" charset="0"/>
            <a:ea typeface="Roboto" panose="02000000000000000000" pitchFamily="2" charset="0"/>
          </a:endParaRPr>
        </a:p>
      </dsp:txBody>
      <dsp:txXfrm>
        <a:off x="3717902" y="3103345"/>
        <a:ext cx="3044488" cy="831518"/>
      </dsp:txXfrm>
    </dsp:sp>
    <dsp:sp modelId="{72FE9385-A945-4BF2-BEB5-4789F491A481}">
      <dsp:nvSpPr>
        <dsp:cNvPr id="0" name=""/>
        <dsp:cNvSpPr/>
      </dsp:nvSpPr>
      <dsp:spPr>
        <a:xfrm>
          <a:off x="-125475" y="4568019"/>
          <a:ext cx="7285038" cy="1441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2B53C2-1FF5-4D86-912D-BA588299CF79}">
      <dsp:nvSpPr>
        <dsp:cNvPr id="0" name=""/>
        <dsp:cNvSpPr/>
      </dsp:nvSpPr>
      <dsp:spPr>
        <a:xfrm>
          <a:off x="126058" y="5078692"/>
          <a:ext cx="457335" cy="4573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35FD38-B9BC-42CC-838B-0BA118D10017}">
      <dsp:nvSpPr>
        <dsp:cNvPr id="0" name=""/>
        <dsp:cNvSpPr/>
      </dsp:nvSpPr>
      <dsp:spPr>
        <a:xfrm>
          <a:off x="834928" y="4891600"/>
          <a:ext cx="3278267" cy="83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02" tIns="88002" rIns="88002" bIns="88002" numCol="1" spcCol="1270" anchor="ctr" anchorCtr="0">
          <a:noAutofit/>
        </a:bodyPr>
        <a:lstStyle/>
        <a:p>
          <a:pPr marL="0" lvl="0" indent="0" algn="l" defTabSz="755650">
            <a:lnSpc>
              <a:spcPct val="100000"/>
            </a:lnSpc>
            <a:spcBef>
              <a:spcPct val="0"/>
            </a:spcBef>
            <a:spcAft>
              <a:spcPct val="35000"/>
            </a:spcAft>
            <a:buNone/>
          </a:pPr>
          <a:r>
            <a:rPr lang="en-US" sz="1700" b="1" kern="1200"/>
            <a:t>Training and Professional Development</a:t>
          </a:r>
          <a:endParaRPr lang="en-US" sz="1700" kern="1200"/>
        </a:p>
      </dsp:txBody>
      <dsp:txXfrm>
        <a:off x="834928" y="4891600"/>
        <a:ext cx="3278267" cy="831518"/>
      </dsp:txXfrm>
    </dsp:sp>
    <dsp:sp modelId="{604DBF40-BE12-4911-AEFF-B0F601C3E64E}">
      <dsp:nvSpPr>
        <dsp:cNvPr id="0" name=""/>
        <dsp:cNvSpPr/>
      </dsp:nvSpPr>
      <dsp:spPr>
        <a:xfrm>
          <a:off x="3823360" y="4891600"/>
          <a:ext cx="3044488" cy="83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02" tIns="88002" rIns="88002" bIns="88002"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Roboto" panose="02000000000000000000" pitchFamily="2" charset="0"/>
              <a:ea typeface="Roboto" panose="02000000000000000000" pitchFamily="2" charset="0"/>
            </a:rPr>
            <a:t>Adequate, job-specific, ongoing, inclusive of VT</a:t>
          </a:r>
        </a:p>
      </dsp:txBody>
      <dsp:txXfrm>
        <a:off x="3823360" y="4891600"/>
        <a:ext cx="3044488" cy="831518"/>
      </dsp:txXfrm>
    </dsp:sp>
    <dsp:sp modelId="{D871D332-F0B0-414A-854B-B79021393DB9}">
      <dsp:nvSpPr>
        <dsp:cNvPr id="0" name=""/>
        <dsp:cNvSpPr/>
      </dsp:nvSpPr>
      <dsp:spPr>
        <a:xfrm>
          <a:off x="-125475" y="6235970"/>
          <a:ext cx="7285038" cy="12497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F63BEE-EDB6-467A-856C-C3412A27CDC9}">
      <dsp:nvSpPr>
        <dsp:cNvPr id="0" name=""/>
        <dsp:cNvSpPr/>
      </dsp:nvSpPr>
      <dsp:spPr>
        <a:xfrm>
          <a:off x="126058" y="6632197"/>
          <a:ext cx="457335" cy="4573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701620-8F4A-4611-A1AF-C8C657724552}">
      <dsp:nvSpPr>
        <dsp:cNvPr id="0" name=""/>
        <dsp:cNvSpPr/>
      </dsp:nvSpPr>
      <dsp:spPr>
        <a:xfrm>
          <a:off x="834928" y="6445106"/>
          <a:ext cx="3278267" cy="83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02" tIns="88002" rIns="88002" bIns="88002" numCol="1" spcCol="1270" anchor="ctr" anchorCtr="0">
          <a:noAutofit/>
        </a:bodyPr>
        <a:lstStyle/>
        <a:p>
          <a:pPr marL="0" lvl="0" indent="0" algn="l" defTabSz="755650">
            <a:lnSpc>
              <a:spcPct val="100000"/>
            </a:lnSpc>
            <a:spcBef>
              <a:spcPct val="0"/>
            </a:spcBef>
            <a:spcAft>
              <a:spcPct val="35000"/>
            </a:spcAft>
            <a:buNone/>
          </a:pPr>
          <a:r>
            <a:rPr lang="en-US" sz="1700" b="1" kern="1200"/>
            <a:t>Staff Health and Wellness</a:t>
          </a:r>
          <a:endParaRPr lang="en-US" sz="1700" kern="1200"/>
        </a:p>
      </dsp:txBody>
      <dsp:txXfrm>
        <a:off x="834928" y="6445106"/>
        <a:ext cx="3278267" cy="831518"/>
      </dsp:txXfrm>
    </dsp:sp>
    <dsp:sp modelId="{2CD1A9F3-E57E-48F7-A74C-9505ACF918BC}">
      <dsp:nvSpPr>
        <dsp:cNvPr id="0" name=""/>
        <dsp:cNvSpPr/>
      </dsp:nvSpPr>
      <dsp:spPr>
        <a:xfrm>
          <a:off x="4113195" y="6445106"/>
          <a:ext cx="3044488" cy="83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02" tIns="88002" rIns="88002" bIns="88002"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Roboto" panose="02000000000000000000" pitchFamily="2" charset="0"/>
              <a:ea typeface="Roboto" panose="02000000000000000000" pitchFamily="2" charset="0"/>
            </a:rPr>
            <a:t>Devotes priority and resources to sustaining practices</a:t>
          </a:r>
        </a:p>
      </dsp:txBody>
      <dsp:txXfrm>
        <a:off x="4113195" y="6445106"/>
        <a:ext cx="3044488" cy="8315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26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159" y="0"/>
            <a:ext cx="3038604" cy="465266"/>
          </a:xfrm>
          <a:prstGeom prst="rect">
            <a:avLst/>
          </a:prstGeom>
        </p:spPr>
        <p:txBody>
          <a:bodyPr vert="horz" lIns="91440" tIns="45720" rIns="91440" bIns="45720" rtlCol="0"/>
          <a:lstStyle>
            <a:lvl1pPr algn="r">
              <a:defRPr sz="1200"/>
            </a:lvl1pPr>
          </a:lstStyle>
          <a:p>
            <a:fld id="{A48B34F4-880D-4DA1-A8E4-6EE0E46699E7}" type="datetimeFigureOut">
              <a:rPr lang="en-GB" smtClean="0"/>
              <a:t>16/09/2022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0713" y="4416311"/>
            <a:ext cx="5608975" cy="41829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48"/>
            <a:ext cx="3038604" cy="46526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159" y="8829648"/>
            <a:ext cx="3038604" cy="465266"/>
          </a:xfrm>
          <a:prstGeom prst="rect">
            <a:avLst/>
          </a:prstGeom>
        </p:spPr>
        <p:txBody>
          <a:bodyPr vert="horz" lIns="91440" tIns="45720" rIns="91440" bIns="45720" rtlCol="0" anchor="b"/>
          <a:lstStyle>
            <a:lvl1pPr algn="r">
              <a:defRPr sz="1200"/>
            </a:lvl1pPr>
          </a:lstStyle>
          <a:p>
            <a:fld id="{FAB4D3D3-7F56-4886-BEBD-C02AA4D3168E}" type="slidenum">
              <a:rPr lang="en-GB" smtClean="0"/>
              <a:t>‹#›</a:t>
            </a:fld>
            <a:endParaRPr lang="en-GB"/>
          </a:p>
        </p:txBody>
      </p:sp>
    </p:spTree>
    <p:extLst>
      <p:ext uri="{BB962C8B-B14F-4D97-AF65-F5344CB8AC3E}">
        <p14:creationId xmlns:p14="http://schemas.microsoft.com/office/powerpoint/2010/main" val="155419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erywellmind.com/signs-you-may-be-a-perfectionist-3145233"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verywellmind.com/the-benefits-of-optimism-314481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B4D3D3-7F56-4886-BEBD-C02AA4D3168E}" type="slidenum">
              <a:rPr lang="en-GB" smtClean="0"/>
              <a:t>1</a:t>
            </a:fld>
            <a:endParaRPr lang="en-GB"/>
          </a:p>
        </p:txBody>
      </p:sp>
    </p:spTree>
    <p:extLst>
      <p:ext uri="{BB962C8B-B14F-4D97-AF65-F5344CB8AC3E}">
        <p14:creationId xmlns:p14="http://schemas.microsoft.com/office/powerpoint/2010/main" val="2440194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B4D3D3-7F56-4886-BEBD-C02AA4D3168E}" type="slidenum">
              <a:rPr lang="en-GB" smtClean="0"/>
              <a:t>10</a:t>
            </a:fld>
            <a:endParaRPr lang="en-GB"/>
          </a:p>
        </p:txBody>
      </p:sp>
    </p:spTree>
    <p:extLst>
      <p:ext uri="{BB962C8B-B14F-4D97-AF65-F5344CB8AC3E}">
        <p14:creationId xmlns:p14="http://schemas.microsoft.com/office/powerpoint/2010/main" val="2800359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Vicarious trauma is the work-related trauma exposure that lawyers experience in their everyday work. [Read Definition]. There are a number of ways we respond to this exposure. A change in world view is considered inevitable for those who work in this field. We will have more on that in the next slide.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other spectrum of responses include those that are negative, neutral, or positive. We can experience reactions along this spectrum in any direction, with reactions varying from case-to-case and with prolonged exposure. This is a way to conceptualize how we are impacted by our exposure to the variety of direct and indirect trauma that is a normal part of employment in</a:t>
            </a:r>
            <a:r>
              <a:rPr lang="en-US" sz="1200" b="0" i="0" kern="1200" baseline="0" dirty="0">
                <a:solidFill>
                  <a:schemeClr val="tx1"/>
                </a:solidFill>
                <a:effectLst/>
                <a:latin typeface="+mn-lt"/>
                <a:ea typeface="+mn-ea"/>
                <a:cs typeface="+mn-cs"/>
              </a:rPr>
              <a:t> this field</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a:t>
            </a:r>
          </a:p>
          <a:p>
            <a:pPr marL="171450" indent="-171450">
              <a:buFont typeface="Arial" charset="0"/>
              <a:buChar char="•"/>
            </a:pPr>
            <a:r>
              <a:rPr lang="en-US" sz="1200" b="0" i="0" kern="1200" dirty="0">
                <a:solidFill>
                  <a:schemeClr val="tx1"/>
                </a:solidFill>
                <a:effectLst/>
                <a:latin typeface="+mn-lt"/>
                <a:ea typeface="+mn-ea"/>
                <a:cs typeface="+mn-cs"/>
              </a:rPr>
              <a:t>Vicarious traumatization is the </a:t>
            </a:r>
            <a:r>
              <a:rPr lang="en-US" sz="1200" b="0" i="1" kern="1200" dirty="0">
                <a:solidFill>
                  <a:schemeClr val="tx1"/>
                </a:solidFill>
                <a:effectLst/>
                <a:latin typeface="+mn-lt"/>
                <a:ea typeface="+mn-ea"/>
                <a:cs typeface="+mn-cs"/>
              </a:rPr>
              <a:t>negative </a:t>
            </a:r>
            <a:r>
              <a:rPr lang="en-US" sz="1200" b="0" i="0" kern="1200" dirty="0">
                <a:solidFill>
                  <a:schemeClr val="tx1"/>
                </a:solidFill>
                <a:effectLst/>
                <a:latin typeface="+mn-lt"/>
                <a:ea typeface="+mn-ea"/>
                <a:cs typeface="+mn-cs"/>
              </a:rPr>
              <a:t>reaction to trauma work. It includes a collection of psychosocial symptoms that attorneys and others may experience through their work. </a:t>
            </a:r>
          </a:p>
          <a:p>
            <a:pPr marL="171450" indent="-171450">
              <a:buFont typeface="Arial" charset="0"/>
              <a:buChar char="•"/>
            </a:pPr>
            <a:r>
              <a:rPr lang="en-US" sz="1200" b="0" i="0" kern="1200" dirty="0">
                <a:solidFill>
                  <a:schemeClr val="tx1"/>
                </a:solidFill>
                <a:effectLst/>
                <a:latin typeface="+mn-lt"/>
                <a:ea typeface="+mn-ea"/>
                <a:cs typeface="+mn-cs"/>
              </a:rPr>
              <a:t>A neutral reaction may reflect ways that an individual's resilience, experience, support, and coping strategies manage the traumatic material to which they are exposed. </a:t>
            </a:r>
          </a:p>
          <a:p>
            <a:pPr marL="171450" indent="-171450">
              <a:buFont typeface="Arial" charset="0"/>
              <a:buChar char="•"/>
            </a:pPr>
            <a:r>
              <a:rPr lang="en-US" sz="1200" b="0" i="0" kern="1200" dirty="0">
                <a:solidFill>
                  <a:schemeClr val="tx1"/>
                </a:solidFill>
                <a:effectLst/>
                <a:latin typeface="+mn-lt"/>
                <a:ea typeface="+mn-ea"/>
                <a:cs typeface="+mn-cs"/>
              </a:rPr>
              <a:t>Vicarious resilience and transformation are newer concepts reflecting the positive response to the work.  We may draw inspiration from a victim’s resilience that serves to build our own. </a:t>
            </a:r>
          </a:p>
          <a:p>
            <a:pPr marL="171450" indent="-171450">
              <a:buFont typeface="Arial" charset="0"/>
              <a:buChar char="•"/>
            </a:pPr>
            <a:endParaRPr lang="en-US" sz="1200" b="0" i="0" kern="1200" dirty="0">
              <a:solidFill>
                <a:schemeClr val="tx1"/>
              </a:solidFill>
              <a:effectLst/>
              <a:latin typeface="+mn-lt"/>
              <a:ea typeface="+mn-ea"/>
              <a:cs typeface="+mn-cs"/>
            </a:endParaRPr>
          </a:p>
          <a:p>
            <a:pPr marL="171450" indent="-171450">
              <a:buFont typeface="Arial" charset="0"/>
              <a:buChar char="•"/>
            </a:pPr>
            <a:r>
              <a:rPr lang="en-US" sz="1200" b="0" i="0" kern="1200" dirty="0">
                <a:solidFill>
                  <a:schemeClr val="tx1"/>
                </a:solidFill>
                <a:effectLst/>
                <a:latin typeface="+mn-lt"/>
                <a:ea typeface="+mn-ea"/>
                <a:cs typeface="+mn-cs"/>
              </a:rPr>
              <a:t>Compassion satisfaction reflects the sense of meaningfulness that is gained from the work. Each one of these positive outcomes can motivate us and, in turn, protect us against the negative effects of trauma exposure.</a:t>
            </a:r>
            <a:endParaRPr lang="en-US" baseline="0" dirty="0"/>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11</a:t>
            </a:fld>
            <a:endParaRPr lang="en-GB"/>
          </a:p>
        </p:txBody>
      </p:sp>
    </p:spTree>
    <p:extLst>
      <p:ext uri="{BB962C8B-B14F-4D97-AF65-F5344CB8AC3E}">
        <p14:creationId xmlns:p14="http://schemas.microsoft.com/office/powerpoint/2010/main" val="2878110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Exposure</a:t>
            </a:r>
            <a:r>
              <a:rPr lang="en-US" b="0" baseline="0" dirty="0"/>
              <a:t> to vicarious trauma inevitably leads to a change in world view. </a:t>
            </a:r>
            <a:r>
              <a:rPr lang="en-US" b="0" dirty="0"/>
              <a:t>This</a:t>
            </a:r>
            <a:r>
              <a:rPr lang="en-US" b="0" baseline="0" dirty="0"/>
              <a:t> is </a:t>
            </a:r>
            <a:r>
              <a:rPr lang="en-US" b="0" dirty="0"/>
              <a:t>considered</a:t>
            </a:r>
            <a:r>
              <a:rPr lang="en-US" b="0" baseline="0" dirty="0"/>
              <a:t> to be the result of </a:t>
            </a:r>
            <a:r>
              <a:rPr lang="en-US" b="1" baseline="0" dirty="0"/>
              <a:t>c</a:t>
            </a:r>
            <a:r>
              <a:rPr lang="en-US" b="1" dirty="0"/>
              <a:t>umulative</a:t>
            </a:r>
            <a:r>
              <a:rPr lang="en-US" b="0" dirty="0"/>
              <a:t> </a:t>
            </a:r>
            <a:r>
              <a:rPr lang="en-US" dirty="0"/>
              <a:t>exposure to</a:t>
            </a:r>
            <a:r>
              <a:rPr lang="en-US" baseline="0" dirty="0"/>
              <a:t> traumatic stimuli.  It is an occupational hazard and NOT a personal or moral failure—it does not mean you weren’t cut out for the job!</a:t>
            </a:r>
          </a:p>
          <a:p>
            <a:endParaRPr lang="en-US" dirty="0"/>
          </a:p>
          <a:p>
            <a:r>
              <a:rPr lang="en-US" dirty="0">
                <a:latin typeface="Calibri" charset="0"/>
                <a:ea typeface="ＭＳ Ｐゴシック" charset="0"/>
              </a:rPr>
              <a:t>Empathy and empathic</a:t>
            </a:r>
            <a:r>
              <a:rPr lang="en-US" baseline="0" dirty="0">
                <a:latin typeface="Calibri" charset="0"/>
                <a:ea typeface="ＭＳ Ｐゴシック" charset="0"/>
              </a:rPr>
              <a:t> engagement with victims of trauma is a necessary skill we utilize to form connections, create a sense of safety, and express understanding to the people we help. Our ability to empathize is what makes us good advocates; however, it can shift how we view the world.  We may have started out life believing that </a:t>
            </a:r>
            <a:r>
              <a:rPr lang="en-US" dirty="0">
                <a:latin typeface="Calibri" charset="0"/>
                <a:ea typeface="ＭＳ Ｐゴシック" charset="0"/>
              </a:rPr>
              <a:t>the world is basically a good, safe,</a:t>
            </a:r>
            <a:r>
              <a:rPr lang="en-US" baseline="0" dirty="0">
                <a:latin typeface="Calibri" charset="0"/>
                <a:ea typeface="ＭＳ Ｐゴシック" charset="0"/>
              </a:rPr>
              <a:t> and </a:t>
            </a:r>
            <a:r>
              <a:rPr lang="en-US" dirty="0">
                <a:latin typeface="Calibri" charset="0"/>
                <a:ea typeface="ＭＳ Ｐゴシック" charset="0"/>
              </a:rPr>
              <a:t>predictable place; that people are basically good; and that nothing bad will happen to us if we</a:t>
            </a:r>
            <a:r>
              <a:rPr lang="en-US" baseline="0" dirty="0">
                <a:latin typeface="Calibri" charset="0"/>
                <a:ea typeface="ＭＳ Ｐゴシック" charset="0"/>
              </a:rPr>
              <a:t> avoid risks and dangerous situations</a:t>
            </a:r>
            <a:r>
              <a:rPr lang="en-US" dirty="0">
                <a:latin typeface="Calibri" charset="0"/>
                <a:ea typeface="ＭＳ Ｐゴシック" charset="0"/>
              </a:rPr>
              <a:t>. That assumptive view of the world</a:t>
            </a:r>
            <a:r>
              <a:rPr lang="en-US" baseline="0" dirty="0">
                <a:latin typeface="Calibri" charset="0"/>
                <a:ea typeface="ＭＳ Ｐゴシック" charset="0"/>
              </a:rPr>
              <a:t> is challenged by our ongoing exposure to incidents, accidents, and human cruelty. This shift in world view is</a:t>
            </a:r>
            <a:r>
              <a:rPr lang="en-US" baseline="0" dirty="0">
                <a:latin typeface="+mn-lt"/>
                <a:ea typeface="+mn-ea"/>
              </a:rPr>
              <a:t> </a:t>
            </a:r>
            <a:r>
              <a:rPr lang="en-US" baseline="0" dirty="0"/>
              <a:t>thought to be an inevitable and permanent change.</a:t>
            </a:r>
            <a:endParaRPr lang="en-US" dirty="0">
              <a:latin typeface="Calibri" charset="0"/>
              <a:ea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12</a:t>
            </a:fld>
            <a:endParaRPr lang="en-GB"/>
          </a:p>
        </p:txBody>
      </p:sp>
    </p:spTree>
    <p:extLst>
      <p:ext uri="{BB962C8B-B14F-4D97-AF65-F5344CB8AC3E}">
        <p14:creationId xmlns:p14="http://schemas.microsoft.com/office/powerpoint/2010/main" val="3489807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B4D3D3-7F56-4886-BEBD-C02AA4D3168E}" type="slidenum">
              <a:rPr lang="en-GB" smtClean="0"/>
              <a:t>13</a:t>
            </a:fld>
            <a:endParaRPr lang="en-GB"/>
          </a:p>
        </p:txBody>
      </p:sp>
    </p:spTree>
    <p:extLst>
      <p:ext uri="{BB962C8B-B14F-4D97-AF65-F5344CB8AC3E}">
        <p14:creationId xmlns:p14="http://schemas.microsoft.com/office/powerpoint/2010/main" val="773247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Many of the same fight or flight stress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Some of the more notable effects (bolded):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Helplessness- </a:t>
            </a:r>
            <a:r>
              <a:rPr lang="en-US" dirty="0"/>
              <a:t>Three perceptions that increase this response • Feeling personally responsible for the situation, even when you did your best • Seeing no possibility of relief or positive change • Feeling the current struggles will repeat in another time and place (There’s always another who needs help)</a:t>
            </a:r>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Less able to be open with others due to decreased access to one’s emotions/other’s ability to understand stresses of this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Cynicism: Anger with sarcasm. A sophisticated coping mechanism that can warp our sense of the world </a:t>
            </a:r>
            <a:endParaRPr lang="en-US" sz="12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14</a:t>
            </a:fld>
            <a:endParaRPr lang="en-GB"/>
          </a:p>
        </p:txBody>
      </p:sp>
    </p:spTree>
    <p:extLst>
      <p:ext uri="{BB962C8B-B14F-4D97-AF65-F5344CB8AC3E}">
        <p14:creationId xmlns:p14="http://schemas.microsoft.com/office/powerpoint/2010/main" val="411247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personal response in many ways. Lawyers are prone to becoming workaholics!! </a:t>
            </a:r>
          </a:p>
        </p:txBody>
      </p:sp>
      <p:sp>
        <p:nvSpPr>
          <p:cNvPr id="4" name="Slide Number Placeholder 3"/>
          <p:cNvSpPr>
            <a:spLocks noGrp="1"/>
          </p:cNvSpPr>
          <p:nvPr>
            <p:ph type="sldNum" sz="quarter" idx="5"/>
          </p:nvPr>
        </p:nvSpPr>
        <p:spPr/>
        <p:txBody>
          <a:bodyPr/>
          <a:lstStyle/>
          <a:p>
            <a:fld id="{FAB4D3D3-7F56-4886-BEBD-C02AA4D3168E}" type="slidenum">
              <a:rPr lang="en-GB" smtClean="0"/>
              <a:t>15</a:t>
            </a:fld>
            <a:endParaRPr lang="en-GB"/>
          </a:p>
        </p:txBody>
      </p:sp>
    </p:spTree>
    <p:extLst>
      <p:ext uri="{BB962C8B-B14F-4D97-AF65-F5344CB8AC3E}">
        <p14:creationId xmlns:p14="http://schemas.microsoft.com/office/powerpoint/2010/main" val="271689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Decreased productivity: Both motivation and performance suffer, often resulting in mistakes in judgment, poor response time, and an inability to connect with and relate to others when it is needed most</a:t>
            </a:r>
          </a:p>
          <a:p>
            <a:endParaRPr lang="en-US" dirty="0"/>
          </a:p>
          <a:p>
            <a:r>
              <a:rPr lang="en-US" dirty="0"/>
              <a:t>Low Morale: Those who experience the negative effects of VT can adversely impact team cohesion, communication, collaboration, and coordinated responses (Knight, 2013). The impact of unaddressed VT can corrode the internal workings of your organization by lowering morale, increasing absenteeism and tardiness, undermining authority, and reducing the quality and timeliness of client care and employees’ administrative responsibilities </a:t>
            </a:r>
          </a:p>
        </p:txBody>
      </p:sp>
      <p:sp>
        <p:nvSpPr>
          <p:cNvPr id="4" name="Slide Number Placeholder 3"/>
          <p:cNvSpPr>
            <a:spLocks noGrp="1"/>
          </p:cNvSpPr>
          <p:nvPr>
            <p:ph type="sldNum" sz="quarter" idx="5"/>
          </p:nvPr>
        </p:nvSpPr>
        <p:spPr/>
        <p:txBody>
          <a:bodyPr/>
          <a:lstStyle/>
          <a:p>
            <a:fld id="{FAB4D3D3-7F56-4886-BEBD-C02AA4D3168E}" type="slidenum">
              <a:rPr lang="en-GB" smtClean="0"/>
              <a:t>16</a:t>
            </a:fld>
            <a:endParaRPr lang="en-GB"/>
          </a:p>
        </p:txBody>
      </p:sp>
    </p:spTree>
    <p:extLst>
      <p:ext uri="{BB962C8B-B14F-4D97-AF65-F5344CB8AC3E}">
        <p14:creationId xmlns:p14="http://schemas.microsoft.com/office/powerpoint/2010/main" val="765277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17</a:t>
            </a:fld>
            <a:endParaRPr lang="en-GB"/>
          </a:p>
        </p:txBody>
      </p:sp>
    </p:spTree>
    <p:extLst>
      <p:ext uri="{BB962C8B-B14F-4D97-AF65-F5344CB8AC3E}">
        <p14:creationId xmlns:p14="http://schemas.microsoft.com/office/powerpoint/2010/main" val="891495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brilFatface"/>
              </a:rPr>
              <a:t>We talked a bit about Compassion fatigue:  </a:t>
            </a:r>
            <a:r>
              <a:rPr lang="en-US" sz="1200" dirty="0">
                <a:latin typeface="+mn-lt"/>
              </a:rPr>
              <a:t>often referred to as the formal caregiver’s reduced capacity or interest in being empathic or bearing the suffering of clients, and is the natural consequence of behaviors and emotions resulting from knowing about a traumatizing event experienced or suffered by a person; consists of  two parts: burnout and secondary trauma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brilFatfa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brilFatface"/>
              </a:rPr>
              <a:t>Compassion fatigue can easily emerge, for example, where a highly motivated new lawyer with altruistic and social justice-oriented motivations gives too much of themselves too quickly without the requisite boundaries that are needed to make this a viable endeavor.</a:t>
            </a:r>
            <a:endParaRPr lang="en-US" dirty="0"/>
          </a:p>
          <a:p>
            <a:endParaRPr lang="en-US" dirty="0"/>
          </a:p>
          <a:p>
            <a:r>
              <a:rPr lang="en-US" dirty="0"/>
              <a:t>Conversely, compassion satisfaction describes the positive aspects of helping and the pleasure/satisfaction derived from working in helping systems. It is the key to stemming compassion fatigue and is increased by engaging in self-care practices</a:t>
            </a:r>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18</a:t>
            </a:fld>
            <a:endParaRPr lang="en-GB"/>
          </a:p>
        </p:txBody>
      </p:sp>
    </p:spTree>
    <p:extLst>
      <p:ext uri="{BB962C8B-B14F-4D97-AF65-F5344CB8AC3E}">
        <p14:creationId xmlns:p14="http://schemas.microsoft.com/office/powerpoint/2010/main" val="3366287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Open Sans" panose="020B0606030504020204" pitchFamily="34" charset="0"/>
                <a:ea typeface="Open Sans" panose="020B0606030504020204" pitchFamily="34" charset="0"/>
                <a:cs typeface="Open Sans" panose="020B0606030504020204" pitchFamily="34" charset="0"/>
              </a:rPr>
              <a:t>Although self-care is a simple concept in theory, it's something we very often overlook [read slide].</a:t>
            </a: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B2A31"/>
                </a:solidFill>
                <a:effectLst/>
                <a:latin typeface="SuisseIntl-Regular"/>
              </a:rPr>
              <a:t> In other words, some lawyers may be operating in a state of denial, and their mental health and well-being needs to become more of a priority.</a:t>
            </a:r>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19</a:t>
            </a:fld>
            <a:endParaRPr lang="en-GB"/>
          </a:p>
        </p:txBody>
      </p:sp>
    </p:spTree>
    <p:extLst>
      <p:ext uri="{BB962C8B-B14F-4D97-AF65-F5344CB8AC3E}">
        <p14:creationId xmlns:p14="http://schemas.microsoft.com/office/powerpoint/2010/main" val="35553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666666"/>
                </a:solidFill>
                <a:effectLst/>
                <a:latin typeface="Roboto" panose="02000000000000000000" pitchFamily="2" charset="0"/>
              </a:rPr>
              <a:t>Everyone experiences </a:t>
            </a:r>
            <a:r>
              <a:rPr lang="en-US" b="0" i="0" dirty="0">
                <a:solidFill>
                  <a:srgbClr val="767676"/>
                </a:solidFill>
                <a:effectLst/>
                <a:latin typeface="Roboto" panose="02000000000000000000" pitchFamily="2" charset="0"/>
              </a:rPr>
              <a:t>stress</a:t>
            </a:r>
            <a:r>
              <a:rPr lang="en-US" b="0" i="0" dirty="0">
                <a:solidFill>
                  <a:srgbClr val="666666"/>
                </a:solidFill>
                <a:effectLst/>
                <a:latin typeface="Roboto" panose="02000000000000000000" pitchFamily="2" charset="0"/>
              </a:rPr>
              <a:t> at work, but some </a:t>
            </a:r>
            <a:r>
              <a:rPr lang="en-US" b="0" i="0" dirty="0">
                <a:solidFill>
                  <a:srgbClr val="767676"/>
                </a:solidFill>
                <a:effectLst/>
                <a:latin typeface="Roboto" panose="02000000000000000000" pitchFamily="2" charset="0"/>
              </a:rPr>
              <a:t>jobs, we know,</a:t>
            </a:r>
            <a:r>
              <a:rPr lang="en-US" b="0" i="0" dirty="0">
                <a:solidFill>
                  <a:srgbClr val="666666"/>
                </a:solidFill>
                <a:effectLst/>
                <a:latin typeface="Roboto" panose="02000000000000000000" pitchFamily="2" charset="0"/>
              </a:rPr>
              <a:t> involve more overall </a:t>
            </a:r>
            <a:r>
              <a:rPr lang="en-US" b="0" i="0" dirty="0">
                <a:solidFill>
                  <a:srgbClr val="767676"/>
                </a:solidFill>
                <a:effectLst/>
                <a:latin typeface="Roboto" panose="02000000000000000000" pitchFamily="2" charset="0"/>
              </a:rPr>
              <a:t>stress</a:t>
            </a:r>
            <a:r>
              <a:rPr lang="en-US" b="0" i="0" dirty="0">
                <a:solidFill>
                  <a:srgbClr val="666666"/>
                </a:solidFill>
                <a:effectLst/>
                <a:latin typeface="Roboto" panose="02000000000000000000" pitchFamily="2" charset="0"/>
              </a:rPr>
              <a:t> than others. </a:t>
            </a:r>
            <a:r>
              <a:rPr lang="en-US" b="0" i="0" dirty="0">
                <a:solidFill>
                  <a:srgbClr val="444444"/>
                </a:solidFill>
                <a:effectLst/>
                <a:latin typeface="maven_proregular"/>
              </a:rPr>
              <a:t>Practicing law is stressful. Practicing Medicine is also stressful but there is a difference: As a lawyer, you are like a surgeon. Imagine your patient is laid out on the table in front of you. It is your job to operate and save his life. You are bringing all of your training, knowledge and skills to bear to try to save the patient’s life. Now imagine that you have another doctor standing on the other side of the table – equally skilled, equally trained – and their primary goal is to kill the patient that you are trying to save. Now imagine you have 10 to 12 of these patients a day. And now imagine that after you have saved these patients’ lives (and sacrificed time with your own family to do it), the patients are all complaining about your fee and refusing to pay.</a:t>
            </a:r>
          </a:p>
          <a:p>
            <a:pPr algn="l" fontAlgn="base"/>
            <a:endParaRPr lang="en-US" b="0" i="0" dirty="0">
              <a:solidFill>
                <a:srgbClr val="444444"/>
              </a:solidFill>
              <a:effectLst/>
              <a:latin typeface="maven_proregular"/>
            </a:endParaRPr>
          </a:p>
          <a:p>
            <a:pPr algn="l" fontAlgn="base"/>
            <a:r>
              <a:rPr lang="en-US" b="0" i="0" dirty="0">
                <a:solidFill>
                  <a:srgbClr val="444444"/>
                </a:solidFill>
                <a:effectLst/>
                <a:latin typeface="maven_proregular"/>
              </a:rPr>
              <a:t>Are you getting the picture? This silly example may seem far-fetched, but in reality, lawyers are often under that kind of emotional pressure and stress day-in and day-out.</a:t>
            </a:r>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2</a:t>
            </a:fld>
            <a:endParaRPr lang="en-GB"/>
          </a:p>
        </p:txBody>
      </p:sp>
    </p:spTree>
    <p:extLst>
      <p:ext uri="{BB962C8B-B14F-4D97-AF65-F5344CB8AC3E}">
        <p14:creationId xmlns:p14="http://schemas.microsoft.com/office/powerpoint/2010/main" val="2144947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B4D3D3-7F56-4886-BEBD-C02AA4D3168E}" type="slidenum">
              <a:rPr lang="en-GB" smtClean="0"/>
              <a:t>20</a:t>
            </a:fld>
            <a:endParaRPr lang="en-GB"/>
          </a:p>
        </p:txBody>
      </p:sp>
    </p:spTree>
    <p:extLst>
      <p:ext uri="{BB962C8B-B14F-4D97-AF65-F5344CB8AC3E}">
        <p14:creationId xmlns:p14="http://schemas.microsoft.com/office/powerpoint/2010/main" val="1016089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instructions; give participants 5-10 minutes; debrief</a:t>
            </a:r>
          </a:p>
        </p:txBody>
      </p:sp>
      <p:sp>
        <p:nvSpPr>
          <p:cNvPr id="4" name="Slide Number Placeholder 3"/>
          <p:cNvSpPr>
            <a:spLocks noGrp="1"/>
          </p:cNvSpPr>
          <p:nvPr>
            <p:ph type="sldNum" sz="quarter" idx="5"/>
          </p:nvPr>
        </p:nvSpPr>
        <p:spPr/>
        <p:txBody>
          <a:bodyPr/>
          <a:lstStyle/>
          <a:p>
            <a:fld id="{FAB4D3D3-7F56-4886-BEBD-C02AA4D3168E}" type="slidenum">
              <a:rPr lang="en-GB" smtClean="0"/>
              <a:t>21</a:t>
            </a:fld>
            <a:endParaRPr lang="en-GB"/>
          </a:p>
        </p:txBody>
      </p:sp>
    </p:spTree>
    <p:extLst>
      <p:ext uri="{BB962C8B-B14F-4D97-AF65-F5344CB8AC3E}">
        <p14:creationId xmlns:p14="http://schemas.microsoft.com/office/powerpoint/2010/main" val="1085833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 guidelines for addressing VT: Manage VT rather than totally avoid it; emphasize early identification to reduce the long-term negative impact of VT; Interventions need to be ongoing and multi-leveled and should NOT be left up to the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22</a:t>
            </a:fld>
            <a:endParaRPr lang="en-GB"/>
          </a:p>
        </p:txBody>
      </p:sp>
    </p:spTree>
    <p:extLst>
      <p:ext uri="{BB962C8B-B14F-4D97-AF65-F5344CB8AC3E}">
        <p14:creationId xmlns:p14="http://schemas.microsoft.com/office/powerpoint/2010/main" val="516787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are many systemic and organizational factors leading to burnout, vicarious trauma, and compassion fatigue that may be outside of our control, there are steps we can take to ensure overall health. </a:t>
            </a:r>
          </a:p>
        </p:txBody>
      </p:sp>
      <p:sp>
        <p:nvSpPr>
          <p:cNvPr id="4" name="Slide Number Placeholder 3"/>
          <p:cNvSpPr>
            <a:spLocks noGrp="1"/>
          </p:cNvSpPr>
          <p:nvPr>
            <p:ph type="sldNum" sz="quarter" idx="5"/>
          </p:nvPr>
        </p:nvSpPr>
        <p:spPr/>
        <p:txBody>
          <a:bodyPr/>
          <a:lstStyle/>
          <a:p>
            <a:fld id="{FAB4D3D3-7F56-4886-BEBD-C02AA4D3168E}" type="slidenum">
              <a:rPr lang="en-GB" smtClean="0"/>
              <a:t>23</a:t>
            </a:fld>
            <a:endParaRPr lang="en-GB"/>
          </a:p>
        </p:txBody>
      </p:sp>
    </p:spTree>
    <p:extLst>
      <p:ext uri="{BB962C8B-B14F-4D97-AF65-F5344CB8AC3E}">
        <p14:creationId xmlns:p14="http://schemas.microsoft.com/office/powerpoint/2010/main" val="3381080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 guidelines for addressing VT: Manage VT rather than totally avoid it; emphasize early identification to reduce the long-term negative impact of VT; Interventions need to be ongoing and multi-leveled and should NOT be left up to the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24</a:t>
            </a:fld>
            <a:endParaRPr lang="en-GB"/>
          </a:p>
        </p:txBody>
      </p:sp>
    </p:spTree>
    <p:extLst>
      <p:ext uri="{BB962C8B-B14F-4D97-AF65-F5344CB8AC3E}">
        <p14:creationId xmlns:p14="http://schemas.microsoft.com/office/powerpoint/2010/main" val="2973159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 Sleep, eating healthy, exercise, medical care • Psychological • Self reflection, leisure reading, say no to extra responsibilities sometimes • Emotional • Spend time with loved ones, give yourself affirmations, allow yourself to cry, find things that make you laugh, • Spiritual • Meditate, be open to inspiration, find meaning, engage religion • Professional • Take a break, chat with coworkers, set limits, identify projects/tasks that are exciting and rewarding • Self Care Assessments </a:t>
            </a:r>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25</a:t>
            </a:fld>
            <a:endParaRPr lang="en-GB"/>
          </a:p>
        </p:txBody>
      </p:sp>
    </p:spTree>
    <p:extLst>
      <p:ext uri="{BB962C8B-B14F-4D97-AF65-F5344CB8AC3E}">
        <p14:creationId xmlns:p14="http://schemas.microsoft.com/office/powerpoint/2010/main" val="3029478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26</a:t>
            </a:fld>
            <a:endParaRPr lang="en-GB"/>
          </a:p>
        </p:txBody>
      </p:sp>
    </p:spTree>
    <p:extLst>
      <p:ext uri="{BB962C8B-B14F-4D97-AF65-F5344CB8AC3E}">
        <p14:creationId xmlns:p14="http://schemas.microsoft.com/office/powerpoint/2010/main" val="3378957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 Sleep, eating healthy, exercise, medical care • Psychological • Self reflection, leisure reading, say no to extra responsibilities sometimes • Emotional • Spend time with loved ones, give yourself affirmations, allow yourself to cry, find things that make you laugh, • Spiritual • Meditate, be open to inspiration, find meaning, engage religion • Professional • Take a break, chat with coworkers, set limits, identify projects/tasks that are exciting and rewarding • Self Care Assessments </a:t>
            </a:r>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27</a:t>
            </a:fld>
            <a:endParaRPr lang="en-GB"/>
          </a:p>
        </p:txBody>
      </p:sp>
    </p:spTree>
    <p:extLst>
      <p:ext uri="{BB962C8B-B14F-4D97-AF65-F5344CB8AC3E}">
        <p14:creationId xmlns:p14="http://schemas.microsoft.com/office/powerpoint/2010/main" val="1998250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 Sleep, eating healthy, exercise, medical care • Psychological • Self reflection, leisure reading, say no to extra responsibilities sometimes • Emotional • Spend time with loved ones, give yourself affirmations, allow yourself to cry, find things that make you laugh, • Spiritual • Meditate, be open to inspiration, find meaning, engage religion • Professional • Take a break, chat with coworkers, set limits, identify projects/tasks that are exciting and rewarding • Self Care Assessments </a:t>
            </a:r>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28</a:t>
            </a:fld>
            <a:endParaRPr lang="en-GB"/>
          </a:p>
        </p:txBody>
      </p:sp>
    </p:spTree>
    <p:extLst>
      <p:ext uri="{BB962C8B-B14F-4D97-AF65-F5344CB8AC3E}">
        <p14:creationId xmlns:p14="http://schemas.microsoft.com/office/powerpoint/2010/main" val="789537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 Sleep, eating healthy, exercise, medical care • Psychological • Self reflection, leisure reading, say no to extra responsibilities sometimes • Emotional • Spend time with loved ones, give yourself affirmations, allow yourself to cry, find things that make you laugh, • Spiritual • Meditate, be open to inspiration, find meaning, engage religion • Professional • Take a break, chat with coworkers, set limits, identify projects/tasks that are exciting and rewarding • Self Care Assessments </a:t>
            </a:r>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29</a:t>
            </a:fld>
            <a:endParaRPr lang="en-GB"/>
          </a:p>
        </p:txBody>
      </p:sp>
    </p:spTree>
    <p:extLst>
      <p:ext uri="{BB962C8B-B14F-4D97-AF65-F5344CB8AC3E}">
        <p14:creationId xmlns:p14="http://schemas.microsoft.com/office/powerpoint/2010/main" val="100655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444444"/>
                </a:solidFill>
                <a:effectLst/>
                <a:latin typeface="maven_proregular"/>
              </a:rPr>
              <a:t>When we are especially pressured for time, the first activities we discard are those that do not produce a useful end product or advance the ball toward the goal line. Namely, we discard vacations, hobbies, interests outside of our professional life etc. The reality of practice today is that every day you are out of the office is another day you’re behind; it’s another day you have to catch up upon your return. Yet those outside activities and interests are what trigger release of all the “good stuff” in our limbic brains that sustains us during times of stress.</a:t>
            </a:r>
          </a:p>
          <a:p>
            <a:pPr algn="l" fontAlgn="base"/>
            <a:endParaRPr lang="en-US" b="0" i="0" dirty="0">
              <a:solidFill>
                <a:srgbClr val="444444"/>
              </a:solidFill>
              <a:effectLst/>
              <a:latin typeface="maven_proregular"/>
            </a:endParaRPr>
          </a:p>
          <a:p>
            <a:pPr algn="l" fontAlgn="base"/>
            <a:r>
              <a:rPr lang="en-US" b="0" i="0" dirty="0">
                <a:solidFill>
                  <a:srgbClr val="444444"/>
                </a:solidFill>
                <a:effectLst/>
                <a:latin typeface="maven_proregular"/>
              </a:rPr>
              <a:t>Think of your limbic brain like a piggy bank of emotional resilience. Every day you have a client with bad facts, you have to take a penny out. Every day you have a difficult or unreasonable client, you have to take a penny out. Every day you see clients in intense distress, you have to take a penny out. The list is endless. You have to put pennies in that piggy bank every now and then. We, as lawyers, actually need more emotional resilience in the face of our competitive, and conflict-driven professional culture. And like the little kid who smashes the piggy bank looking for those last pennies, if we have not nourished ourselves emotionally, we too will break.</a:t>
            </a:r>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3</a:t>
            </a:fld>
            <a:endParaRPr lang="en-GB"/>
          </a:p>
        </p:txBody>
      </p:sp>
    </p:spTree>
    <p:extLst>
      <p:ext uri="{BB962C8B-B14F-4D97-AF65-F5344CB8AC3E}">
        <p14:creationId xmlns:p14="http://schemas.microsoft.com/office/powerpoint/2010/main" val="4039936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tools: Awareness – self awareness and self-reflection, a sense of Personal Control- A feeling that you have the capacity to influence the course of your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Balance – trauma work is not our whole lives, maintain healthy boundaries with personal/professional life; Pursuit of Personally Meaningful Tasks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Connect – share positive connections with others, seek supportive relationships with peers and friends; intentional acts of self-care in three realms of our lives: personal, professional, organizational</a:t>
            </a:r>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30</a:t>
            </a:fld>
            <a:endParaRPr lang="en-GB"/>
          </a:p>
        </p:txBody>
      </p:sp>
    </p:spTree>
    <p:extLst>
      <p:ext uri="{BB962C8B-B14F-4D97-AF65-F5344CB8AC3E}">
        <p14:creationId xmlns:p14="http://schemas.microsoft.com/office/powerpoint/2010/main" val="165138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ea typeface="ＭＳ Ｐゴシック" charset="0"/>
              </a:rPr>
              <a:t>Sometimes</a:t>
            </a:r>
            <a:r>
              <a:rPr lang="en-US" baseline="0" dirty="0">
                <a:latin typeface="Calibri" charset="0"/>
                <a:ea typeface="ＭＳ Ｐゴシック" charset="0"/>
              </a:rPr>
              <a:t> we can be made to feel guilty that we are having difficult reactions to our trauma exposure from work—that perhaps we are not cut out to do this work; that if we just did a little more self-care, we would be fine. Self-care is important, but that is only half the story. Our organizations play a major role in our well-being, resilience, and ability to remain in the work. We are going to turn our focus now to the responsibilities of our organizations.</a:t>
            </a:r>
            <a:endParaRPr lang="en-US" dirty="0">
              <a:latin typeface="Calibri" charset="0"/>
              <a:ea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31</a:t>
            </a:fld>
            <a:endParaRPr lang="en-GB"/>
          </a:p>
        </p:txBody>
      </p:sp>
    </p:spTree>
    <p:extLst>
      <p:ext uri="{BB962C8B-B14F-4D97-AF65-F5344CB8AC3E}">
        <p14:creationId xmlns:p14="http://schemas.microsoft.com/office/powerpoint/2010/main" val="2279373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MS PGothic" charset="-128"/>
              </a:rPr>
              <a:t>These are the leading aspects of a healthy</a:t>
            </a:r>
            <a:r>
              <a:rPr lang="en-US" altLang="en-US" baseline="0" dirty="0">
                <a:ea typeface="MS PGothic" charset="-128"/>
              </a:rPr>
              <a:t> organization, as discussed in Organizational Psychology literature.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B1B1B"/>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latin typeface="Roboto" panose="02000000000000000000" pitchFamily="2" charset="0"/>
              </a:rPr>
              <a:t>Quality supervision—when staff feel safe and respected—enables staff to overcome high workloads and stay on the job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ea typeface="MS PGothic" charset="-128"/>
              </a:rPr>
              <a:t>Questions for leaders to consider: </a:t>
            </a:r>
            <a:r>
              <a:rPr lang="en-US" dirty="0"/>
              <a:t>Do staff receive enough leave time? • Are leave policies overly complicated? • Are employees taking time off? • Is there a positive culture around taking time off? • Are people working during their vacations? • Is there questioning of the use of sick time? • Is it clear that sick time includes mental health-related leave? • Are staff leaving overtime worked off of their time sheet? Where can your employees discuss the work they are doing? • Is there a set up reflection group? • Consider that employees may not feel comfortable sharing around their direct supervisors • Do you regularly check-in with the employees you supervise? • Who can an employee reach out to if they are having trouble?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organizations don’t pay attention to the health and well-being of their members and the impact of trauma</a:t>
            </a:r>
            <a:r>
              <a:rPr lang="en-US" baseline="0" dirty="0"/>
              <a:t> exposure, the results can be devastating: lost productivity, poor organizational health, and staff turnover. If left unattended, the negative impact will prevent the organization from doing its critical work.</a:t>
            </a:r>
            <a:endParaRPr lang="en-US" altLang="en-US" dirty="0">
              <a:ea typeface="MS PGothic" charset="-128"/>
            </a:endParaRPr>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32</a:t>
            </a:fld>
            <a:endParaRPr lang="en-GB"/>
          </a:p>
        </p:txBody>
      </p:sp>
    </p:spTree>
    <p:extLst>
      <p:ext uri="{BB962C8B-B14F-4D97-AF65-F5344CB8AC3E}">
        <p14:creationId xmlns:p14="http://schemas.microsoft.com/office/powerpoint/2010/main" val="868134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33</a:t>
            </a:fld>
            <a:endParaRPr lang="en-GB"/>
          </a:p>
        </p:txBody>
      </p:sp>
    </p:spTree>
    <p:extLst>
      <p:ext uri="{BB962C8B-B14F-4D97-AF65-F5344CB8AC3E}">
        <p14:creationId xmlns:p14="http://schemas.microsoft.com/office/powerpoint/2010/main" val="1427224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B4D3D3-7F56-4886-BEBD-C02AA4D3168E}" type="slidenum">
              <a:rPr lang="en-GB" smtClean="0"/>
              <a:t>34</a:t>
            </a:fld>
            <a:endParaRPr lang="en-GB"/>
          </a:p>
        </p:txBody>
      </p:sp>
    </p:spTree>
    <p:extLst>
      <p:ext uri="{BB962C8B-B14F-4D97-AF65-F5344CB8AC3E}">
        <p14:creationId xmlns:p14="http://schemas.microsoft.com/office/powerpoint/2010/main" val="410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B4D3D3-7F56-4886-BEBD-C02AA4D3168E}" type="slidenum">
              <a:rPr lang="en-GB" smtClean="0"/>
              <a:t>35</a:t>
            </a:fld>
            <a:endParaRPr lang="en-GB"/>
          </a:p>
        </p:txBody>
      </p:sp>
    </p:spTree>
    <p:extLst>
      <p:ext uri="{BB962C8B-B14F-4D97-AF65-F5344CB8AC3E}">
        <p14:creationId xmlns:p14="http://schemas.microsoft.com/office/powerpoint/2010/main" val="2375669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B4D3D3-7F56-4886-BEBD-C02AA4D3168E}" type="slidenum">
              <a:rPr lang="en-GB" smtClean="0"/>
              <a:t>36</a:t>
            </a:fld>
            <a:endParaRPr lang="en-GB"/>
          </a:p>
        </p:txBody>
      </p:sp>
    </p:spTree>
    <p:extLst>
      <p:ext uri="{BB962C8B-B14F-4D97-AF65-F5344CB8AC3E}">
        <p14:creationId xmlns:p14="http://schemas.microsoft.com/office/powerpoint/2010/main" val="4140141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37</a:t>
            </a:fld>
            <a:endParaRPr lang="en-GB"/>
          </a:p>
        </p:txBody>
      </p:sp>
    </p:spTree>
    <p:extLst>
      <p:ext uri="{BB962C8B-B14F-4D97-AF65-F5344CB8AC3E}">
        <p14:creationId xmlns:p14="http://schemas.microsoft.com/office/powerpoint/2010/main" val="4181056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and remember to take care of yourself and </a:t>
            </a:r>
            <a:r>
              <a:rPr lang="en-US" dirty="0" err="1"/>
              <a:t>eachother</a:t>
            </a:r>
            <a:r>
              <a:rPr lang="en-US" dirty="0"/>
              <a:t>!</a:t>
            </a:r>
          </a:p>
        </p:txBody>
      </p:sp>
      <p:sp>
        <p:nvSpPr>
          <p:cNvPr id="4" name="Slide Number Placeholder 3"/>
          <p:cNvSpPr>
            <a:spLocks noGrp="1"/>
          </p:cNvSpPr>
          <p:nvPr>
            <p:ph type="sldNum" sz="quarter" idx="5"/>
          </p:nvPr>
        </p:nvSpPr>
        <p:spPr/>
        <p:txBody>
          <a:bodyPr/>
          <a:lstStyle/>
          <a:p>
            <a:fld id="{FAB4D3D3-7F56-4886-BEBD-C02AA4D3168E}" type="slidenum">
              <a:rPr lang="en-GB" smtClean="0"/>
              <a:t>38</a:t>
            </a:fld>
            <a:endParaRPr lang="en-GB"/>
          </a:p>
        </p:txBody>
      </p:sp>
    </p:spTree>
    <p:extLst>
      <p:ext uri="{BB962C8B-B14F-4D97-AF65-F5344CB8AC3E}">
        <p14:creationId xmlns:p14="http://schemas.microsoft.com/office/powerpoint/2010/main" val="292311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B4D3D3-7F56-4886-BEBD-C02AA4D3168E}" type="slidenum">
              <a:rPr lang="en-GB" smtClean="0"/>
              <a:t>39</a:t>
            </a:fld>
            <a:endParaRPr lang="en-GB"/>
          </a:p>
        </p:txBody>
      </p:sp>
    </p:spTree>
    <p:extLst>
      <p:ext uri="{BB962C8B-B14F-4D97-AF65-F5344CB8AC3E}">
        <p14:creationId xmlns:p14="http://schemas.microsoft.com/office/powerpoint/2010/main" val="261270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As lawyers, the traumatic stories</a:t>
            </a:r>
            <a:r>
              <a:rPr lang="en-US" sz="1050" baseline="0" dirty="0"/>
              <a:t> we hear regularly and the condition of human suffering to which we are exposed undoubtedly affects us. This fact is reflected in the statistics you see here (read). The purpose of this training is to understand the who, what, when, why, and how this trauma affects us and what can be done about it. </a:t>
            </a:r>
            <a:endParaRPr lang="en-US" sz="1050" dirty="0"/>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4</a:t>
            </a:fld>
            <a:endParaRPr lang="en-GB"/>
          </a:p>
        </p:txBody>
      </p:sp>
    </p:spTree>
    <p:extLst>
      <p:ext uri="{BB962C8B-B14F-4D97-AF65-F5344CB8AC3E}">
        <p14:creationId xmlns:p14="http://schemas.microsoft.com/office/powerpoint/2010/main" val="12514705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B4D3D3-7F56-4886-BEBD-C02AA4D3168E}" type="slidenum">
              <a:rPr lang="en-GB" smtClean="0"/>
              <a:t>40</a:t>
            </a:fld>
            <a:endParaRPr lang="en-GB"/>
          </a:p>
        </p:txBody>
      </p:sp>
    </p:spTree>
    <p:extLst>
      <p:ext uri="{BB962C8B-B14F-4D97-AF65-F5344CB8AC3E}">
        <p14:creationId xmlns:p14="http://schemas.microsoft.com/office/powerpoint/2010/main" val="2107502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B4D3D3-7F56-4886-BEBD-C02AA4D3168E}" type="slidenum">
              <a:rPr lang="en-GB" smtClean="0"/>
              <a:t>41</a:t>
            </a:fld>
            <a:endParaRPr lang="en-GB"/>
          </a:p>
        </p:txBody>
      </p:sp>
    </p:spTree>
    <p:extLst>
      <p:ext uri="{BB962C8B-B14F-4D97-AF65-F5344CB8AC3E}">
        <p14:creationId xmlns:p14="http://schemas.microsoft.com/office/powerpoint/2010/main" val="344711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B4D3D3-7F56-4886-BEBD-C02AA4D3168E}" type="slidenum">
              <a:rPr lang="en-GB" smtClean="0"/>
              <a:t>42</a:t>
            </a:fld>
            <a:endParaRPr lang="en-GB"/>
          </a:p>
        </p:txBody>
      </p:sp>
    </p:spTree>
    <p:extLst>
      <p:ext uri="{BB962C8B-B14F-4D97-AF65-F5344CB8AC3E}">
        <p14:creationId xmlns:p14="http://schemas.microsoft.com/office/powerpoint/2010/main" val="2867459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B4D3D3-7F56-4886-BEBD-C02AA4D3168E}" type="slidenum">
              <a:rPr lang="en-GB" smtClean="0"/>
              <a:t>43</a:t>
            </a:fld>
            <a:endParaRPr lang="en-GB"/>
          </a:p>
        </p:txBody>
      </p:sp>
    </p:spTree>
    <p:extLst>
      <p:ext uri="{BB962C8B-B14F-4D97-AF65-F5344CB8AC3E}">
        <p14:creationId xmlns:p14="http://schemas.microsoft.com/office/powerpoint/2010/main" val="41662635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Recovery from vicarious trauma requires self-care strategies be implemented before, during, immediately after, and long-term in response to traumatic exposure. This table gives a brief overview of the strategies we will look at in the next few slides.</a:t>
            </a:r>
          </a:p>
        </p:txBody>
      </p:sp>
      <p:sp>
        <p:nvSpPr>
          <p:cNvPr id="4" name="Slide Number Placeholder 3"/>
          <p:cNvSpPr>
            <a:spLocks noGrp="1"/>
          </p:cNvSpPr>
          <p:nvPr>
            <p:ph type="sldNum" sz="quarter" idx="5"/>
          </p:nvPr>
        </p:nvSpPr>
        <p:spPr/>
        <p:txBody>
          <a:bodyPr/>
          <a:lstStyle/>
          <a:p>
            <a:fld id="{FAB4D3D3-7F56-4886-BEBD-C02AA4D3168E}" type="slidenum">
              <a:rPr lang="en-GB" smtClean="0"/>
              <a:t>44</a:t>
            </a:fld>
            <a:endParaRPr lang="en-GB"/>
          </a:p>
        </p:txBody>
      </p:sp>
    </p:spTree>
    <p:extLst>
      <p:ext uri="{BB962C8B-B14F-4D97-AF65-F5344CB8AC3E}">
        <p14:creationId xmlns:p14="http://schemas.microsoft.com/office/powerpoint/2010/main" val="27490180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assessment and give 3-5 minutes to complete. Encourage participants to complete the self-care plan on their own time.</a:t>
            </a:r>
          </a:p>
        </p:txBody>
      </p:sp>
      <p:sp>
        <p:nvSpPr>
          <p:cNvPr id="4" name="Slide Number Placeholder 3"/>
          <p:cNvSpPr>
            <a:spLocks noGrp="1"/>
          </p:cNvSpPr>
          <p:nvPr>
            <p:ph type="sldNum" sz="quarter" idx="5"/>
          </p:nvPr>
        </p:nvSpPr>
        <p:spPr/>
        <p:txBody>
          <a:bodyPr/>
          <a:lstStyle/>
          <a:p>
            <a:fld id="{FAB4D3D3-7F56-4886-BEBD-C02AA4D3168E}" type="slidenum">
              <a:rPr lang="en-GB" smtClean="0"/>
              <a:t>45</a:t>
            </a:fld>
            <a:endParaRPr lang="en-GB"/>
          </a:p>
        </p:txBody>
      </p:sp>
    </p:spTree>
    <p:extLst>
      <p:ext uri="{BB962C8B-B14F-4D97-AF65-F5344CB8AC3E}">
        <p14:creationId xmlns:p14="http://schemas.microsoft.com/office/powerpoint/2010/main" val="83503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a:t>
            </a:r>
          </a:p>
        </p:txBody>
      </p:sp>
      <p:sp>
        <p:nvSpPr>
          <p:cNvPr id="4" name="Slide Number Placeholder 3"/>
          <p:cNvSpPr>
            <a:spLocks noGrp="1"/>
          </p:cNvSpPr>
          <p:nvPr>
            <p:ph type="sldNum" sz="quarter" idx="5"/>
          </p:nvPr>
        </p:nvSpPr>
        <p:spPr/>
        <p:txBody>
          <a:bodyPr/>
          <a:lstStyle/>
          <a:p>
            <a:fld id="{FAB4D3D3-7F56-4886-BEBD-C02AA4D3168E}" type="slidenum">
              <a:rPr lang="en-GB" smtClean="0"/>
              <a:t>5</a:t>
            </a:fld>
            <a:endParaRPr lang="en-GB"/>
          </a:p>
        </p:txBody>
      </p:sp>
    </p:spTree>
    <p:extLst>
      <p:ext uri="{BB962C8B-B14F-4D97-AF65-F5344CB8AC3E}">
        <p14:creationId xmlns:p14="http://schemas.microsoft.com/office/powerpoint/2010/main" val="255194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a:t>
            </a:r>
            <a:r>
              <a:rPr lang="en-US" baseline="0" dirty="0"/>
              <a:t> focused on these objectives as we move into the presentation. </a:t>
            </a:r>
            <a:endParaRPr lang="en-US" dirty="0"/>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6</a:t>
            </a:fld>
            <a:endParaRPr lang="en-GB"/>
          </a:p>
        </p:txBody>
      </p:sp>
    </p:spTree>
    <p:extLst>
      <p:ext uri="{BB962C8B-B14F-4D97-AF65-F5344CB8AC3E}">
        <p14:creationId xmlns:p14="http://schemas.microsoft.com/office/powerpoint/2010/main" val="376340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defining a few important terms---these concepts are often used interchangeably and that’s in part because the processes are dynamic and interrelated but there are differences in meaning (though in all honesty it doesn’t matter how you refer to these feelings)</a:t>
            </a:r>
          </a:p>
          <a:p>
            <a:endParaRPr lang="en-US" dirty="0"/>
          </a:p>
          <a:p>
            <a:r>
              <a:rPr lang="en-US" dirty="0"/>
              <a:t>In simplest terms….</a:t>
            </a:r>
          </a:p>
          <a:p>
            <a:r>
              <a:rPr lang="en-US" dirty="0"/>
              <a:t>VT:  Occurs when the stories we hear on a daily basis from our clients/volunteers transfers onto us where we are traumatized.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Burnout: Results From Chronic Workplace Stress That Has Not Been Managed</a:t>
            </a:r>
          </a:p>
          <a:p>
            <a:endParaRPr lang="en-US" dirty="0"/>
          </a:p>
          <a:p>
            <a:r>
              <a:rPr lang="en-US" dirty="0"/>
              <a:t>CF: “Profound emotional and physical exhaustion that helping professionals and caregivers develop over the course of their career as helpers” (Francoise Mathieu). “Cost of Caring” (Dr. Charles Figley). </a:t>
            </a:r>
          </a:p>
          <a:p>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7</a:t>
            </a:fld>
            <a:endParaRPr lang="en-GB"/>
          </a:p>
        </p:txBody>
      </p:sp>
    </p:spTree>
    <p:extLst>
      <p:ext uri="{BB962C8B-B14F-4D97-AF65-F5344CB8AC3E}">
        <p14:creationId xmlns:p14="http://schemas.microsoft.com/office/powerpoint/2010/main" val="152421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visual depiction of the relationship between these concepts, though CF/burnout operate more like co-travelers. We will take a look at each concept in greater detail in a moment, but we will focus primarily on VT as we individuals can exercise the most control over our responses as they relate to this domain.</a:t>
            </a:r>
          </a:p>
        </p:txBody>
      </p:sp>
      <p:sp>
        <p:nvSpPr>
          <p:cNvPr id="4" name="Slide Number Placeholder 3"/>
          <p:cNvSpPr>
            <a:spLocks noGrp="1"/>
          </p:cNvSpPr>
          <p:nvPr>
            <p:ph type="sldNum" sz="quarter" idx="5"/>
          </p:nvPr>
        </p:nvSpPr>
        <p:spPr/>
        <p:txBody>
          <a:bodyPr/>
          <a:lstStyle/>
          <a:p>
            <a:fld id="{FAB4D3D3-7F56-4886-BEBD-C02AA4D3168E}" type="slidenum">
              <a:rPr lang="en-GB" smtClean="0"/>
              <a:t>8</a:t>
            </a:fld>
            <a:endParaRPr lang="en-GB"/>
          </a:p>
        </p:txBody>
      </p:sp>
    </p:spTree>
    <p:extLst>
      <p:ext uri="{BB962C8B-B14F-4D97-AF65-F5344CB8AC3E}">
        <p14:creationId xmlns:p14="http://schemas.microsoft.com/office/powerpoint/2010/main" val="2282199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 [read definition]. Progressive as a result of emotional exhaustion. More related to work hours, work environment, etc.</a:t>
            </a:r>
            <a:endParaRPr lang="en-US" dirty="0">
              <a:solidFill>
                <a:srgbClr val="212121"/>
              </a:solidFill>
              <a:latin typeface="Merriweather" panose="00000500000000000000" pitchFamily="2" charset="0"/>
            </a:endParaRPr>
          </a:p>
          <a:p>
            <a:r>
              <a:rPr lang="en-US" b="0" i="0" dirty="0">
                <a:solidFill>
                  <a:srgbClr val="212121"/>
                </a:solidFill>
                <a:effectLst/>
                <a:latin typeface="Merriweather" panose="00000500000000000000" pitchFamily="2" charset="0"/>
              </a:rPr>
              <a:t>The stress that contributes to burnout can come mainly from your job, but stressors from other areas of life can add to these levels as well. Personality traits and thought patterns such as </a:t>
            </a:r>
            <a:r>
              <a:rPr lang="en-US" b="0" i="0" u="sng" dirty="0">
                <a:solidFill>
                  <a:srgbClr val="1A55AD"/>
                </a:solidFill>
                <a:effectLst/>
                <a:latin typeface="Merriweather" panose="00000500000000000000" pitchFamily="2" charset="0"/>
                <a:hlinkClick r:id="rId3"/>
              </a:rPr>
              <a:t>perfectionism</a:t>
            </a:r>
            <a:r>
              <a:rPr lang="en-US" b="0" i="0" dirty="0">
                <a:solidFill>
                  <a:srgbClr val="212121"/>
                </a:solidFill>
                <a:effectLst/>
                <a:latin typeface="Merriweather" panose="00000500000000000000" pitchFamily="2" charset="0"/>
              </a:rPr>
              <a:t> and </a:t>
            </a:r>
            <a:r>
              <a:rPr lang="en-US" b="0" i="0" u="sng" dirty="0">
                <a:solidFill>
                  <a:srgbClr val="1A55AD"/>
                </a:solidFill>
                <a:effectLst/>
                <a:latin typeface="Merriweather" panose="00000500000000000000" pitchFamily="2" charset="0"/>
                <a:hlinkClick r:id="rId4"/>
              </a:rPr>
              <a:t>pessimism</a:t>
            </a:r>
            <a:r>
              <a:rPr lang="en-US" b="0" i="0" dirty="0">
                <a:solidFill>
                  <a:srgbClr val="212121"/>
                </a:solidFill>
                <a:effectLst/>
                <a:latin typeface="Merriweather" panose="00000500000000000000" pitchFamily="2" charset="0"/>
              </a:rPr>
              <a:t>, for instance, can contribute to the stress you feel.</a:t>
            </a:r>
          </a:p>
          <a:p>
            <a:endParaRPr lang="en-US" b="0" i="0" dirty="0">
              <a:solidFill>
                <a:srgbClr val="212121"/>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mn-cs"/>
              </a:rPr>
              <a:t>As mentioned, any profession</a:t>
            </a:r>
            <a:r>
              <a:rPr lang="en-US" sz="1200" baseline="0" dirty="0">
                <a:cs typeface="+mn-cs"/>
              </a:rPr>
              <a:t> can experience burnout; it is not particular to those working with a traumatized population.  However, chronic, untreated vicarious traumatization can lead to burnout. Burnout is not relieved in the short term, over a weekend or a vacation. Someone who is truly burned out has lost their compassion not only for themselves, but for the people they are supposed to be helping, as well. </a:t>
            </a:r>
            <a:endParaRPr lang="en-US" dirty="0"/>
          </a:p>
        </p:txBody>
      </p:sp>
      <p:sp>
        <p:nvSpPr>
          <p:cNvPr id="4" name="Slide Number Placeholder 3"/>
          <p:cNvSpPr>
            <a:spLocks noGrp="1"/>
          </p:cNvSpPr>
          <p:nvPr>
            <p:ph type="sldNum" sz="quarter" idx="5"/>
          </p:nvPr>
        </p:nvSpPr>
        <p:spPr/>
        <p:txBody>
          <a:bodyPr/>
          <a:lstStyle/>
          <a:p>
            <a:fld id="{FAB4D3D3-7F56-4886-BEBD-C02AA4D3168E}" type="slidenum">
              <a:rPr lang="en-GB" smtClean="0"/>
              <a:t>9</a:t>
            </a:fld>
            <a:endParaRPr lang="en-GB"/>
          </a:p>
        </p:txBody>
      </p:sp>
    </p:spTree>
    <p:extLst>
      <p:ext uri="{BB962C8B-B14F-4D97-AF65-F5344CB8AC3E}">
        <p14:creationId xmlns:p14="http://schemas.microsoft.com/office/powerpoint/2010/main" val="347351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8534400"/>
            <a:ext cx="1218882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8445755"/>
            <a:ext cx="1218882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1011936"/>
            <a:ext cx="10058400" cy="4754880"/>
          </a:xfrm>
        </p:spPr>
        <p:txBody>
          <a:bodyPr anchor="b">
            <a:normAutofit/>
          </a:bodyPr>
          <a:lstStyle>
            <a:lvl1pPr algn="l">
              <a:lnSpc>
                <a:spcPct val="85000"/>
              </a:lnSpc>
              <a:defRPr sz="10666" spc="-67"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5940828"/>
            <a:ext cx="10058400" cy="1524000"/>
          </a:xfrm>
        </p:spPr>
        <p:txBody>
          <a:bodyPr lIns="91440" rIns="91440">
            <a:normAutofit/>
          </a:bodyPr>
          <a:lstStyle>
            <a:lvl1pPr marL="0" indent="0" algn="l">
              <a:buNone/>
              <a:defRPr sz="3200" cap="all" spc="267" baseline="0">
                <a:solidFill>
                  <a:schemeClr val="tx2"/>
                </a:solidFill>
                <a:latin typeface="+mj-lt"/>
              </a:defRPr>
            </a:lvl1pPr>
            <a:lvl2pPr marL="609585" indent="0" algn="ctr">
              <a:buNone/>
              <a:defRPr sz="3200"/>
            </a:lvl2pPr>
            <a:lvl3pPr marL="1219170" indent="0" algn="ctr">
              <a:buNone/>
              <a:defRPr sz="3200"/>
            </a:lvl3pPr>
            <a:lvl4pPr marL="1828754" indent="0" algn="ctr">
              <a:buNone/>
              <a:defRPr sz="2667"/>
            </a:lvl4pPr>
            <a:lvl5pPr marL="2438339" indent="0" algn="ctr">
              <a:buNone/>
              <a:defRPr sz="2667"/>
            </a:lvl5pPr>
            <a:lvl6pPr marL="3047924" indent="0" algn="ctr">
              <a:buNone/>
              <a:defRPr sz="2667"/>
            </a:lvl6pPr>
            <a:lvl7pPr marL="3657509" indent="0" algn="ctr">
              <a:buNone/>
              <a:defRPr sz="2667"/>
            </a:lvl7pPr>
            <a:lvl8pPr marL="4267093" indent="0" algn="ctr">
              <a:buNone/>
              <a:defRPr sz="2667"/>
            </a:lvl8pPr>
            <a:lvl9pPr marL="4876678" indent="0" algn="ctr">
              <a:buNone/>
              <a:defRPr sz="26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D8DEB2-7C84-46A4-8C23-F304E1276CC6}"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EC51E-7873-48C0-BCE4-3FAC0627D102}" type="slidenum">
              <a:rPr lang="en-GB" smtClean="0"/>
              <a:t>‹#›</a:t>
            </a:fld>
            <a:endParaRPr lang="en-GB"/>
          </a:p>
        </p:txBody>
      </p:sp>
      <p:cxnSp>
        <p:nvCxnSpPr>
          <p:cNvPr id="9" name="Straight Connector 8"/>
          <p:cNvCxnSpPr/>
          <p:nvPr/>
        </p:nvCxnSpPr>
        <p:spPr>
          <a:xfrm>
            <a:off x="1207659" y="57912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98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8DEB2-7C84-46A4-8C23-F304E1276CC6}"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343775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8534400"/>
            <a:ext cx="1218882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8445755"/>
            <a:ext cx="1218882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553040"/>
            <a:ext cx="2628900" cy="76765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553039"/>
            <a:ext cx="7734300" cy="767656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8DEB2-7C84-46A4-8C23-F304E1276CC6}"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7877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8DEB2-7C84-46A4-8C23-F304E1276CC6}"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10370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8534400"/>
            <a:ext cx="1218882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8445755"/>
            <a:ext cx="1218882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1011936"/>
            <a:ext cx="10058400" cy="4754880"/>
          </a:xfrm>
        </p:spPr>
        <p:txBody>
          <a:bodyPr anchor="b" anchorCtr="0">
            <a:normAutofit/>
          </a:bodyPr>
          <a:lstStyle>
            <a:lvl1pPr>
              <a:lnSpc>
                <a:spcPct val="85000"/>
              </a:lnSpc>
              <a:defRPr sz="10666"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5937504"/>
            <a:ext cx="10058400" cy="1524000"/>
          </a:xfrm>
        </p:spPr>
        <p:txBody>
          <a:bodyPr lIns="91440" rIns="91440" anchor="t" anchorCtr="0">
            <a:normAutofit/>
          </a:bodyPr>
          <a:lstStyle>
            <a:lvl1pPr marL="0" indent="0">
              <a:buNone/>
              <a:defRPr sz="3200" cap="all" spc="267" baseline="0">
                <a:solidFill>
                  <a:schemeClr val="tx2"/>
                </a:solidFill>
                <a:latin typeface="+mj-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D8DEB2-7C84-46A4-8C23-F304E1276CC6}"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EC51E-7873-48C0-BCE4-3FAC0627D102}" type="slidenum">
              <a:rPr lang="en-GB" smtClean="0"/>
              <a:t>‹#›</a:t>
            </a:fld>
            <a:endParaRPr lang="en-GB"/>
          </a:p>
        </p:txBody>
      </p:sp>
      <p:cxnSp>
        <p:nvCxnSpPr>
          <p:cNvPr id="9" name="Straight Connector 8"/>
          <p:cNvCxnSpPr/>
          <p:nvPr/>
        </p:nvCxnSpPr>
        <p:spPr>
          <a:xfrm>
            <a:off x="1207659" y="57912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06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382139"/>
            <a:ext cx="10058400" cy="193434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460979"/>
            <a:ext cx="4937760" cy="536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2460982"/>
            <a:ext cx="4937760" cy="5364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8DEB2-7C84-46A4-8C23-F304E1276CC6}"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195454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382139"/>
            <a:ext cx="10058400" cy="19343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461403"/>
            <a:ext cx="4937760" cy="981709"/>
          </a:xfrm>
        </p:spPr>
        <p:txBody>
          <a:bodyPr lIns="91440" rIns="91440" anchor="ctr">
            <a:normAutofit/>
          </a:bodyPr>
          <a:lstStyle>
            <a:lvl1pPr marL="0" indent="0">
              <a:buNone/>
              <a:defRPr sz="2667" b="0" cap="all" baseline="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1097280" y="3443112"/>
            <a:ext cx="4937760" cy="4382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2461403"/>
            <a:ext cx="4937760" cy="981709"/>
          </a:xfrm>
        </p:spPr>
        <p:txBody>
          <a:bodyPr lIns="91440" rIns="91440" anchor="ctr">
            <a:normAutofit/>
          </a:bodyPr>
          <a:lstStyle>
            <a:lvl1pPr marL="0" indent="0">
              <a:buNone/>
              <a:defRPr sz="2667" b="0" cap="all" baseline="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217920" y="3443112"/>
            <a:ext cx="4937760" cy="4382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8DEB2-7C84-46A4-8C23-F304E1276CC6}" type="datetimeFigureOut">
              <a:rPr lang="en-GB" smtClean="0"/>
              <a:t>16/09/2022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45240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D8DEB2-7C84-46A4-8C23-F304E1276CC6}" type="datetimeFigureOut">
              <a:rPr lang="en-GB" smtClean="0"/>
              <a:t>16/09/2022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148626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8534400"/>
            <a:ext cx="1218882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8445755"/>
            <a:ext cx="1218882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D8DEB2-7C84-46A4-8C23-F304E1276CC6}" type="datetimeFigureOut">
              <a:rPr lang="en-GB" smtClean="0"/>
              <a:t>16/09/2022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150653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92479"/>
            <a:ext cx="3200400" cy="3048000"/>
          </a:xfrm>
        </p:spPr>
        <p:txBody>
          <a:bodyPr anchor="b">
            <a:normAutofit/>
          </a:bodyPr>
          <a:lstStyle>
            <a:lvl1pPr>
              <a:defRPr sz="48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975360"/>
            <a:ext cx="6679191" cy="701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3901440"/>
            <a:ext cx="3200400" cy="4505499"/>
          </a:xfrm>
        </p:spPr>
        <p:txBody>
          <a:bodyPr lIns="91440" rIns="91440">
            <a:normAutofit/>
          </a:bodyPr>
          <a:lstStyle>
            <a:lvl1pPr marL="0" indent="0">
              <a:buNone/>
              <a:defRPr sz="2000">
                <a:solidFill>
                  <a:srgbClr val="FFFFFF"/>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465513" y="8613049"/>
            <a:ext cx="2618511" cy="486833"/>
          </a:xfrm>
        </p:spPr>
        <p:txBody>
          <a:bodyPr/>
          <a:lstStyle>
            <a:lvl1pPr algn="l">
              <a:defRPr/>
            </a:lvl1pPr>
          </a:lstStyle>
          <a:p>
            <a:fld id="{C7D8DEB2-7C84-46A4-8C23-F304E1276CC6}" type="datetimeFigureOut">
              <a:rPr lang="en-GB" smtClean="0"/>
              <a:t>16/09/2022</a:t>
            </a:fld>
            <a:endParaRPr lang="en-GB"/>
          </a:p>
        </p:txBody>
      </p:sp>
      <p:sp>
        <p:nvSpPr>
          <p:cNvPr id="6" name="Footer Placeholder 5"/>
          <p:cNvSpPr>
            <a:spLocks noGrp="1"/>
          </p:cNvSpPr>
          <p:nvPr>
            <p:ph type="ftr" sz="quarter" idx="11"/>
          </p:nvPr>
        </p:nvSpPr>
        <p:spPr>
          <a:xfrm>
            <a:off x="4800600" y="8613049"/>
            <a:ext cx="4648200" cy="486833"/>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A6EC51E-7873-48C0-BCE4-3FAC0627D102}" type="slidenum">
              <a:rPr lang="en-GB" smtClean="0"/>
              <a:t>‹#›</a:t>
            </a:fld>
            <a:endParaRPr lang="en-GB"/>
          </a:p>
        </p:txBody>
      </p:sp>
    </p:spTree>
    <p:extLst>
      <p:ext uri="{BB962C8B-B14F-4D97-AF65-F5344CB8AC3E}">
        <p14:creationId xmlns:p14="http://schemas.microsoft.com/office/powerpoint/2010/main" val="359957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6604000"/>
            <a:ext cx="12188825" cy="2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553435"/>
            <a:ext cx="1218882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6766560"/>
            <a:ext cx="10119360" cy="1097280"/>
          </a:xfrm>
        </p:spPr>
        <p:txBody>
          <a:bodyPr tIns="0" bIns="0" anchor="b">
            <a:noAutofit/>
          </a:bodyPr>
          <a:lstStyle>
            <a:lvl1pPr>
              <a:defRPr sz="4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6553435"/>
          </a:xfrm>
          <a:blipFill>
            <a:blip r:embed="rId2"/>
            <a:stretch>
              <a:fillRect/>
            </a:stretch>
          </a:blipFill>
        </p:spPr>
        <p:txBody>
          <a:bodyPr lIns="457200" tIns="457200" anchor="t"/>
          <a:lstStyle>
            <a:lvl1pPr marL="0" indent="0">
              <a:buNone/>
              <a:defRPr sz="4267">
                <a:solidFill>
                  <a:schemeClr val="bg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097279" y="7876032"/>
            <a:ext cx="10119360" cy="792480"/>
          </a:xfrm>
        </p:spPr>
        <p:txBody>
          <a:bodyPr lIns="91440" tIns="0" rIns="91440" bIns="0">
            <a:normAutofit/>
          </a:bodyPr>
          <a:lstStyle>
            <a:lvl1pPr marL="0" indent="0">
              <a:spcBef>
                <a:spcPts val="0"/>
              </a:spcBef>
              <a:spcAft>
                <a:spcPts val="800"/>
              </a:spcAft>
              <a:buNone/>
              <a:defRPr sz="2000">
                <a:solidFill>
                  <a:srgbClr val="FFFFFF"/>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D8DEB2-7C84-46A4-8C23-F304E1276CC6}"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8284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8534400"/>
            <a:ext cx="12192001"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8445754"/>
            <a:ext cx="12192001" cy="8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382139"/>
            <a:ext cx="10058400" cy="193434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2460979"/>
            <a:ext cx="10058401" cy="536448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8613049"/>
            <a:ext cx="2472271" cy="486833"/>
          </a:xfrm>
          <a:prstGeom prst="rect">
            <a:avLst/>
          </a:prstGeom>
        </p:spPr>
        <p:txBody>
          <a:bodyPr vert="horz" lIns="91440" tIns="45720" rIns="91440" bIns="45720" rtlCol="0" anchor="ctr"/>
          <a:lstStyle>
            <a:lvl1pPr algn="l">
              <a:defRPr sz="1200">
                <a:solidFill>
                  <a:srgbClr val="FFFFFF"/>
                </a:solidFill>
              </a:defRPr>
            </a:lvl1pPr>
          </a:lstStyle>
          <a:p>
            <a:fld id="{C7D8DEB2-7C84-46A4-8C23-F304E1276CC6}" type="datetimeFigureOut">
              <a:rPr lang="en-GB" smtClean="0"/>
              <a:t>16/09/2022</a:t>
            </a:fld>
            <a:endParaRPr lang="en-GB"/>
          </a:p>
        </p:txBody>
      </p:sp>
      <p:sp>
        <p:nvSpPr>
          <p:cNvPr id="5" name="Footer Placeholder 4"/>
          <p:cNvSpPr>
            <a:spLocks noGrp="1"/>
          </p:cNvSpPr>
          <p:nvPr>
            <p:ph type="ftr" sz="quarter" idx="3"/>
          </p:nvPr>
        </p:nvSpPr>
        <p:spPr>
          <a:xfrm>
            <a:off x="3686186" y="8613049"/>
            <a:ext cx="4822804" cy="486833"/>
          </a:xfrm>
          <a:prstGeom prst="rect">
            <a:avLst/>
          </a:prstGeom>
        </p:spPr>
        <p:txBody>
          <a:bodyPr vert="horz" lIns="91440" tIns="45720" rIns="91440" bIns="45720" rtlCol="0" anchor="ctr"/>
          <a:lstStyle>
            <a:lvl1pPr algn="ctr">
              <a:defRPr sz="12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60" y="8613049"/>
            <a:ext cx="1312025" cy="486833"/>
          </a:xfrm>
          <a:prstGeom prst="rect">
            <a:avLst/>
          </a:prstGeom>
        </p:spPr>
        <p:txBody>
          <a:bodyPr vert="horz" lIns="91440" tIns="45720" rIns="91440" bIns="45720" rtlCol="0" anchor="ctr"/>
          <a:lstStyle>
            <a:lvl1pPr algn="r">
              <a:defRPr sz="1400">
                <a:solidFill>
                  <a:srgbClr val="FFFFFF"/>
                </a:solidFill>
              </a:defRPr>
            </a:lvl1pPr>
          </a:lstStyle>
          <a:p>
            <a:fld id="{5A6EC51E-7873-48C0-BCE4-3FAC0627D102}" type="slidenum">
              <a:rPr lang="en-GB" smtClean="0"/>
              <a:t>‹#›</a:t>
            </a:fld>
            <a:endParaRPr lang="en-GB"/>
          </a:p>
        </p:txBody>
      </p:sp>
      <p:cxnSp>
        <p:nvCxnSpPr>
          <p:cNvPr id="10" name="Straight Connector 9"/>
          <p:cNvCxnSpPr/>
          <p:nvPr/>
        </p:nvCxnSpPr>
        <p:spPr>
          <a:xfrm>
            <a:off x="1193532" y="231712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007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219170" rtl="0" eaLnBrk="1" latinLnBrk="0" hangingPunct="1">
        <a:lnSpc>
          <a:spcPct val="85000"/>
        </a:lnSpc>
        <a:spcBef>
          <a:spcPct val="0"/>
        </a:spcBef>
        <a:buNone/>
        <a:defRPr sz="6400" kern="1200" spc="-67" baseline="0">
          <a:solidFill>
            <a:schemeClr val="tx1">
              <a:lumMod val="75000"/>
              <a:lumOff val="25000"/>
            </a:schemeClr>
          </a:solidFill>
          <a:latin typeface="+mj-lt"/>
          <a:ea typeface="+mj-ea"/>
          <a:cs typeface="+mj-cs"/>
        </a:defRPr>
      </a:lvl1pPr>
    </p:titleStyle>
    <p:bodyStyle>
      <a:lvl1pPr marL="121917" indent="-121917" algn="l" defTabSz="1219170" rtl="0" eaLnBrk="1" latinLnBrk="0" hangingPunct="1">
        <a:lnSpc>
          <a:spcPct val="90000"/>
        </a:lnSpc>
        <a:spcBef>
          <a:spcPts val="1600"/>
        </a:spcBef>
        <a:spcAft>
          <a:spcPts val="267"/>
        </a:spcAft>
        <a:buClr>
          <a:schemeClr val="accent1"/>
        </a:buClr>
        <a:buSzPct val="100000"/>
        <a:buFont typeface="Calibri" panose="020F0502020204030204" pitchFamily="34" charset="0"/>
        <a:buChar char=" "/>
        <a:defRPr sz="2667" kern="1200">
          <a:solidFill>
            <a:schemeClr val="tx1">
              <a:lumMod val="75000"/>
              <a:lumOff val="25000"/>
            </a:schemeClr>
          </a:solidFill>
          <a:latin typeface="+mn-lt"/>
          <a:ea typeface="+mn-ea"/>
          <a:cs typeface="+mn-cs"/>
        </a:defRPr>
      </a:lvl1pPr>
      <a:lvl2pPr marL="512051" indent="-243834" algn="l" defTabSz="1219170" rtl="0" eaLnBrk="1" latinLnBrk="0" hangingPunct="1">
        <a:lnSpc>
          <a:spcPct val="90000"/>
        </a:lnSpc>
        <a:spcBef>
          <a:spcPts val="267"/>
        </a:spcBef>
        <a:spcAft>
          <a:spcPts val="533"/>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755885" indent="-243834"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3pPr>
      <a:lvl4pPr marL="999719" indent="-243834"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4pPr>
      <a:lvl5pPr marL="1243553" indent="-243834"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5pPr>
      <a:lvl6pPr marL="146663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6pPr>
      <a:lvl7pPr marL="173329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7pPr>
      <a:lvl8pPr marL="199995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8pPr>
      <a:lvl9pPr marL="226661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5.wdp"/><Relationship Id="rId3" Type="http://schemas.openxmlformats.org/officeDocument/2006/relationships/image" Target="../media/image3.png"/><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3.wdp"/><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11/relationships/webextension" Target="../webextensions/webextension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2.png"/><Relationship Id="rId4" Type="http://schemas.microsoft.com/office/2007/relationships/hdphoto" Target="../media/hdphoto7.wdp"/></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thesanctuaryinstitute.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digitalcommons.law.udc.edu/cgi/viewcontent.cgi?article=1030&amp;context=fac_journal_articles" TargetMode="External"/><Relationship Id="rId3" Type="http://schemas.openxmlformats.org/officeDocument/2006/relationships/hyperlink" Target="https://perma.cc/GH97-9C8U" TargetMode="External"/><Relationship Id="rId7" Type="http://schemas.openxmlformats.org/officeDocument/2006/relationships/hyperlink" Target="https://www.aila.org/practice/management/tips/2021/addressing-burnout-plus-well-being-resourc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aila.org/practice/lawyer-well-being-center" TargetMode="External"/><Relationship Id="rId5" Type="http://schemas.openxmlformats.org/officeDocument/2006/relationships/hyperlink" Target="https://ovc.ojp.gov/program/vtt/blueprint-for-a-vicarious-trauma-informed-organization" TargetMode="External"/><Relationship Id="rId4" Type="http://schemas.openxmlformats.org/officeDocument/2006/relationships/hyperlink" Target="https://perma.cc/7RFW-JG64"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jf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nasmhpd.org/sites/default/files/NCTIC_Marketing_Brochure_FINAL(2).pdf" TargetMode="External"/><Relationship Id="rId7" Type="http://schemas.openxmlformats.org/officeDocument/2006/relationships/hyperlink" Target="https://traumastewardship.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rewriting-the-rules.com/wp-content/uploads/2017/02/HellYeahSelfCare.pdf" TargetMode="External"/><Relationship Id="rId5" Type="http://schemas.openxmlformats.org/officeDocument/2006/relationships/hyperlink" Target="https://healthrecovery.org/images/products/30_inside.pdf" TargetMode="External"/><Relationship Id="rId4" Type="http://schemas.openxmlformats.org/officeDocument/2006/relationships/hyperlink" Target="https://vikkireynolds.ca/opioid-epidemic-response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brown.edu/campus-life/health/services/promotion/sites/healthpromo/files/self%20care%20assessment%20and%20planning.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4.png"/><Relationship Id="rId4" Type="http://schemas.microsoft.com/office/2011/relationships/webextension" Target="../webextensions/webextension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98E513EF-CA36-4C5C-AF12-248DC9670AE6}"/>
              </a:ext>
            </a:extLst>
          </p:cNvPr>
          <p:cNvSpPr txBox="1">
            <a:spLocks noChangeArrowheads="1"/>
          </p:cNvSpPr>
          <p:nvPr/>
        </p:nvSpPr>
        <p:spPr bwMode="auto">
          <a:xfrm>
            <a:off x="481028" y="2133298"/>
            <a:ext cx="4197107" cy="4716538"/>
          </a:xfrm>
          <a:prstGeom prst="rect">
            <a:avLst/>
          </a:prstGeom>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fontScale="92500"/>
          </a:bodyPr>
          <a:lstStyle/>
          <a:p>
            <a:pPr defTabSz="914400" fontAlgn="base">
              <a:lnSpc>
                <a:spcPct val="90000"/>
              </a:lnSpc>
              <a:spcBef>
                <a:spcPct val="0"/>
              </a:spcBef>
              <a:spcAft>
                <a:spcPts val="600"/>
              </a:spcAft>
            </a:pPr>
            <a:r>
              <a:rPr lang="en-US" altLang="en-US" sz="4800" b="1" dirty="0">
                <a:latin typeface="+mj-lt"/>
                <a:ea typeface="+mj-ea"/>
                <a:cs typeface="+mj-cs"/>
              </a:rPr>
              <a:t>Self-Care Practices to Build Resilience &amp; Overcome Workplace Stress &amp; Vicarious Trauma</a:t>
            </a:r>
          </a:p>
          <a:p>
            <a:pPr defTabSz="914400" fontAlgn="base">
              <a:lnSpc>
                <a:spcPct val="90000"/>
              </a:lnSpc>
              <a:spcBef>
                <a:spcPct val="0"/>
              </a:spcBef>
              <a:spcAft>
                <a:spcPts val="600"/>
              </a:spcAft>
            </a:pPr>
            <a:endParaRPr lang="en-US" altLang="en-US" sz="3900" b="1" dirty="0">
              <a:latin typeface="+mj-lt"/>
              <a:ea typeface="+mj-ea"/>
              <a:cs typeface="+mj-cs"/>
            </a:endParaRPr>
          </a:p>
          <a:p>
            <a:pPr defTabSz="914400" fontAlgn="base">
              <a:lnSpc>
                <a:spcPct val="90000"/>
              </a:lnSpc>
              <a:spcBef>
                <a:spcPct val="0"/>
              </a:spcBef>
              <a:spcAft>
                <a:spcPts val="600"/>
              </a:spcAft>
            </a:pPr>
            <a:endParaRPr lang="en-US" altLang="en-US" sz="3900" dirty="0">
              <a:latin typeface="+mj-lt"/>
              <a:ea typeface="+mj-ea"/>
              <a:cs typeface="+mj-cs"/>
            </a:endParaRPr>
          </a:p>
        </p:txBody>
      </p:sp>
      <p:pic>
        <p:nvPicPr>
          <p:cNvPr id="6148" name="Picture 4" descr="self care strategies">
            <a:extLst>
              <a:ext uri="{FF2B5EF4-FFF2-40B4-BE49-F238E27FC236}">
                <a16:creationId xmlns:a16="http://schemas.microsoft.com/office/drawing/2014/main" id="{A88C3F47-4A39-7ED4-F7A9-D2C606C8F4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95" t="272" r="22191" b="-272"/>
          <a:stretch/>
        </p:blipFill>
        <p:spPr bwMode="auto">
          <a:xfrm>
            <a:off x="4678135" y="896030"/>
            <a:ext cx="7301587" cy="72376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728519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re You or Someone Close to You At Risk for Burnout, Maybe Without Even  Knowing It? | by Krista Mollion | Medium">
            <a:extLst>
              <a:ext uri="{FF2B5EF4-FFF2-40B4-BE49-F238E27FC236}">
                <a16:creationId xmlns:a16="http://schemas.microsoft.com/office/drawing/2014/main" id="{FACAD216-7EA2-2209-5DD6-484F7C6F4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72" y="710293"/>
            <a:ext cx="11443184" cy="649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54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2" name="Rectangle 2071">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4" name="Rectangle 2073">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4575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76" name="Straight Connector 2075">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78" name="Rectangle 2077">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9144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80" name="Rectangle 2079">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DCC4D139-0542-85E1-47DE-43EAA1DCF443}"/>
              </a:ext>
            </a:extLst>
          </p:cNvPr>
          <p:cNvSpPr txBox="1"/>
          <p:nvPr/>
        </p:nvSpPr>
        <p:spPr>
          <a:xfrm>
            <a:off x="492370" y="689113"/>
            <a:ext cx="3084844" cy="2805167"/>
          </a:xfrm>
          <a:prstGeom prst="rect">
            <a:avLst/>
          </a:prstGeom>
          <a:effectLst>
            <a:outerShdw blurRad="50800" dist="38100" dir="16200000" rotWithShape="0">
              <a:prstClr val="black">
                <a:alpha val="40000"/>
              </a:prstClr>
            </a:outerShdw>
          </a:effectLst>
        </p:spPr>
        <p:txBody>
          <a:bodyPr vert="horz" lIns="91440" tIns="45720" rIns="91440" bIns="45720" rtlCol="0" anchor="b">
            <a:normAutofit/>
          </a:bodyPr>
          <a:lstStyle/>
          <a:p>
            <a:pPr defTabSz="914400">
              <a:lnSpc>
                <a:spcPct val="85000"/>
              </a:lnSpc>
              <a:spcBef>
                <a:spcPct val="0"/>
              </a:spcBef>
              <a:spcAft>
                <a:spcPts val="600"/>
              </a:spcAft>
            </a:pPr>
            <a:r>
              <a:rPr lang="en-US" sz="4200" spc="-50" dirty="0">
                <a:solidFill>
                  <a:srgbClr val="FFFFFF"/>
                </a:solidFill>
                <a:latin typeface="+mj-lt"/>
                <a:ea typeface="+mj-ea"/>
                <a:cs typeface="+mj-cs"/>
              </a:rPr>
              <a:t>Vicarious Trauma</a:t>
            </a:r>
          </a:p>
        </p:txBody>
      </p:sp>
      <p:sp>
        <p:nvSpPr>
          <p:cNvPr id="3" name="TextBox 2">
            <a:extLst>
              <a:ext uri="{FF2B5EF4-FFF2-40B4-BE49-F238E27FC236}">
                <a16:creationId xmlns:a16="http://schemas.microsoft.com/office/drawing/2014/main" id="{97C1CD20-BDE2-9781-2F23-E9434C7D91D2}"/>
              </a:ext>
            </a:extLst>
          </p:cNvPr>
          <p:cNvSpPr txBox="1"/>
          <p:nvPr/>
        </p:nvSpPr>
        <p:spPr>
          <a:xfrm>
            <a:off x="178308" y="3706586"/>
            <a:ext cx="3642577" cy="5437412"/>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endParaRPr lang="en-US" sz="2400" dirty="0">
              <a:solidFill>
                <a:srgbClr val="FFFFFF"/>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rgbClr val="FFFFFF"/>
                </a:solidFill>
              </a:rPr>
              <a:t>A process through which one’s inner experience is negatively transformed through empathic engagement with a survivor’s trauma material, which may mimic PTSD symptoms (Figley and Pearlman, 1995)</a:t>
            </a:r>
          </a:p>
          <a:p>
            <a:pPr marL="285750" indent="-285750" defTabSz="914400">
              <a:lnSpc>
                <a:spcPct val="90000"/>
              </a:lnSpc>
              <a:spcAft>
                <a:spcPts val="600"/>
              </a:spcAft>
              <a:buClr>
                <a:schemeClr val="accent1"/>
              </a:buClr>
              <a:buFont typeface="Calibri" panose="020F0502020204030204" pitchFamily="34" charset="0"/>
              <a:buChar char="•"/>
            </a:pPr>
            <a:endParaRPr lang="en-US" sz="2400" dirty="0">
              <a:solidFill>
                <a:srgbClr val="FFFFFF"/>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rgbClr val="FFFFFF"/>
                </a:solidFill>
              </a:rPr>
              <a:t>An occupational hazard of working with survivors and their traumatic material</a:t>
            </a:r>
          </a:p>
          <a:p>
            <a:pPr defTabSz="914400">
              <a:lnSpc>
                <a:spcPct val="90000"/>
              </a:lnSpc>
              <a:spcAft>
                <a:spcPts val="600"/>
              </a:spcAft>
              <a:buClr>
                <a:schemeClr val="accent1"/>
              </a:buClr>
              <a:buFont typeface="Calibri" panose="020F0502020204030204" pitchFamily="34" charset="0"/>
            </a:pPr>
            <a:endParaRPr lang="en-US" sz="1700" dirty="0">
              <a:solidFill>
                <a:srgbClr val="FFFFFF"/>
              </a:solidFill>
            </a:endParaRPr>
          </a:p>
        </p:txBody>
      </p:sp>
      <p:sp>
        <p:nvSpPr>
          <p:cNvPr id="2082" name="Rectangle 2081">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What is Vicarious Trauma? | The Vicarious Trauma Toolkit | OVC">
            <a:extLst>
              <a:ext uri="{FF2B5EF4-FFF2-40B4-BE49-F238E27FC236}">
                <a16:creationId xmlns:a16="http://schemas.microsoft.com/office/drawing/2014/main" id="{E84624FE-4BDB-E7D2-6E32-44ABD8E316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80"/>
          <a:stretch/>
        </p:blipFill>
        <p:spPr bwMode="auto">
          <a:xfrm>
            <a:off x="4204607" y="1363436"/>
            <a:ext cx="7987393" cy="647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75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38" name="Rectangle 9237">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40" name="Rectangle 9239">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4575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42" name="Straight Connector 9241">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218" name="Picture 2" descr="Be prepared to change your worldview. The more confident we are about our  beliefs, the more our brains ignore contradictory evidence, leaving us lost  and blind in an echo chamber of confirmation">
            <a:extLst>
              <a:ext uri="{FF2B5EF4-FFF2-40B4-BE49-F238E27FC236}">
                <a16:creationId xmlns:a16="http://schemas.microsoft.com/office/drawing/2014/main" id="{DAF7BD69-D536-FD8A-6FF0-856CDA6EB0B4}"/>
              </a:ext>
            </a:extLst>
          </p:cNvPr>
          <p:cNvPicPr>
            <a:picLocks noChangeAspect="1" noChangeArrowheads="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l="8856" r="7811"/>
          <a:stretch/>
        </p:blipFill>
        <p:spPr bwMode="auto">
          <a:xfrm>
            <a:off x="20" y="10"/>
            <a:ext cx="12191980" cy="9143990"/>
          </a:xfrm>
          <a:prstGeom prst="rect">
            <a:avLst/>
          </a:prstGeom>
          <a:noFill/>
          <a:extLst>
            <a:ext uri="{909E8E84-426E-40DD-AFC4-6F175D3DCCD1}">
              <a14:hiddenFill xmlns:a14="http://schemas.microsoft.com/office/drawing/2010/main">
                <a:solidFill>
                  <a:srgbClr val="FFFFFF"/>
                </a:solidFill>
              </a14:hiddenFill>
            </a:ext>
          </a:extLst>
        </p:spPr>
      </p:pic>
      <p:cxnSp>
        <p:nvCxnSpPr>
          <p:cNvPr id="9244" name="Straight Connector 9243">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767AEE-CE30-6A27-9095-64C6E080ABA2}"/>
              </a:ext>
            </a:extLst>
          </p:cNvPr>
          <p:cNvSpPr txBox="1"/>
          <p:nvPr/>
        </p:nvSpPr>
        <p:spPr>
          <a:xfrm>
            <a:off x="1097280" y="382137"/>
            <a:ext cx="10058400" cy="1934343"/>
          </a:xfrm>
          <a:prstGeom prst="rect">
            <a:avLst/>
          </a:prstGeom>
          <a:effectLst>
            <a:outerShdw blurRad="50800" dist="38100" dir="16200000" rotWithShape="0">
              <a:prstClr val="black">
                <a:alpha val="40000"/>
              </a:prstClr>
            </a:outerShdw>
          </a:effectLst>
        </p:spPr>
        <p:txBody>
          <a:bodyPr vert="horz" lIns="91440" tIns="45720" rIns="91440" bIns="45720" rtlCol="0" anchor="b">
            <a:normAutofit/>
          </a:bodyPr>
          <a:lstStyle/>
          <a:p>
            <a:pPr defTabSz="914400">
              <a:lnSpc>
                <a:spcPct val="85000"/>
              </a:lnSpc>
              <a:spcBef>
                <a:spcPct val="0"/>
              </a:spcBef>
              <a:spcAft>
                <a:spcPts val="600"/>
              </a:spcAft>
            </a:pPr>
            <a:r>
              <a:rPr lang="en-US" sz="4800" kern="1200" spc="-50" baseline="0" dirty="0">
                <a:solidFill>
                  <a:schemeClr val="tx1">
                    <a:lumMod val="75000"/>
                    <a:lumOff val="25000"/>
                  </a:schemeClr>
                </a:solidFill>
                <a:latin typeface="+mj-lt"/>
                <a:ea typeface="+mj-ea"/>
                <a:cs typeface="+mj-cs"/>
              </a:rPr>
              <a:t>Change in worldview</a:t>
            </a:r>
          </a:p>
        </p:txBody>
      </p:sp>
      <p:sp>
        <p:nvSpPr>
          <p:cNvPr id="2" name="Content Placeholder 2">
            <a:extLst>
              <a:ext uri="{FF2B5EF4-FFF2-40B4-BE49-F238E27FC236}">
                <a16:creationId xmlns:a16="http://schemas.microsoft.com/office/drawing/2014/main" id="{F68B597B-C8F7-7C56-8F2A-E748A5084211}"/>
              </a:ext>
            </a:extLst>
          </p:cNvPr>
          <p:cNvSpPr txBox="1">
            <a:spLocks/>
          </p:cNvSpPr>
          <p:nvPr/>
        </p:nvSpPr>
        <p:spPr>
          <a:xfrm>
            <a:off x="1097280" y="2460978"/>
            <a:ext cx="10058400" cy="5364480"/>
          </a:xfrm>
          <a:prstGeom prst="rect">
            <a:avLst/>
          </a:prstGeom>
        </p:spPr>
        <p:txBody>
          <a:bodyPr vert="horz" lIns="0" tIns="45720" rIns="0" bIns="45720" rtlCol="0">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914400">
              <a:buClr>
                <a:schemeClr val="accent1"/>
              </a:buClr>
              <a:buFont typeface="Calibri" panose="020F0502020204030204" pitchFamily="34" charset="0"/>
              <a:buNone/>
              <a:defRPr/>
            </a:pPr>
            <a:endParaRPr lang="en-US" dirty="0">
              <a:solidFill>
                <a:schemeClr val="tx1">
                  <a:lumMod val="75000"/>
                  <a:lumOff val="25000"/>
                </a:schemeClr>
              </a:solidFill>
            </a:endParaRPr>
          </a:p>
          <a:p>
            <a:pPr marL="0" indent="0" defTabSz="914400">
              <a:buClr>
                <a:schemeClr val="accent1"/>
              </a:buClr>
              <a:buFont typeface="Calibri" panose="020F0502020204030204" pitchFamily="34" charset="0"/>
              <a:buNone/>
              <a:defRPr/>
            </a:pPr>
            <a:r>
              <a:rPr lang="en-US" dirty="0">
                <a:solidFill>
                  <a:schemeClr val="tx1">
                    <a:lumMod val="75000"/>
                    <a:lumOff val="25000"/>
                  </a:schemeClr>
                </a:solidFill>
              </a:rPr>
              <a:t>“…the transformation or change in a helper’s inner experience as a result of responsibility for and empathic engagement with traumatized clients.”  </a:t>
            </a:r>
          </a:p>
          <a:p>
            <a:pPr marL="0" indent="0" defTabSz="914400">
              <a:buClr>
                <a:schemeClr val="accent1"/>
              </a:buClr>
              <a:buFont typeface="Calibri" panose="020F0502020204030204" pitchFamily="34" charset="0"/>
              <a:buNone/>
              <a:defRPr/>
            </a:pPr>
            <a:r>
              <a:rPr lang="en-US" dirty="0">
                <a:solidFill>
                  <a:schemeClr val="tx1">
                    <a:lumMod val="75000"/>
                    <a:lumOff val="25000"/>
                  </a:schemeClr>
                </a:solidFill>
              </a:rPr>
              <a:t>(Saakvitne et al. 2000)</a:t>
            </a:r>
          </a:p>
          <a:p>
            <a:pPr lvl="2" indent="0" defTabSz="914400">
              <a:buClr>
                <a:schemeClr val="accent1"/>
              </a:buClr>
              <a:buFont typeface="Calibri" panose="020F0502020204030204" pitchFamily="34" charset="0"/>
              <a:buNone/>
              <a:defRPr/>
            </a:pPr>
            <a:endParaRPr lang="en-US" dirty="0">
              <a:solidFill>
                <a:schemeClr val="tx1">
                  <a:lumMod val="75000"/>
                  <a:lumOff val="25000"/>
                </a:schemeClr>
              </a:solidFill>
            </a:endParaRPr>
          </a:p>
        </p:txBody>
      </p:sp>
      <p:sp>
        <p:nvSpPr>
          <p:cNvPr id="9246" name="Rectangle 9245">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8445754"/>
            <a:ext cx="12191985" cy="886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48" name="Rectangle 9247">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530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A56A648-7FCD-C8EE-E59C-64E72A6D5C17}"/>
              </a:ext>
            </a:extLst>
          </p:cNvPr>
          <p:cNvGraphicFramePr>
            <a:graphicFrameLocks noGrp="1"/>
          </p:cNvGraphicFramePr>
          <p:nvPr>
            <p:extLst>
              <p:ext uri="{D42A27DB-BD31-4B8C-83A1-F6EECF244321}">
                <p14:modId xmlns:p14="http://schemas.microsoft.com/office/powerpoint/2010/main" val="932188877"/>
              </p:ext>
            </p:extLst>
          </p:nvPr>
        </p:nvGraphicFramePr>
        <p:xfrm>
          <a:off x="609600" y="695323"/>
          <a:ext cx="11097986" cy="6190164"/>
        </p:xfrm>
        <a:graphic>
          <a:graphicData uri="http://schemas.openxmlformats.org/drawingml/2006/table">
            <a:tbl>
              <a:tblPr firstRow="1" firstCol="1" bandRow="1">
                <a:tableStyleId>{5C22544A-7EE6-4342-B048-85BDC9FD1C3A}</a:tableStyleId>
              </a:tblPr>
              <a:tblGrid>
                <a:gridCol w="5429309">
                  <a:extLst>
                    <a:ext uri="{9D8B030D-6E8A-4147-A177-3AD203B41FA5}">
                      <a16:colId xmlns:a16="http://schemas.microsoft.com/office/drawing/2014/main" val="20000"/>
                    </a:ext>
                  </a:extLst>
                </a:gridCol>
                <a:gridCol w="5668677">
                  <a:extLst>
                    <a:ext uri="{9D8B030D-6E8A-4147-A177-3AD203B41FA5}">
                      <a16:colId xmlns:a16="http://schemas.microsoft.com/office/drawing/2014/main" val="20001"/>
                    </a:ext>
                  </a:extLst>
                </a:gridCol>
              </a:tblGrid>
              <a:tr h="591448">
                <a:tc gridSpan="2">
                  <a:txBody>
                    <a:bodyPr/>
                    <a:lstStyle/>
                    <a:p>
                      <a:pPr marL="0" marR="0" algn="ctr">
                        <a:lnSpc>
                          <a:spcPct val="115000"/>
                        </a:lnSpc>
                        <a:spcBef>
                          <a:spcPts val="0"/>
                        </a:spcBef>
                        <a:spcAft>
                          <a:spcPts val="0"/>
                        </a:spcAft>
                      </a:pPr>
                      <a:r>
                        <a:rPr lang="en-US" sz="2800" dirty="0">
                          <a:effectLst/>
                        </a:rPr>
                        <a:t>Risk Factors</a:t>
                      </a:r>
                      <a:endParaRPr lang="en-US" sz="2800" dirty="0">
                        <a:effectLst/>
                        <a:latin typeface="Calibri"/>
                        <a:ea typeface="Calibri"/>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427738">
                <a:tc>
                  <a:txBody>
                    <a:bodyPr/>
                    <a:lstStyle/>
                    <a:p>
                      <a:pPr marL="0" marR="0" algn="ctr">
                        <a:spcBef>
                          <a:spcPts val="600"/>
                        </a:spcBef>
                        <a:spcAft>
                          <a:spcPts val="600"/>
                        </a:spcAft>
                      </a:pPr>
                      <a:r>
                        <a:rPr lang="en-US" sz="2800" dirty="0">
                          <a:effectLst/>
                          <a:latin typeface="Calibri" panose="020F0502020204030204" pitchFamily="34" charset="0"/>
                        </a:rPr>
                        <a:t>Personal</a:t>
                      </a:r>
                      <a:endParaRPr lang="en-US" sz="2800" dirty="0">
                        <a:solidFill>
                          <a:srgbClr val="000000"/>
                        </a:solidFill>
                        <a:effectLst/>
                        <a:latin typeface="Calibri" panose="020F0502020204030204" pitchFamily="34" charset="0"/>
                        <a:ea typeface="Calibri"/>
                        <a:cs typeface="Calibri Light"/>
                      </a:endParaRPr>
                    </a:p>
                  </a:txBody>
                  <a:tcPr marL="68580" marR="68580" marT="0" marB="0"/>
                </a:tc>
                <a:tc>
                  <a:txBody>
                    <a:bodyPr/>
                    <a:lstStyle/>
                    <a:p>
                      <a:pPr marL="0" marR="0" algn="ctr">
                        <a:lnSpc>
                          <a:spcPct val="115000"/>
                        </a:lnSpc>
                        <a:spcBef>
                          <a:spcPts val="0"/>
                        </a:spcBef>
                        <a:spcAft>
                          <a:spcPts val="0"/>
                        </a:spcAft>
                      </a:pPr>
                      <a:r>
                        <a:rPr lang="en-US" sz="2800" b="1" dirty="0">
                          <a:effectLst/>
                          <a:latin typeface="Calibri" panose="020F0502020204030204" pitchFamily="34" charset="0"/>
                        </a:rPr>
                        <a:t>Professional</a:t>
                      </a:r>
                      <a:endParaRPr lang="en-US" sz="2800" b="1"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2"/>
                  </a:ext>
                </a:extLst>
              </a:tr>
              <a:tr h="5136817">
                <a:tc>
                  <a:txBody>
                    <a:bodyPr/>
                    <a:lstStyle/>
                    <a:p>
                      <a:pPr marL="342900" marR="0" lvl="0" indent="-342900">
                        <a:spcBef>
                          <a:spcPts val="600"/>
                        </a:spcBef>
                        <a:spcAft>
                          <a:spcPts val="600"/>
                        </a:spcAft>
                        <a:buFont typeface="Symbol"/>
                        <a:buChar char=""/>
                      </a:pPr>
                      <a:r>
                        <a:rPr lang="en-US" sz="2400" b="0" dirty="0">
                          <a:effectLst/>
                          <a:latin typeface="Calibri" panose="020F0502020204030204" pitchFamily="34" charset="0"/>
                        </a:rPr>
                        <a:t>Trauma history</a:t>
                      </a:r>
                    </a:p>
                    <a:p>
                      <a:pPr marL="342900" marR="0" lvl="0" indent="-342900">
                        <a:spcBef>
                          <a:spcPts val="600"/>
                        </a:spcBef>
                        <a:spcAft>
                          <a:spcPts val="600"/>
                        </a:spcAft>
                        <a:buFont typeface="Symbol"/>
                        <a:buChar char=""/>
                      </a:pPr>
                      <a:r>
                        <a:rPr lang="en-US" sz="2400" b="0" dirty="0">
                          <a:effectLst/>
                          <a:latin typeface="Calibri" panose="020F0502020204030204" pitchFamily="34" charset="0"/>
                        </a:rPr>
                        <a:t>Pre-existing psychological disorder</a:t>
                      </a:r>
                    </a:p>
                    <a:p>
                      <a:pPr marL="342900" marR="0" lvl="0" indent="-342900">
                        <a:spcBef>
                          <a:spcPts val="600"/>
                        </a:spcBef>
                        <a:spcAft>
                          <a:spcPts val="600"/>
                        </a:spcAft>
                        <a:buFont typeface="Symbol"/>
                        <a:buChar char=""/>
                      </a:pPr>
                      <a:r>
                        <a:rPr lang="en-US" sz="2400" b="0" dirty="0">
                          <a:effectLst/>
                          <a:latin typeface="Calibri" panose="020F0502020204030204" pitchFamily="34" charset="0"/>
                        </a:rPr>
                        <a:t>Young age</a:t>
                      </a:r>
                    </a:p>
                    <a:p>
                      <a:pPr marL="342900" marR="0" lvl="0" indent="-342900">
                        <a:spcBef>
                          <a:spcPts val="600"/>
                        </a:spcBef>
                        <a:spcAft>
                          <a:spcPts val="600"/>
                        </a:spcAft>
                        <a:buFont typeface="Symbol"/>
                        <a:buChar char=""/>
                      </a:pPr>
                      <a:r>
                        <a:rPr lang="en-US" sz="2400" b="0" dirty="0">
                          <a:effectLst/>
                          <a:latin typeface="Calibri" panose="020F0502020204030204" pitchFamily="34" charset="0"/>
                        </a:rPr>
                        <a:t>Higher levels of compassion</a:t>
                      </a:r>
                    </a:p>
                    <a:p>
                      <a:pPr marL="342900" marR="0" lvl="0" indent="-342900">
                        <a:spcBef>
                          <a:spcPts val="600"/>
                        </a:spcBef>
                        <a:spcAft>
                          <a:spcPts val="600"/>
                        </a:spcAft>
                        <a:buFont typeface="Symbol"/>
                        <a:buChar char=""/>
                      </a:pPr>
                      <a:r>
                        <a:rPr lang="en-US" sz="2400" b="0" dirty="0">
                          <a:effectLst/>
                          <a:latin typeface="Calibri" panose="020F0502020204030204" pitchFamily="34" charset="0"/>
                        </a:rPr>
                        <a:t>Unrealistic expectations (savior complex)</a:t>
                      </a:r>
                    </a:p>
                    <a:p>
                      <a:pPr marL="342900" marR="0" lvl="0" indent="-342900">
                        <a:spcBef>
                          <a:spcPts val="600"/>
                        </a:spcBef>
                        <a:spcAft>
                          <a:spcPts val="600"/>
                        </a:spcAft>
                        <a:buFont typeface="Symbol"/>
                        <a:buChar char=""/>
                      </a:pPr>
                      <a:r>
                        <a:rPr lang="en-US" sz="2400" b="0" dirty="0">
                          <a:effectLst/>
                          <a:latin typeface="Calibri" panose="020F0502020204030204" pitchFamily="34" charset="0"/>
                        </a:rPr>
                        <a:t>Isolation, inadequate support system</a:t>
                      </a:r>
                    </a:p>
                    <a:p>
                      <a:pPr marL="342900" marR="0" lvl="0" indent="-342900">
                        <a:spcBef>
                          <a:spcPts val="600"/>
                        </a:spcBef>
                        <a:spcAft>
                          <a:spcPts val="600"/>
                        </a:spcAft>
                        <a:buFont typeface="Symbol"/>
                        <a:buChar char=""/>
                      </a:pPr>
                      <a:r>
                        <a:rPr lang="en-US" sz="2400" b="0" dirty="0">
                          <a:effectLst/>
                          <a:latin typeface="Calibri" panose="020F0502020204030204" pitchFamily="34" charset="0"/>
                        </a:rPr>
                        <a:t>Loss in last 12 months</a:t>
                      </a:r>
                      <a:endParaRPr lang="en-US" sz="2400" b="0" dirty="0">
                        <a:solidFill>
                          <a:srgbClr val="000000"/>
                        </a:solidFill>
                        <a:effectLst/>
                        <a:latin typeface="Calibri" panose="020F0502020204030204" pitchFamily="34" charset="0"/>
                        <a:ea typeface="Calibri"/>
                        <a:cs typeface="Calibri Light"/>
                      </a:endParaRPr>
                    </a:p>
                  </a:txBody>
                  <a:tcPr marL="68580" marR="68580" marT="0" marB="0"/>
                </a:tc>
                <a:tc>
                  <a:txBody>
                    <a:bodyPr/>
                    <a:lstStyle/>
                    <a:p>
                      <a:pPr marL="342900" marR="0" lvl="0" indent="-342900">
                        <a:spcBef>
                          <a:spcPts val="600"/>
                        </a:spcBef>
                        <a:spcAft>
                          <a:spcPts val="600"/>
                        </a:spcAft>
                        <a:buFont typeface="Symbol"/>
                        <a:buChar char=""/>
                      </a:pPr>
                      <a:r>
                        <a:rPr lang="en-US" sz="2400" dirty="0">
                          <a:effectLst/>
                          <a:latin typeface="Calibri" panose="020F0502020204030204" pitchFamily="34" charset="0"/>
                        </a:rPr>
                        <a:t>Lack of quality supervision</a:t>
                      </a:r>
                    </a:p>
                    <a:p>
                      <a:pPr marL="342900" marR="0" lvl="0" indent="-342900">
                        <a:spcBef>
                          <a:spcPts val="600"/>
                        </a:spcBef>
                        <a:spcAft>
                          <a:spcPts val="600"/>
                        </a:spcAft>
                        <a:buFont typeface="Symbol"/>
                        <a:buChar char=""/>
                      </a:pPr>
                      <a:r>
                        <a:rPr lang="en-US" sz="2400" dirty="0">
                          <a:effectLst/>
                          <a:latin typeface="Calibri" panose="020F0502020204030204" pitchFamily="34" charset="0"/>
                        </a:rPr>
                        <a:t>High percentage of trauma survivors in caseload</a:t>
                      </a:r>
                    </a:p>
                    <a:p>
                      <a:pPr marL="342900" marR="0" lvl="0" indent="-342900">
                        <a:spcBef>
                          <a:spcPts val="600"/>
                        </a:spcBef>
                        <a:spcAft>
                          <a:spcPts val="600"/>
                        </a:spcAft>
                        <a:buFont typeface="Symbol"/>
                        <a:buChar char=""/>
                      </a:pPr>
                      <a:r>
                        <a:rPr lang="en-US" sz="2400" dirty="0">
                          <a:effectLst/>
                          <a:latin typeface="Calibri" panose="020F0502020204030204" pitchFamily="34" charset="0"/>
                        </a:rPr>
                        <a:t>Limited task diversity</a:t>
                      </a:r>
                    </a:p>
                    <a:p>
                      <a:pPr marL="342900" marR="0" lvl="0" indent="-342900">
                        <a:spcBef>
                          <a:spcPts val="600"/>
                        </a:spcBef>
                        <a:spcAft>
                          <a:spcPts val="600"/>
                        </a:spcAft>
                        <a:buFont typeface="Symbol"/>
                        <a:buChar char=""/>
                      </a:pPr>
                      <a:r>
                        <a:rPr lang="en-US" sz="2400" dirty="0">
                          <a:effectLst/>
                          <a:latin typeface="Calibri" panose="020F0502020204030204" pitchFamily="34" charset="0"/>
                        </a:rPr>
                        <a:t>Little experience</a:t>
                      </a:r>
                    </a:p>
                    <a:p>
                      <a:pPr marL="342900" marR="0" lvl="0" indent="-342900">
                        <a:spcBef>
                          <a:spcPts val="600"/>
                        </a:spcBef>
                        <a:spcAft>
                          <a:spcPts val="600"/>
                        </a:spcAft>
                        <a:buFont typeface="Symbol"/>
                        <a:buChar char=""/>
                      </a:pPr>
                      <a:r>
                        <a:rPr lang="en-US" sz="2400" dirty="0">
                          <a:effectLst/>
                          <a:latin typeface="Calibri" panose="020F0502020204030204" pitchFamily="34" charset="0"/>
                        </a:rPr>
                        <a:t>Worker / organization mismatch</a:t>
                      </a:r>
                    </a:p>
                    <a:p>
                      <a:pPr marL="342900" marR="0" lvl="0" indent="-342900">
                        <a:spcBef>
                          <a:spcPts val="600"/>
                        </a:spcBef>
                        <a:spcAft>
                          <a:spcPts val="600"/>
                        </a:spcAft>
                        <a:buFont typeface="Symbol"/>
                        <a:buChar char=""/>
                      </a:pPr>
                      <a:r>
                        <a:rPr lang="en-US" sz="2400" dirty="0">
                          <a:effectLst/>
                          <a:latin typeface="Calibri" panose="020F0502020204030204" pitchFamily="34" charset="0"/>
                        </a:rPr>
                        <a:t>Lack of professional support system</a:t>
                      </a:r>
                    </a:p>
                    <a:p>
                      <a:pPr marL="342900" marR="0" lvl="0" indent="-342900">
                        <a:spcBef>
                          <a:spcPts val="600"/>
                        </a:spcBef>
                        <a:spcAft>
                          <a:spcPts val="600"/>
                        </a:spcAft>
                        <a:buFont typeface="Symbol"/>
                        <a:buChar char=""/>
                      </a:pPr>
                      <a:r>
                        <a:rPr lang="en-US" sz="2400" dirty="0">
                          <a:effectLst/>
                          <a:latin typeface="Calibri" panose="020F0502020204030204" pitchFamily="34" charset="0"/>
                        </a:rPr>
                        <a:t>Inadequate orientation and training for role</a:t>
                      </a:r>
                      <a:endParaRPr lang="en-US" sz="2400" dirty="0">
                        <a:solidFill>
                          <a:srgbClr val="000000"/>
                        </a:solidFill>
                        <a:effectLst/>
                        <a:latin typeface="Calibri" panose="020F0502020204030204" pitchFamily="34" charset="0"/>
                        <a:ea typeface="Calibri"/>
                        <a:cs typeface="Calibri Light"/>
                      </a:endParaRPr>
                    </a:p>
                  </a:txBody>
                  <a:tcPr marL="68580" marR="68580" marT="0" marB="0"/>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D4AFDA6C-AD5E-EB26-CECA-A988327A8AB3}"/>
              </a:ext>
            </a:extLst>
          </p:cNvPr>
          <p:cNvSpPr txBox="1"/>
          <p:nvPr/>
        </p:nvSpPr>
        <p:spPr>
          <a:xfrm>
            <a:off x="3927022" y="7604357"/>
            <a:ext cx="7982630" cy="646331"/>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Calibri" pitchFamily="34" charset="0"/>
                <a:cs typeface="Calibri" pitchFamily="34" charset="0"/>
              </a:rPr>
              <a:t>(</a:t>
            </a:r>
            <a:r>
              <a:rPr kumimoji="0" lang="en-US" altLang="en-US" sz="1800" b="0" i="0" u="none" strike="noStrike" cap="none" normalizeH="0" baseline="0" dirty="0" err="1">
                <a:ln>
                  <a:noFill/>
                </a:ln>
                <a:solidFill>
                  <a:schemeClr val="tx1"/>
                </a:solidFill>
                <a:effectLst/>
                <a:latin typeface="Calibri" pitchFamily="34" charset="0"/>
                <a:ea typeface="Calibri" pitchFamily="34" charset="0"/>
                <a:cs typeface="Calibri" pitchFamily="34" charset="0"/>
              </a:rPr>
              <a:t>Bonach</a:t>
            </a:r>
            <a:r>
              <a:rPr kumimoji="0" lang="en-US" altLang="en-US" sz="1800" b="0" i="0" u="none" strike="noStrike" cap="none" normalizeH="0" baseline="0" dirty="0">
                <a:ln>
                  <a:noFill/>
                </a:ln>
                <a:solidFill>
                  <a:schemeClr val="tx1"/>
                </a:solidFill>
                <a:effectLst/>
                <a:latin typeface="Calibri" pitchFamily="34" charset="0"/>
                <a:ea typeface="Calibri" pitchFamily="34" charset="0"/>
                <a:cs typeface="Calibri" pitchFamily="34" charset="0"/>
              </a:rPr>
              <a:t> and Heckert, 2012; Slattery and Goodman, 2009; Bell, Kulkarni, et al, 2003; </a:t>
            </a:r>
            <a:r>
              <a:rPr kumimoji="0" lang="en-US" altLang="en-US" sz="1800" b="0" i="0" u="none" strike="noStrike" cap="none" normalizeH="0" baseline="0" dirty="0" err="1">
                <a:ln>
                  <a:noFill/>
                </a:ln>
                <a:solidFill>
                  <a:schemeClr val="tx1"/>
                </a:solidFill>
                <a:effectLst/>
                <a:latin typeface="Calibri" pitchFamily="34" charset="0"/>
                <a:ea typeface="Calibri" pitchFamily="34" charset="0"/>
                <a:cs typeface="Calibri" pitchFamily="34" charset="0"/>
              </a:rPr>
              <a:t>Cornille</a:t>
            </a:r>
            <a:r>
              <a:rPr kumimoji="0" lang="en-US" altLang="en-US" sz="1800" b="0" i="0" u="none" strike="noStrike" cap="none" normalizeH="0" baseline="0" dirty="0">
                <a:ln>
                  <a:noFill/>
                </a:ln>
                <a:solidFill>
                  <a:schemeClr val="tx1"/>
                </a:solidFill>
                <a:effectLst/>
                <a:latin typeface="Calibri" pitchFamily="34" charset="0"/>
                <a:ea typeface="Calibri" pitchFamily="34" charset="0"/>
                <a:cs typeface="Calibri" pitchFamily="34" charset="0"/>
              </a:rPr>
              <a:t> and Meyers, 1999)</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8091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29B7181-0734-F887-6859-01432EC37EB5}"/>
              </a:ext>
            </a:extLst>
          </p:cNvPr>
          <p:cNvGraphicFramePr>
            <a:graphicFrameLocks noGrp="1"/>
          </p:cNvGraphicFramePr>
          <p:nvPr>
            <p:extLst>
              <p:ext uri="{D42A27DB-BD31-4B8C-83A1-F6EECF244321}">
                <p14:modId xmlns:p14="http://schemas.microsoft.com/office/powerpoint/2010/main" val="3945990774"/>
              </p:ext>
            </p:extLst>
          </p:nvPr>
        </p:nvGraphicFramePr>
        <p:xfrm>
          <a:off x="873578" y="1494064"/>
          <a:ext cx="10433957" cy="5494567"/>
        </p:xfrm>
        <a:graphic>
          <a:graphicData uri="http://schemas.openxmlformats.org/drawingml/2006/table">
            <a:tbl>
              <a:tblPr firstRow="1" firstCol="1" bandRow="1">
                <a:tableStyleId>{5C22544A-7EE6-4342-B048-85BDC9FD1C3A}</a:tableStyleId>
              </a:tblPr>
              <a:tblGrid>
                <a:gridCol w="1567721">
                  <a:extLst>
                    <a:ext uri="{9D8B030D-6E8A-4147-A177-3AD203B41FA5}">
                      <a16:colId xmlns:a16="http://schemas.microsoft.com/office/drawing/2014/main" val="20000"/>
                    </a:ext>
                  </a:extLst>
                </a:gridCol>
                <a:gridCol w="8866236">
                  <a:extLst>
                    <a:ext uri="{9D8B030D-6E8A-4147-A177-3AD203B41FA5}">
                      <a16:colId xmlns:a16="http://schemas.microsoft.com/office/drawing/2014/main" val="20001"/>
                    </a:ext>
                  </a:extLst>
                </a:gridCol>
              </a:tblGrid>
              <a:tr h="534354">
                <a:tc>
                  <a:txBody>
                    <a:bodyPr/>
                    <a:lstStyle/>
                    <a:p>
                      <a:pPr marL="0" marR="0">
                        <a:spcBef>
                          <a:spcPts val="0"/>
                        </a:spcBef>
                        <a:spcAft>
                          <a:spcPts val="0"/>
                        </a:spcAft>
                      </a:pPr>
                      <a:r>
                        <a:rPr lang="en-US" sz="2000" dirty="0">
                          <a:effectLst/>
                          <a:latin typeface="Calibri" panose="020F0502020204030204" pitchFamily="34" charset="0"/>
                        </a:rPr>
                        <a:t>Physical</a:t>
                      </a:r>
                      <a:endParaRPr lang="en-US" sz="2000" dirty="0">
                        <a:solidFill>
                          <a:srgbClr val="000000"/>
                        </a:solidFill>
                        <a:effectLst/>
                        <a:latin typeface="Calibri" panose="020F0502020204030204" pitchFamily="34" charset="0"/>
                        <a:ea typeface="Calibri"/>
                        <a:cs typeface="Calibri Light"/>
                      </a:endParaRPr>
                    </a:p>
                  </a:txBody>
                  <a:tcPr marL="67456" marR="67456" marT="0" marB="0"/>
                </a:tc>
                <a:tc>
                  <a:txBody>
                    <a:bodyPr/>
                    <a:lstStyle/>
                    <a:p>
                      <a:pPr marL="0" marR="0" algn="just">
                        <a:spcBef>
                          <a:spcPts val="0"/>
                        </a:spcBef>
                        <a:spcAft>
                          <a:spcPts val="0"/>
                        </a:spcAft>
                      </a:pPr>
                      <a:r>
                        <a:rPr lang="en-US" sz="2000" dirty="0">
                          <a:solidFill>
                            <a:schemeClr val="tx1"/>
                          </a:solidFill>
                          <a:effectLst/>
                          <a:latin typeface="Calibri" panose="020F0502020204030204" pitchFamily="34" charset="0"/>
                        </a:rPr>
                        <a:t>CV changes, headaches, impaired immune system, fatigue </a:t>
                      </a:r>
                      <a:endParaRPr lang="en-US" sz="2000" dirty="0">
                        <a:solidFill>
                          <a:schemeClr val="tx1"/>
                        </a:solidFill>
                        <a:effectLst/>
                        <a:latin typeface="Calibri" panose="020F0502020204030204" pitchFamily="34" charset="0"/>
                        <a:ea typeface="Calibri"/>
                        <a:cs typeface="Calibri Light"/>
                      </a:endParaRPr>
                    </a:p>
                  </a:txBody>
                  <a:tcPr marL="67456" marR="67456" marT="0" marB="0">
                    <a:solidFill>
                      <a:schemeClr val="accent2">
                        <a:lumMod val="20000"/>
                        <a:lumOff val="80000"/>
                      </a:schemeClr>
                    </a:solidFill>
                  </a:tcPr>
                </a:tc>
                <a:extLst>
                  <a:ext uri="{0D108BD9-81ED-4DB2-BD59-A6C34878D82A}">
                    <a16:rowId xmlns:a16="http://schemas.microsoft.com/office/drawing/2014/main" val="10000"/>
                  </a:ext>
                </a:extLst>
              </a:tr>
              <a:tr h="801532">
                <a:tc>
                  <a:txBody>
                    <a:bodyPr/>
                    <a:lstStyle/>
                    <a:p>
                      <a:pPr marL="0" marR="0">
                        <a:spcBef>
                          <a:spcPts val="0"/>
                        </a:spcBef>
                        <a:spcAft>
                          <a:spcPts val="0"/>
                        </a:spcAft>
                      </a:pPr>
                      <a:r>
                        <a:rPr lang="en-US" sz="2000" dirty="0">
                          <a:effectLst/>
                          <a:latin typeface="Calibri" panose="020F0502020204030204" pitchFamily="34" charset="0"/>
                        </a:rPr>
                        <a:t>Emotional</a:t>
                      </a:r>
                      <a:endParaRPr lang="en-US" sz="2000" dirty="0">
                        <a:solidFill>
                          <a:srgbClr val="000000"/>
                        </a:solidFill>
                        <a:effectLst/>
                        <a:latin typeface="Calibri" panose="020F0502020204030204" pitchFamily="34" charset="0"/>
                        <a:ea typeface="Calibri"/>
                        <a:cs typeface="Calibri Light"/>
                      </a:endParaRPr>
                    </a:p>
                  </a:txBody>
                  <a:tcPr marL="67456" marR="67456" marT="0" marB="0"/>
                </a:tc>
                <a:tc>
                  <a:txBody>
                    <a:bodyPr/>
                    <a:lstStyle/>
                    <a:p>
                      <a:pPr marL="0" marR="0" algn="just">
                        <a:spcBef>
                          <a:spcPts val="0"/>
                        </a:spcBef>
                        <a:spcAft>
                          <a:spcPts val="0"/>
                        </a:spcAft>
                      </a:pPr>
                      <a:r>
                        <a:rPr lang="en-US" sz="2000" dirty="0">
                          <a:effectLst/>
                          <a:latin typeface="Calibri" panose="020F0502020204030204" pitchFamily="34" charset="0"/>
                        </a:rPr>
                        <a:t>Feelings of powerlessness, numbness, anxiety, guilt, fear, anger, hypersensitivity, sadness, </a:t>
                      </a:r>
                      <a:r>
                        <a:rPr lang="en-US" sz="2000" b="1" dirty="0">
                          <a:effectLst/>
                          <a:latin typeface="Calibri" panose="020F0502020204030204" pitchFamily="34" charset="0"/>
                        </a:rPr>
                        <a:t>helplessness</a:t>
                      </a:r>
                      <a:r>
                        <a:rPr lang="en-US" sz="2000" dirty="0">
                          <a:effectLst/>
                          <a:latin typeface="Calibri" panose="020F0502020204030204" pitchFamily="34" charset="0"/>
                        </a:rPr>
                        <a:t>, increased sensitivity to violence</a:t>
                      </a:r>
                      <a:endParaRPr lang="en-US" sz="2000" dirty="0">
                        <a:solidFill>
                          <a:srgbClr val="000000"/>
                        </a:solidFill>
                        <a:effectLst/>
                        <a:latin typeface="Calibri" panose="020F0502020204030204" pitchFamily="34" charset="0"/>
                        <a:ea typeface="Calibri"/>
                        <a:cs typeface="Calibri Light"/>
                      </a:endParaRPr>
                    </a:p>
                  </a:txBody>
                  <a:tcPr marL="67456" marR="67456" marT="0" marB="0"/>
                </a:tc>
                <a:extLst>
                  <a:ext uri="{0D108BD9-81ED-4DB2-BD59-A6C34878D82A}">
                    <a16:rowId xmlns:a16="http://schemas.microsoft.com/office/drawing/2014/main" val="10001"/>
                  </a:ext>
                </a:extLst>
              </a:tr>
              <a:tr h="1335887">
                <a:tc>
                  <a:txBody>
                    <a:bodyPr/>
                    <a:lstStyle/>
                    <a:p>
                      <a:pPr marL="0" marR="0">
                        <a:spcBef>
                          <a:spcPts val="0"/>
                        </a:spcBef>
                        <a:spcAft>
                          <a:spcPts val="0"/>
                        </a:spcAft>
                      </a:pPr>
                      <a:r>
                        <a:rPr lang="en-US" sz="2000" dirty="0">
                          <a:effectLst/>
                          <a:latin typeface="Calibri" panose="020F0502020204030204" pitchFamily="34" charset="0"/>
                        </a:rPr>
                        <a:t>Behavioral</a:t>
                      </a:r>
                      <a:endParaRPr lang="en-US" sz="2000" dirty="0">
                        <a:solidFill>
                          <a:srgbClr val="000000"/>
                        </a:solidFill>
                        <a:effectLst/>
                        <a:latin typeface="Calibri" panose="020F0502020204030204" pitchFamily="34" charset="0"/>
                        <a:ea typeface="Calibri"/>
                        <a:cs typeface="Calibri Light"/>
                      </a:endParaRPr>
                    </a:p>
                  </a:txBody>
                  <a:tcPr marL="67456" marR="67456" marT="0" marB="0"/>
                </a:tc>
                <a:tc>
                  <a:txBody>
                    <a:bodyPr/>
                    <a:lstStyle/>
                    <a:p>
                      <a:pPr marL="0" marR="0" algn="just">
                        <a:spcBef>
                          <a:spcPts val="0"/>
                        </a:spcBef>
                        <a:spcAft>
                          <a:spcPts val="0"/>
                        </a:spcAft>
                      </a:pPr>
                      <a:r>
                        <a:rPr lang="en-US" sz="2000" dirty="0">
                          <a:effectLst/>
                          <a:latin typeface="Calibri" panose="020F0502020204030204" pitchFamily="34" charset="0"/>
                        </a:rPr>
                        <a:t>Irritability, sleep/appetite changes, isolation, self-destructive behavior, </a:t>
                      </a:r>
                      <a:r>
                        <a:rPr lang="en-US" sz="2000" b="1" dirty="0">
                          <a:effectLst/>
                          <a:latin typeface="Calibri" panose="020F0502020204030204" pitchFamily="34" charset="0"/>
                        </a:rPr>
                        <a:t>hypervigilance</a:t>
                      </a:r>
                      <a:r>
                        <a:rPr lang="en-US" sz="2000" dirty="0">
                          <a:effectLst/>
                          <a:latin typeface="Calibri" panose="020F0502020204030204" pitchFamily="34" charset="0"/>
                        </a:rPr>
                        <a:t>, overly controlling, overprotective/fearful of children’s/one’s own  safety, avoidance of triggers</a:t>
                      </a:r>
                      <a:endParaRPr lang="en-US" sz="2000" dirty="0">
                        <a:solidFill>
                          <a:srgbClr val="000000"/>
                        </a:solidFill>
                        <a:effectLst/>
                        <a:latin typeface="Calibri" panose="020F0502020204030204" pitchFamily="34" charset="0"/>
                        <a:ea typeface="Calibri"/>
                        <a:cs typeface="Calibri Light"/>
                      </a:endParaRPr>
                    </a:p>
                  </a:txBody>
                  <a:tcPr marL="67456" marR="67456" marT="0" marB="0"/>
                </a:tc>
                <a:extLst>
                  <a:ext uri="{0D108BD9-81ED-4DB2-BD59-A6C34878D82A}">
                    <a16:rowId xmlns:a16="http://schemas.microsoft.com/office/drawing/2014/main" val="10002"/>
                  </a:ext>
                </a:extLst>
              </a:tr>
              <a:tr h="801532">
                <a:tc>
                  <a:txBody>
                    <a:bodyPr/>
                    <a:lstStyle/>
                    <a:p>
                      <a:pPr marL="0" marR="0">
                        <a:spcBef>
                          <a:spcPts val="0"/>
                        </a:spcBef>
                        <a:spcAft>
                          <a:spcPts val="0"/>
                        </a:spcAft>
                      </a:pPr>
                      <a:r>
                        <a:rPr lang="en-US" sz="2000" dirty="0">
                          <a:effectLst/>
                          <a:latin typeface="Calibri" panose="020F0502020204030204" pitchFamily="34" charset="0"/>
                        </a:rPr>
                        <a:t>Spiritual</a:t>
                      </a:r>
                      <a:endParaRPr lang="en-US" sz="2000" dirty="0">
                        <a:solidFill>
                          <a:srgbClr val="000000"/>
                        </a:solidFill>
                        <a:effectLst/>
                        <a:latin typeface="Calibri" panose="020F0502020204030204" pitchFamily="34" charset="0"/>
                        <a:ea typeface="Calibri"/>
                        <a:cs typeface="Calibri Light"/>
                      </a:endParaRPr>
                    </a:p>
                  </a:txBody>
                  <a:tcPr marL="67456" marR="67456" marT="0" marB="0"/>
                </a:tc>
                <a:tc>
                  <a:txBody>
                    <a:bodyPr/>
                    <a:lstStyle/>
                    <a:p>
                      <a:pPr marL="0" marR="0" algn="just">
                        <a:spcBef>
                          <a:spcPts val="0"/>
                        </a:spcBef>
                        <a:spcAft>
                          <a:spcPts val="0"/>
                        </a:spcAft>
                      </a:pPr>
                      <a:r>
                        <a:rPr lang="en-US" sz="2000" dirty="0">
                          <a:effectLst/>
                          <a:latin typeface="Calibri" panose="020F0502020204030204" pitchFamily="34" charset="0"/>
                        </a:rPr>
                        <a:t>Loss of purpose/meaning, questioning goodness versus evil, disillusionment, pervasive hopelessness </a:t>
                      </a:r>
                      <a:endParaRPr lang="en-US" sz="2000" dirty="0">
                        <a:solidFill>
                          <a:srgbClr val="000000"/>
                        </a:solidFill>
                        <a:effectLst/>
                        <a:latin typeface="Calibri" panose="020F0502020204030204" pitchFamily="34" charset="0"/>
                        <a:ea typeface="Calibri"/>
                        <a:cs typeface="Calibri Light"/>
                      </a:endParaRPr>
                    </a:p>
                  </a:txBody>
                  <a:tcPr marL="67456" marR="67456" marT="0" marB="0"/>
                </a:tc>
                <a:extLst>
                  <a:ext uri="{0D108BD9-81ED-4DB2-BD59-A6C34878D82A}">
                    <a16:rowId xmlns:a16="http://schemas.microsoft.com/office/drawing/2014/main" val="10003"/>
                  </a:ext>
                </a:extLst>
              </a:tr>
              <a:tr h="801532">
                <a:tc>
                  <a:txBody>
                    <a:bodyPr/>
                    <a:lstStyle/>
                    <a:p>
                      <a:pPr marL="0" marR="0">
                        <a:spcBef>
                          <a:spcPts val="0"/>
                        </a:spcBef>
                        <a:spcAft>
                          <a:spcPts val="0"/>
                        </a:spcAft>
                      </a:pPr>
                      <a:r>
                        <a:rPr lang="en-US" sz="2000" dirty="0">
                          <a:effectLst/>
                          <a:latin typeface="Calibri" panose="020F0502020204030204" pitchFamily="34" charset="0"/>
                        </a:rPr>
                        <a:t>Cognitive</a:t>
                      </a:r>
                      <a:endParaRPr lang="en-US" sz="2000" dirty="0">
                        <a:solidFill>
                          <a:srgbClr val="000000"/>
                        </a:solidFill>
                        <a:effectLst/>
                        <a:latin typeface="Calibri" panose="020F0502020204030204" pitchFamily="34" charset="0"/>
                        <a:ea typeface="Calibri"/>
                        <a:cs typeface="Calibri Light"/>
                      </a:endParaRPr>
                    </a:p>
                  </a:txBody>
                  <a:tcPr marL="67456" marR="67456" marT="0" marB="0"/>
                </a:tc>
                <a:tc>
                  <a:txBody>
                    <a:bodyPr/>
                    <a:lstStyle/>
                    <a:p>
                      <a:pPr marL="0" marR="0" algn="just">
                        <a:spcBef>
                          <a:spcPts val="0"/>
                        </a:spcBef>
                        <a:spcAft>
                          <a:spcPts val="0"/>
                        </a:spcAft>
                      </a:pPr>
                      <a:r>
                        <a:rPr lang="en-US" sz="2000" dirty="0">
                          <a:effectLst/>
                          <a:latin typeface="Calibri" panose="020F0502020204030204" pitchFamily="34" charset="0"/>
                        </a:rPr>
                        <a:t>Diminished concentration,/attention, </a:t>
                      </a:r>
                      <a:r>
                        <a:rPr lang="en-US" sz="2000" b="1" dirty="0">
                          <a:effectLst/>
                          <a:latin typeface="Calibri" panose="020F0502020204030204" pitchFamily="34" charset="0"/>
                        </a:rPr>
                        <a:t>cynicism</a:t>
                      </a:r>
                      <a:r>
                        <a:rPr lang="en-US" sz="2000" dirty="0">
                          <a:effectLst/>
                          <a:latin typeface="Calibri" panose="020F0502020204030204" pitchFamily="34" charset="0"/>
                        </a:rPr>
                        <a:t>, pessimism, preoccupation with clients, traumatic imagery, self-doubt</a:t>
                      </a:r>
                      <a:endParaRPr lang="en-US" sz="2000" dirty="0">
                        <a:solidFill>
                          <a:srgbClr val="000000"/>
                        </a:solidFill>
                        <a:effectLst/>
                        <a:latin typeface="Calibri" panose="020F0502020204030204" pitchFamily="34" charset="0"/>
                        <a:ea typeface="Calibri"/>
                        <a:cs typeface="Calibri Light"/>
                      </a:endParaRPr>
                    </a:p>
                  </a:txBody>
                  <a:tcPr marL="67456" marR="67456" marT="0" marB="0"/>
                </a:tc>
                <a:extLst>
                  <a:ext uri="{0D108BD9-81ED-4DB2-BD59-A6C34878D82A}">
                    <a16:rowId xmlns:a16="http://schemas.microsoft.com/office/drawing/2014/main" val="10004"/>
                  </a:ext>
                </a:extLst>
              </a:tr>
              <a:tr h="1219730">
                <a:tc>
                  <a:txBody>
                    <a:bodyPr/>
                    <a:lstStyle/>
                    <a:p>
                      <a:pPr marL="0" marR="0">
                        <a:spcBef>
                          <a:spcPts val="0"/>
                        </a:spcBef>
                        <a:spcAft>
                          <a:spcPts val="0"/>
                        </a:spcAft>
                      </a:pPr>
                      <a:r>
                        <a:rPr lang="en-US" sz="2000" dirty="0">
                          <a:effectLst/>
                          <a:latin typeface="Calibri" panose="020F0502020204030204" pitchFamily="34" charset="0"/>
                        </a:rPr>
                        <a:t>Relational</a:t>
                      </a:r>
                      <a:endParaRPr lang="en-US" sz="2000" dirty="0">
                        <a:solidFill>
                          <a:srgbClr val="000000"/>
                        </a:solidFill>
                        <a:effectLst/>
                        <a:latin typeface="Calibri" panose="020F0502020204030204" pitchFamily="34" charset="0"/>
                        <a:ea typeface="Calibri"/>
                        <a:cs typeface="Calibri Light"/>
                      </a:endParaRPr>
                    </a:p>
                  </a:txBody>
                  <a:tcPr marL="67456" marR="67456" marT="0" marB="0"/>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rPr>
                        <a:t>Withdrawn, decreased interest in intimacy or sex, minimization of others’ concerns, projection of anger or blame, intolerance, mistrust</a:t>
                      </a:r>
                      <a:endParaRPr lang="en-US" sz="2000" dirty="0">
                        <a:solidFill>
                          <a:srgbClr val="000000"/>
                        </a:solidFill>
                        <a:effectLst/>
                        <a:latin typeface="Calibri" panose="020F0502020204030204" pitchFamily="34" charset="0"/>
                        <a:ea typeface="Calibri"/>
                        <a:cs typeface="Calibri Light"/>
                      </a:endParaRPr>
                    </a:p>
                  </a:txBody>
                  <a:tcPr marL="67456" marR="67456" marT="0" marB="0"/>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A95B75FF-1249-8E7F-2ECA-BD50B8A1A012}"/>
              </a:ext>
            </a:extLst>
          </p:cNvPr>
          <p:cNvSpPr txBox="1"/>
          <p:nvPr/>
        </p:nvSpPr>
        <p:spPr>
          <a:xfrm>
            <a:off x="449035" y="293914"/>
            <a:ext cx="9209315" cy="707886"/>
          </a:xfrm>
          <a:prstGeom prst="rect">
            <a:avLst/>
          </a:prstGeom>
          <a:noFill/>
          <a:effectLst>
            <a:outerShdw blurRad="50800" dist="38100" dir="16200000" rotWithShape="0">
              <a:prstClr val="black">
                <a:alpha val="40000"/>
              </a:prstClr>
            </a:outerShdw>
          </a:effectLst>
        </p:spPr>
        <p:txBody>
          <a:bodyPr wrap="square" rtlCol="0">
            <a:spAutoFit/>
          </a:bodyPr>
          <a:lstStyle/>
          <a:p>
            <a:r>
              <a:rPr lang="en-US" sz="4000" dirty="0"/>
              <a:t>Effects of Vicarious Trauma: Personal  </a:t>
            </a:r>
          </a:p>
        </p:txBody>
      </p:sp>
      <p:sp>
        <p:nvSpPr>
          <p:cNvPr id="11" name="TextBox 10">
            <a:extLst>
              <a:ext uri="{FF2B5EF4-FFF2-40B4-BE49-F238E27FC236}">
                <a16:creationId xmlns:a16="http://schemas.microsoft.com/office/drawing/2014/main" id="{D414C307-E340-1F18-7B16-5AFDD203A9EF}"/>
              </a:ext>
            </a:extLst>
          </p:cNvPr>
          <p:cNvSpPr txBox="1"/>
          <p:nvPr/>
        </p:nvSpPr>
        <p:spPr>
          <a:xfrm>
            <a:off x="5898698" y="7377408"/>
            <a:ext cx="6094638" cy="381771"/>
          </a:xfrm>
          <a:prstGeom prst="rect">
            <a:avLst/>
          </a:prstGeom>
          <a:noFill/>
        </p:spPr>
        <p:txBody>
          <a:bodyPr wrap="square">
            <a:spAutoFit/>
          </a:bodyPr>
          <a:lstStyle/>
          <a:p>
            <a:pPr marL="0" indent="0" algn="r">
              <a:lnSpc>
                <a:spcPct val="110000"/>
              </a:lnSpc>
              <a:buFont typeface="Arial"/>
              <a:buNone/>
            </a:pPr>
            <a:r>
              <a:rPr lang="en-US" sz="1800" dirty="0">
                <a:ea typeface="MS PGothic" charset="0"/>
              </a:rPr>
              <a:t>(Adapted from J. </a:t>
            </a:r>
            <a:r>
              <a:rPr lang="en-US" sz="1800" dirty="0" err="1">
                <a:ea typeface="MS PGothic" charset="0"/>
              </a:rPr>
              <a:t>Yassen</a:t>
            </a:r>
            <a:r>
              <a:rPr lang="en-US" sz="1800" dirty="0">
                <a:ea typeface="MS PGothic" charset="0"/>
              </a:rPr>
              <a:t> in Figley, 1995)</a:t>
            </a:r>
            <a:endParaRPr lang="en-US" sz="2100" dirty="0">
              <a:ea typeface="MS PGothic" charset="0"/>
            </a:endParaRPr>
          </a:p>
        </p:txBody>
      </p:sp>
    </p:spTree>
    <p:extLst>
      <p:ext uri="{BB962C8B-B14F-4D97-AF65-F5344CB8AC3E}">
        <p14:creationId xmlns:p14="http://schemas.microsoft.com/office/powerpoint/2010/main" val="1462401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05CC7C-0B9E-4680-600F-6BEF073A5E68}"/>
              </a:ext>
            </a:extLst>
          </p:cNvPr>
          <p:cNvGraphicFramePr>
            <a:graphicFrameLocks noGrp="1"/>
          </p:cNvGraphicFramePr>
          <p:nvPr>
            <p:extLst>
              <p:ext uri="{D42A27DB-BD31-4B8C-83A1-F6EECF244321}">
                <p14:modId xmlns:p14="http://schemas.microsoft.com/office/powerpoint/2010/main" val="1381941869"/>
              </p:ext>
            </p:extLst>
          </p:nvPr>
        </p:nvGraphicFramePr>
        <p:xfrm>
          <a:off x="1167493" y="1227364"/>
          <a:ext cx="9625693" cy="6026098"/>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val="20000"/>
                    </a:ext>
                  </a:extLst>
                </a:gridCol>
                <a:gridCol w="7796893">
                  <a:extLst>
                    <a:ext uri="{9D8B030D-6E8A-4147-A177-3AD203B41FA5}">
                      <a16:colId xmlns:a16="http://schemas.microsoft.com/office/drawing/2014/main" val="20001"/>
                    </a:ext>
                  </a:extLst>
                </a:gridCol>
              </a:tblGrid>
              <a:tr h="1548493">
                <a:tc>
                  <a:txBody>
                    <a:bodyPr/>
                    <a:lstStyle/>
                    <a:p>
                      <a:r>
                        <a:rPr lang="en-US" sz="2000" b="1" i="0" u="none" strike="noStrike" kern="1200" baseline="0" dirty="0">
                          <a:solidFill>
                            <a:schemeClr val="lt1"/>
                          </a:solidFill>
                          <a:latin typeface="Calibri" panose="020F0502020204030204" pitchFamily="34" charset="0"/>
                          <a:ea typeface="+mn-ea"/>
                          <a:cs typeface="+mn-cs"/>
                        </a:rPr>
                        <a:t>Performance </a:t>
                      </a:r>
                    </a:p>
                  </a:txBody>
                  <a:tcPr marL="67456" marR="67456" marT="0" marB="0"/>
                </a:tc>
                <a:tc>
                  <a:txBody>
                    <a:bodyPr/>
                    <a:lstStyle/>
                    <a:p>
                      <a:pPr algn="just"/>
                      <a:r>
                        <a:rPr lang="en-US" sz="2000" b="0" i="0" u="none" strike="noStrike" kern="1200" baseline="0" dirty="0">
                          <a:solidFill>
                            <a:schemeClr val="tx1"/>
                          </a:solidFill>
                          <a:effectLst/>
                          <a:latin typeface="Calibri" panose="020F0502020204030204" pitchFamily="34" charset="0"/>
                          <a:ea typeface="+mn-ea"/>
                          <a:cs typeface="+mn-cs"/>
                        </a:rPr>
                        <a:t>Decrease in quality/quantity of work, low motivation, task avoidance or obsession with detail, </a:t>
                      </a:r>
                      <a:r>
                        <a:rPr lang="en-US" sz="2000" b="1" i="0" u="none" strike="noStrike" kern="1200" baseline="0" dirty="0">
                          <a:solidFill>
                            <a:schemeClr val="tx1"/>
                          </a:solidFill>
                          <a:effectLst/>
                          <a:latin typeface="Calibri" panose="020F0502020204030204" pitchFamily="34" charset="0"/>
                          <a:ea typeface="+mn-ea"/>
                          <a:cs typeface="+mn-cs"/>
                        </a:rPr>
                        <a:t>working too hard</a:t>
                      </a:r>
                      <a:r>
                        <a:rPr lang="en-US" sz="2000" b="0" i="0" u="none" strike="noStrike" kern="1200" baseline="0" dirty="0">
                          <a:solidFill>
                            <a:schemeClr val="tx1"/>
                          </a:solidFill>
                          <a:effectLst/>
                          <a:latin typeface="Calibri" panose="020F0502020204030204" pitchFamily="34" charset="0"/>
                          <a:ea typeface="+mn-ea"/>
                          <a:cs typeface="+mn-cs"/>
                        </a:rPr>
                        <a:t>, setting perfectionist standards, inattention/forgetfulness</a:t>
                      </a:r>
                      <a:endParaRPr lang="en-US" sz="2000" b="0" i="0" u="none" strike="noStrike" kern="1200" baseline="0" dirty="0">
                        <a:solidFill>
                          <a:schemeClr val="lt1"/>
                        </a:solidFill>
                        <a:latin typeface="Calibri" panose="020F0502020204030204" pitchFamily="34" charset="0"/>
                        <a:ea typeface="+mn-ea"/>
                        <a:cs typeface="+mn-cs"/>
                      </a:endParaRPr>
                    </a:p>
                  </a:txBody>
                  <a:tcPr marL="67456" marR="67456" marT="0" marB="0">
                    <a:solidFill>
                      <a:schemeClr val="bg1"/>
                    </a:solidFill>
                  </a:tcPr>
                </a:tc>
                <a:extLst>
                  <a:ext uri="{0D108BD9-81ED-4DB2-BD59-A6C34878D82A}">
                    <a16:rowId xmlns:a16="http://schemas.microsoft.com/office/drawing/2014/main" val="10000"/>
                  </a:ext>
                </a:extLst>
              </a:tr>
              <a:tr h="1722156">
                <a:tc>
                  <a:txBody>
                    <a:bodyPr/>
                    <a:lstStyle/>
                    <a:p>
                      <a:pPr marL="0" marR="0">
                        <a:spcBef>
                          <a:spcPts val="0"/>
                        </a:spcBef>
                        <a:spcAft>
                          <a:spcPts val="0"/>
                        </a:spcAft>
                      </a:pPr>
                      <a:r>
                        <a:rPr lang="en-US" sz="2000" dirty="0">
                          <a:effectLst/>
                          <a:latin typeface="Calibri" panose="020F0502020204030204" pitchFamily="34" charset="0"/>
                        </a:rPr>
                        <a:t>Morale</a:t>
                      </a:r>
                      <a:endParaRPr lang="en-US" sz="2000" dirty="0">
                        <a:solidFill>
                          <a:srgbClr val="000000"/>
                        </a:solidFill>
                        <a:effectLst/>
                        <a:latin typeface="Calibri" panose="020F0502020204030204" pitchFamily="34" charset="0"/>
                        <a:ea typeface="Calibri"/>
                        <a:cs typeface="Calibri Light"/>
                      </a:endParaRPr>
                    </a:p>
                  </a:txBody>
                  <a:tcPr marL="67456" marR="67456" marT="0" marB="0"/>
                </a:tc>
                <a:tc>
                  <a:txBody>
                    <a:bodyPr/>
                    <a:lstStyle/>
                    <a:p>
                      <a:pPr marL="0" marR="0" algn="just">
                        <a:spcBef>
                          <a:spcPts val="0"/>
                        </a:spcBef>
                        <a:spcAft>
                          <a:spcPts val="0"/>
                        </a:spcAft>
                      </a:pPr>
                      <a:r>
                        <a:rPr lang="en-US" sz="2000" dirty="0">
                          <a:effectLst/>
                          <a:latin typeface="Calibri" panose="020F0502020204030204" pitchFamily="34" charset="0"/>
                        </a:rPr>
                        <a:t> Decreased confidence, decreased interest, negative attitude, apathy, dissatisfaction, feeling undervalued and unappreciated, disconnected, reduced compassion</a:t>
                      </a:r>
                      <a:endParaRPr lang="en-US" sz="2000" dirty="0">
                        <a:solidFill>
                          <a:srgbClr val="000000"/>
                        </a:solidFill>
                        <a:effectLst/>
                        <a:latin typeface="Calibri" panose="020F0502020204030204" pitchFamily="34" charset="0"/>
                        <a:ea typeface="Calibri"/>
                        <a:cs typeface="Calibri Light"/>
                      </a:endParaRPr>
                    </a:p>
                  </a:txBody>
                  <a:tcPr marL="67456" marR="67456" marT="0" marB="0"/>
                </a:tc>
                <a:extLst>
                  <a:ext uri="{0D108BD9-81ED-4DB2-BD59-A6C34878D82A}">
                    <a16:rowId xmlns:a16="http://schemas.microsoft.com/office/drawing/2014/main" val="10001"/>
                  </a:ext>
                </a:extLst>
              </a:tr>
              <a:tr h="1722156">
                <a:tc>
                  <a:txBody>
                    <a:bodyPr/>
                    <a:lstStyle/>
                    <a:p>
                      <a:pPr marL="0" marR="0">
                        <a:spcBef>
                          <a:spcPts val="0"/>
                        </a:spcBef>
                        <a:spcAft>
                          <a:spcPts val="0"/>
                        </a:spcAft>
                      </a:pPr>
                      <a:r>
                        <a:rPr lang="en-US" sz="2000" dirty="0">
                          <a:effectLst/>
                          <a:latin typeface="Calibri" panose="020F0502020204030204" pitchFamily="34" charset="0"/>
                        </a:rPr>
                        <a:t>Relational</a:t>
                      </a:r>
                      <a:endParaRPr lang="en-US" sz="2000" dirty="0">
                        <a:solidFill>
                          <a:srgbClr val="000000"/>
                        </a:solidFill>
                        <a:effectLst/>
                        <a:latin typeface="Calibri" panose="020F0502020204030204" pitchFamily="34" charset="0"/>
                        <a:ea typeface="Calibri"/>
                        <a:cs typeface="Calibri Light"/>
                      </a:endParaRPr>
                    </a:p>
                  </a:txBody>
                  <a:tcPr marL="67456" marR="67456" marT="0" marB="0"/>
                </a:tc>
                <a:tc>
                  <a:txBody>
                    <a:bodyPr/>
                    <a:lstStyle/>
                    <a:p>
                      <a:pPr marL="0" marR="0" algn="just">
                        <a:spcBef>
                          <a:spcPts val="0"/>
                        </a:spcBef>
                        <a:spcAft>
                          <a:spcPts val="0"/>
                        </a:spcAft>
                      </a:pPr>
                      <a:r>
                        <a:rPr lang="en-US" sz="2000" dirty="0">
                          <a:effectLst/>
                          <a:latin typeface="Calibri" panose="020F0502020204030204" pitchFamily="34" charset="0"/>
                        </a:rPr>
                        <a:t>Detached / withdrawn from co-workers, poor communication, conflict, impatience, intolerance of others, </a:t>
                      </a:r>
                      <a:r>
                        <a:rPr lang="en-US" sz="2000" b="1" dirty="0">
                          <a:effectLst/>
                          <a:latin typeface="Calibri" panose="020F0502020204030204" pitchFamily="34" charset="0"/>
                        </a:rPr>
                        <a:t>sense of being the “only one who  can</a:t>
                      </a:r>
                      <a:r>
                        <a:rPr lang="en-US" sz="2000" b="1" baseline="0" dirty="0">
                          <a:effectLst/>
                          <a:latin typeface="Calibri" panose="020F0502020204030204" pitchFamily="34" charset="0"/>
                        </a:rPr>
                        <a:t> get the job done”</a:t>
                      </a:r>
                      <a:endParaRPr lang="en-US" sz="2000" b="1" dirty="0">
                        <a:solidFill>
                          <a:srgbClr val="000000"/>
                        </a:solidFill>
                        <a:effectLst/>
                        <a:latin typeface="Calibri" panose="020F0502020204030204" pitchFamily="34" charset="0"/>
                        <a:ea typeface="Calibri"/>
                        <a:cs typeface="Calibri Light"/>
                      </a:endParaRPr>
                    </a:p>
                  </a:txBody>
                  <a:tcPr marL="67456" marR="67456" marT="0" marB="0"/>
                </a:tc>
                <a:extLst>
                  <a:ext uri="{0D108BD9-81ED-4DB2-BD59-A6C34878D82A}">
                    <a16:rowId xmlns:a16="http://schemas.microsoft.com/office/drawing/2014/main" val="10002"/>
                  </a:ext>
                </a:extLst>
              </a:tr>
              <a:tr h="1033293">
                <a:tc>
                  <a:txBody>
                    <a:bodyPr/>
                    <a:lstStyle/>
                    <a:p>
                      <a:pPr marL="0" marR="0">
                        <a:spcBef>
                          <a:spcPts val="0"/>
                        </a:spcBef>
                        <a:spcAft>
                          <a:spcPts val="0"/>
                        </a:spcAft>
                      </a:pPr>
                      <a:r>
                        <a:rPr lang="en-US" sz="2000" dirty="0">
                          <a:effectLst/>
                          <a:latin typeface="Calibri" panose="020F0502020204030204" pitchFamily="34" charset="0"/>
                        </a:rPr>
                        <a:t>Behavioral</a:t>
                      </a:r>
                      <a:endParaRPr lang="en-US" sz="2000" dirty="0">
                        <a:solidFill>
                          <a:srgbClr val="000000"/>
                        </a:solidFill>
                        <a:effectLst/>
                        <a:latin typeface="Calibri" panose="020F0502020204030204" pitchFamily="34" charset="0"/>
                        <a:ea typeface="Calibri"/>
                        <a:cs typeface="Calibri Light"/>
                      </a:endParaRPr>
                    </a:p>
                  </a:txBody>
                  <a:tcPr marL="67456" marR="67456" marT="0" marB="0"/>
                </a:tc>
                <a:tc>
                  <a:txBody>
                    <a:bodyPr/>
                    <a:lstStyle/>
                    <a:p>
                      <a:pPr marL="0" marR="0" algn="just">
                        <a:spcBef>
                          <a:spcPts val="0"/>
                        </a:spcBef>
                        <a:spcAft>
                          <a:spcPts val="0"/>
                        </a:spcAft>
                      </a:pPr>
                      <a:r>
                        <a:rPr lang="en-US" sz="2000" dirty="0">
                          <a:effectLst/>
                          <a:latin typeface="Calibri" panose="020F0502020204030204" pitchFamily="34" charset="0"/>
                        </a:rPr>
                        <a:t>Calling</a:t>
                      </a:r>
                      <a:r>
                        <a:rPr lang="en-US" sz="2000" baseline="0" dirty="0">
                          <a:effectLst/>
                          <a:latin typeface="Calibri" panose="020F0502020204030204" pitchFamily="34" charset="0"/>
                        </a:rPr>
                        <a:t> out, arriving late, overwork, exhaustion, irresponsibility, poor follow-through</a:t>
                      </a:r>
                      <a:endParaRPr lang="en-US" sz="2000" dirty="0">
                        <a:solidFill>
                          <a:srgbClr val="000000"/>
                        </a:solidFill>
                        <a:effectLst/>
                        <a:latin typeface="Calibri" panose="020F0502020204030204" pitchFamily="34" charset="0"/>
                        <a:ea typeface="Calibri"/>
                        <a:cs typeface="Calibri Light"/>
                      </a:endParaRPr>
                    </a:p>
                  </a:txBody>
                  <a:tcPr marL="67456" marR="67456" marT="0" marB="0"/>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D98A4DC3-1CD5-B5AB-A13B-AC87F9B9FBC3}"/>
              </a:ext>
            </a:extLst>
          </p:cNvPr>
          <p:cNvSpPr txBox="1"/>
          <p:nvPr/>
        </p:nvSpPr>
        <p:spPr>
          <a:xfrm>
            <a:off x="449035" y="293914"/>
            <a:ext cx="9209315" cy="707886"/>
          </a:xfrm>
          <a:prstGeom prst="rect">
            <a:avLst/>
          </a:prstGeom>
          <a:noFill/>
          <a:effectLst>
            <a:outerShdw blurRad="50800" dist="38100" dir="16200000" rotWithShape="0">
              <a:prstClr val="black">
                <a:alpha val="40000"/>
              </a:prstClr>
            </a:outerShdw>
          </a:effectLst>
        </p:spPr>
        <p:txBody>
          <a:bodyPr wrap="square" rtlCol="0">
            <a:spAutoFit/>
          </a:bodyPr>
          <a:lstStyle/>
          <a:p>
            <a:r>
              <a:rPr lang="en-US" sz="4000" dirty="0"/>
              <a:t>Effects of Vicarious Trauma: Professional</a:t>
            </a:r>
          </a:p>
        </p:txBody>
      </p:sp>
      <p:sp>
        <p:nvSpPr>
          <p:cNvPr id="4" name="TextBox 3">
            <a:extLst>
              <a:ext uri="{FF2B5EF4-FFF2-40B4-BE49-F238E27FC236}">
                <a16:creationId xmlns:a16="http://schemas.microsoft.com/office/drawing/2014/main" id="{C7687DAB-C217-C271-6531-8FEA8232BA6B}"/>
              </a:ext>
            </a:extLst>
          </p:cNvPr>
          <p:cNvSpPr txBox="1"/>
          <p:nvPr/>
        </p:nvSpPr>
        <p:spPr>
          <a:xfrm>
            <a:off x="5890534" y="7916636"/>
            <a:ext cx="6094638" cy="381771"/>
          </a:xfrm>
          <a:prstGeom prst="rect">
            <a:avLst/>
          </a:prstGeom>
          <a:noFill/>
        </p:spPr>
        <p:txBody>
          <a:bodyPr wrap="square">
            <a:spAutoFit/>
          </a:bodyPr>
          <a:lstStyle/>
          <a:p>
            <a:pPr marL="0" indent="0" algn="r">
              <a:lnSpc>
                <a:spcPct val="110000"/>
              </a:lnSpc>
              <a:buFont typeface="Arial"/>
              <a:buNone/>
            </a:pPr>
            <a:r>
              <a:rPr lang="en-US" sz="1800" dirty="0">
                <a:ea typeface="MS PGothic" charset="0"/>
              </a:rPr>
              <a:t>(Adapted from J. </a:t>
            </a:r>
            <a:r>
              <a:rPr lang="en-US" sz="1800" dirty="0" err="1">
                <a:ea typeface="MS PGothic" charset="0"/>
              </a:rPr>
              <a:t>Yassen</a:t>
            </a:r>
            <a:r>
              <a:rPr lang="en-US" sz="1800" dirty="0">
                <a:ea typeface="MS PGothic" charset="0"/>
              </a:rPr>
              <a:t> in Figley, 1995)</a:t>
            </a:r>
            <a:endParaRPr lang="en-US" sz="2100" dirty="0">
              <a:ea typeface="MS PGothic" charset="0"/>
            </a:endParaRPr>
          </a:p>
        </p:txBody>
      </p:sp>
    </p:spTree>
    <p:extLst>
      <p:ext uri="{BB962C8B-B14F-4D97-AF65-F5344CB8AC3E}">
        <p14:creationId xmlns:p14="http://schemas.microsoft.com/office/powerpoint/2010/main" val="308518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ow can aid workers protect their wellbeing while working in disasters?' |  Working in development | The Guardian">
            <a:extLst>
              <a:ext uri="{FF2B5EF4-FFF2-40B4-BE49-F238E27FC236}">
                <a16:creationId xmlns:a16="http://schemas.microsoft.com/office/drawing/2014/main" id="{23641DA2-82CC-074B-8C1D-61580ADA3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317" y="2188769"/>
            <a:ext cx="8776607" cy="52659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43E644-54DB-D86C-A374-AB1EADA7DBE7}"/>
              </a:ext>
            </a:extLst>
          </p:cNvPr>
          <p:cNvSpPr txBox="1"/>
          <p:nvPr/>
        </p:nvSpPr>
        <p:spPr>
          <a:xfrm>
            <a:off x="631371" y="7919356"/>
            <a:ext cx="11560629" cy="369332"/>
          </a:xfrm>
          <a:prstGeom prst="rect">
            <a:avLst/>
          </a:prstGeom>
          <a:noFill/>
        </p:spPr>
        <p:txBody>
          <a:bodyPr wrap="square">
            <a:spAutoFit/>
          </a:bodyPr>
          <a:lstStyle/>
          <a:p>
            <a:r>
              <a:rPr lang="en-US" i="1" dirty="0"/>
              <a:t>Source</a:t>
            </a:r>
            <a:r>
              <a:rPr lang="en-US" dirty="0"/>
              <a:t>: https://ovc.ojp.gov/sites/g/files/xyckuh226/files/media/document/imp_making_the_business_case-508.pdf</a:t>
            </a:r>
          </a:p>
        </p:txBody>
      </p:sp>
      <p:sp>
        <p:nvSpPr>
          <p:cNvPr id="4" name="TextBox 3">
            <a:extLst>
              <a:ext uri="{FF2B5EF4-FFF2-40B4-BE49-F238E27FC236}">
                <a16:creationId xmlns:a16="http://schemas.microsoft.com/office/drawing/2014/main" id="{9B3FEDE8-EC11-3D4B-5CD6-05772FD1EE89}"/>
              </a:ext>
            </a:extLst>
          </p:cNvPr>
          <p:cNvSpPr txBox="1"/>
          <p:nvPr/>
        </p:nvSpPr>
        <p:spPr>
          <a:xfrm>
            <a:off x="1236890" y="278723"/>
            <a:ext cx="9209315" cy="707886"/>
          </a:xfrm>
          <a:prstGeom prst="rect">
            <a:avLst/>
          </a:prstGeom>
          <a:noFill/>
          <a:effectLst>
            <a:outerShdw blurRad="50800" dist="38100" dir="16200000" rotWithShape="0">
              <a:prstClr val="black">
                <a:alpha val="40000"/>
              </a:prstClr>
            </a:outerShdw>
          </a:effectLst>
        </p:spPr>
        <p:txBody>
          <a:bodyPr wrap="square" rtlCol="0">
            <a:spAutoFit/>
          </a:bodyPr>
          <a:lstStyle/>
          <a:p>
            <a:r>
              <a:rPr lang="en-US" sz="4000" dirty="0"/>
              <a:t>Organizational Signs of Vicarious Trauma</a:t>
            </a:r>
          </a:p>
        </p:txBody>
      </p:sp>
      <p:sp>
        <p:nvSpPr>
          <p:cNvPr id="5" name="TextBox 4">
            <a:extLst>
              <a:ext uri="{FF2B5EF4-FFF2-40B4-BE49-F238E27FC236}">
                <a16:creationId xmlns:a16="http://schemas.microsoft.com/office/drawing/2014/main" id="{CBCA98FA-C6AD-6A1D-C716-9FD61B221A72}"/>
              </a:ext>
            </a:extLst>
          </p:cNvPr>
          <p:cNvSpPr txBox="1"/>
          <p:nvPr/>
        </p:nvSpPr>
        <p:spPr>
          <a:xfrm>
            <a:off x="620486" y="1959429"/>
            <a:ext cx="5249635" cy="4647426"/>
          </a:xfrm>
          <a:prstGeom prst="rect">
            <a:avLst/>
          </a:prstGeom>
          <a:noFill/>
        </p:spPr>
        <p:txBody>
          <a:bodyPr wrap="square" rtlCol="0">
            <a:spAutoFit/>
          </a:bodyPr>
          <a:lstStyle/>
          <a:p>
            <a:r>
              <a:rPr lang="en-US" sz="3200" b="1" dirty="0"/>
              <a:t>Three Key Indicators</a:t>
            </a:r>
          </a:p>
          <a:p>
            <a:endParaRPr lang="en-US" sz="3200" dirty="0"/>
          </a:p>
          <a:p>
            <a:pPr marL="342900" indent="-342900">
              <a:buAutoNum type="arabicPeriod"/>
            </a:pPr>
            <a:r>
              <a:rPr lang="en-US" sz="2800" b="1" dirty="0"/>
              <a:t>High job turnover</a:t>
            </a:r>
            <a:endParaRPr lang="en-US" sz="2800" dirty="0"/>
          </a:p>
          <a:p>
            <a:pPr marL="342900" indent="-342900">
              <a:buFontTx/>
              <a:buAutoNum type="arabicPeriod"/>
            </a:pPr>
            <a:r>
              <a:rPr lang="en-US" sz="2800" b="1" dirty="0"/>
              <a:t>Low morale </a:t>
            </a:r>
            <a:r>
              <a:rPr lang="en-US" sz="2800" dirty="0"/>
              <a:t>(organizational contagion) </a:t>
            </a:r>
          </a:p>
          <a:p>
            <a:pPr marL="342900" indent="-342900">
              <a:buFontTx/>
              <a:buAutoNum type="arabicPeriod"/>
            </a:pPr>
            <a:r>
              <a:rPr lang="en-US" sz="2800" b="1" dirty="0"/>
              <a:t>Decreased Productivity</a:t>
            </a:r>
            <a:endParaRPr lang="en-US" sz="2800" dirty="0"/>
          </a:p>
          <a:p>
            <a:pPr marL="800100" lvl="1" indent="-342900">
              <a:buFont typeface="Arial" panose="020B0604020202020204" pitchFamily="34" charset="0"/>
              <a:buChar char="•"/>
            </a:pPr>
            <a:r>
              <a:rPr lang="en-US" sz="2800" dirty="0"/>
              <a:t>Unmanaged VT lessens employees’ complex decision-making capabilities</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44803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8534400"/>
            <a:ext cx="1218882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8445754"/>
            <a:ext cx="1218882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57912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8445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D862296-E01B-008A-B862-825E6E9360BB}"/>
              </a:ext>
            </a:extLst>
          </p:cNvPr>
          <p:cNvSpPr txBox="1"/>
          <p:nvPr/>
        </p:nvSpPr>
        <p:spPr>
          <a:xfrm>
            <a:off x="8141110" y="852129"/>
            <a:ext cx="3401961" cy="4914687"/>
          </a:xfrm>
          <a:prstGeom prst="rect">
            <a:avLst/>
          </a:prstGeom>
          <a:effectLst>
            <a:outerShdw blurRad="50800" dist="38100" dir="16200000" rotWithShape="0">
              <a:prstClr val="black">
                <a:alpha val="40000"/>
              </a:prstClr>
            </a:outerShdw>
          </a:effectLst>
        </p:spPr>
        <p:txBody>
          <a:bodyPr vert="horz" lIns="91440" tIns="45720" rIns="91440" bIns="45720" rtlCol="0" anchor="b">
            <a:normAutofit/>
          </a:bodyPr>
          <a:lstStyle/>
          <a:p>
            <a:pPr defTabSz="914400">
              <a:lnSpc>
                <a:spcPct val="85000"/>
              </a:lnSpc>
              <a:spcBef>
                <a:spcPct val="0"/>
              </a:spcBef>
              <a:spcAft>
                <a:spcPts val="600"/>
              </a:spcAft>
            </a:pPr>
            <a:r>
              <a:rPr lang="en-US" sz="6000" spc="-50" dirty="0">
                <a:solidFill>
                  <a:schemeClr val="tx1">
                    <a:lumMod val="85000"/>
                    <a:lumOff val="15000"/>
                  </a:schemeClr>
                </a:solidFill>
                <a:latin typeface="+mj-lt"/>
                <a:ea typeface="+mj-ea"/>
                <a:cs typeface="+mj-cs"/>
              </a:rPr>
              <a:t>The Difference between Stress and Vicarious Trauma</a:t>
            </a:r>
          </a:p>
        </p:txBody>
      </p:sp>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57912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8445754"/>
            <a:ext cx="12191985" cy="886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 name="Table 3">
            <a:extLst>
              <a:ext uri="{FF2B5EF4-FFF2-40B4-BE49-F238E27FC236}">
                <a16:creationId xmlns:a16="http://schemas.microsoft.com/office/drawing/2014/main" id="{D18A713E-2351-E8C8-BD52-E6CD1A456DE3}"/>
              </a:ext>
            </a:extLst>
          </p:cNvPr>
          <p:cNvGraphicFramePr>
            <a:graphicFrameLocks noGrp="1"/>
          </p:cNvGraphicFramePr>
          <p:nvPr>
            <p:extLst>
              <p:ext uri="{D42A27DB-BD31-4B8C-83A1-F6EECF244321}">
                <p14:modId xmlns:p14="http://schemas.microsoft.com/office/powerpoint/2010/main" val="3784921685"/>
              </p:ext>
            </p:extLst>
          </p:nvPr>
        </p:nvGraphicFramePr>
        <p:xfrm>
          <a:off x="698965" y="852129"/>
          <a:ext cx="6838316" cy="7040880"/>
        </p:xfrm>
        <a:graphic>
          <a:graphicData uri="http://schemas.openxmlformats.org/drawingml/2006/table">
            <a:tbl>
              <a:tblPr firstRow="1" bandRow="1">
                <a:tableStyleId>{5C22544A-7EE6-4342-B048-85BDC9FD1C3A}</a:tableStyleId>
              </a:tblPr>
              <a:tblGrid>
                <a:gridCol w="3419158">
                  <a:extLst>
                    <a:ext uri="{9D8B030D-6E8A-4147-A177-3AD203B41FA5}">
                      <a16:colId xmlns:a16="http://schemas.microsoft.com/office/drawing/2014/main" val="3988617340"/>
                    </a:ext>
                  </a:extLst>
                </a:gridCol>
                <a:gridCol w="3419158">
                  <a:extLst>
                    <a:ext uri="{9D8B030D-6E8A-4147-A177-3AD203B41FA5}">
                      <a16:colId xmlns:a16="http://schemas.microsoft.com/office/drawing/2014/main" val="4180195937"/>
                    </a:ext>
                  </a:extLst>
                </a:gridCol>
              </a:tblGrid>
              <a:tr h="553212">
                <a:tc>
                  <a:txBody>
                    <a:bodyPr/>
                    <a:lstStyle/>
                    <a:p>
                      <a:r>
                        <a:rPr lang="en-US" sz="3300"/>
                        <a:t>Stress</a:t>
                      </a:r>
                    </a:p>
                  </a:txBody>
                  <a:tcPr marL="125730" marR="125730" marT="62865" marB="62865"/>
                </a:tc>
                <a:tc>
                  <a:txBody>
                    <a:bodyPr/>
                    <a:lstStyle/>
                    <a:p>
                      <a:r>
                        <a:rPr lang="en-US" sz="3300"/>
                        <a:t>Vicarious Trauma</a:t>
                      </a:r>
                    </a:p>
                  </a:txBody>
                  <a:tcPr marL="125730" marR="125730" marT="62865" marB="62865"/>
                </a:tc>
                <a:extLst>
                  <a:ext uri="{0D108BD9-81ED-4DB2-BD59-A6C34878D82A}">
                    <a16:rowId xmlns:a16="http://schemas.microsoft.com/office/drawing/2014/main" val="804499651"/>
                  </a:ext>
                </a:extLst>
              </a:tr>
              <a:tr h="1307592">
                <a:tc>
                  <a:txBody>
                    <a:bodyPr/>
                    <a:lstStyle/>
                    <a:p>
                      <a:r>
                        <a:rPr lang="en-US" sz="3300"/>
                        <a:t>Sleeplessness due to workload</a:t>
                      </a:r>
                    </a:p>
                  </a:txBody>
                  <a:tcPr marL="125730" marR="125730" marT="62865" marB="62865"/>
                </a:tc>
                <a:tc>
                  <a:txBody>
                    <a:bodyPr/>
                    <a:lstStyle/>
                    <a:p>
                      <a:r>
                        <a:rPr lang="en-US" sz="3300"/>
                        <a:t>Sleeplessness due to nightmares mirroring clients’ stories</a:t>
                      </a:r>
                    </a:p>
                  </a:txBody>
                  <a:tcPr marL="125730" marR="125730" marT="62865" marB="62865"/>
                </a:tc>
                <a:extLst>
                  <a:ext uri="{0D108BD9-81ED-4DB2-BD59-A6C34878D82A}">
                    <a16:rowId xmlns:a16="http://schemas.microsoft.com/office/drawing/2014/main" val="2334447353"/>
                  </a:ext>
                </a:extLst>
              </a:tr>
              <a:tr h="1307592">
                <a:tc>
                  <a:txBody>
                    <a:bodyPr/>
                    <a:lstStyle/>
                    <a:p>
                      <a:r>
                        <a:rPr lang="en-US" sz="3300" dirty="0"/>
                        <a:t>Call out sick from work</a:t>
                      </a:r>
                    </a:p>
                  </a:txBody>
                  <a:tcPr marL="125730" marR="125730" marT="62865" marB="62865"/>
                </a:tc>
                <a:tc>
                  <a:txBody>
                    <a:bodyPr/>
                    <a:lstStyle/>
                    <a:p>
                      <a:r>
                        <a:rPr lang="en-US" sz="3300"/>
                        <a:t>Call out sick because what difference am I making anyway?</a:t>
                      </a:r>
                    </a:p>
                  </a:txBody>
                  <a:tcPr marL="125730" marR="125730" marT="62865" marB="62865"/>
                </a:tc>
                <a:extLst>
                  <a:ext uri="{0D108BD9-81ED-4DB2-BD59-A6C34878D82A}">
                    <a16:rowId xmlns:a16="http://schemas.microsoft.com/office/drawing/2014/main" val="163918452"/>
                  </a:ext>
                </a:extLst>
              </a:tr>
              <a:tr h="1307592">
                <a:tc>
                  <a:txBody>
                    <a:bodyPr/>
                    <a:lstStyle/>
                    <a:p>
                      <a:r>
                        <a:rPr lang="en-US" sz="3300"/>
                        <a:t>Anxious about deadline</a:t>
                      </a:r>
                    </a:p>
                  </a:txBody>
                  <a:tcPr marL="125730" marR="125730" marT="62865" marB="62865"/>
                </a:tc>
                <a:tc>
                  <a:txBody>
                    <a:bodyPr/>
                    <a:lstStyle/>
                    <a:p>
                      <a:r>
                        <a:rPr lang="en-US" sz="3300" dirty="0"/>
                        <a:t>Worry and anxiety about the safety of self, others, or client</a:t>
                      </a:r>
                    </a:p>
                  </a:txBody>
                  <a:tcPr marL="125730" marR="125730" marT="62865" marB="62865"/>
                </a:tc>
                <a:extLst>
                  <a:ext uri="{0D108BD9-81ED-4DB2-BD59-A6C34878D82A}">
                    <a16:rowId xmlns:a16="http://schemas.microsoft.com/office/drawing/2014/main" val="461222459"/>
                  </a:ext>
                </a:extLst>
              </a:tr>
            </a:tbl>
          </a:graphicData>
        </a:graphic>
      </p:graphicFrame>
    </p:spTree>
    <p:extLst>
      <p:ext uri="{BB962C8B-B14F-4D97-AF65-F5344CB8AC3E}">
        <p14:creationId xmlns:p14="http://schemas.microsoft.com/office/powerpoint/2010/main" val="1260029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22B49D-109E-C0BE-A84D-8B172D8357A7}"/>
              </a:ext>
            </a:extLst>
          </p:cNvPr>
          <p:cNvSpPr txBox="1"/>
          <p:nvPr/>
        </p:nvSpPr>
        <p:spPr>
          <a:xfrm>
            <a:off x="881741" y="734787"/>
            <a:ext cx="8409215" cy="1077218"/>
          </a:xfrm>
          <a:prstGeom prst="rect">
            <a:avLst/>
          </a:prstGeom>
          <a:noFill/>
          <a:effectLst>
            <a:outerShdw blurRad="50800" dist="38100" dir="16200000" rotWithShape="0">
              <a:prstClr val="black">
                <a:alpha val="40000"/>
              </a:prstClr>
            </a:outerShdw>
          </a:effectLst>
        </p:spPr>
        <p:txBody>
          <a:bodyPr wrap="square">
            <a:spAutoFit/>
          </a:bodyPr>
          <a:lstStyle/>
          <a:p>
            <a:r>
              <a:rPr lang="en-US" sz="3200" b="1" dirty="0">
                <a:latin typeface="+mn-lt"/>
              </a:rPr>
              <a:t>Compassion fatigue vs. Compassion Satisfaction </a:t>
            </a:r>
            <a:br>
              <a:rPr lang="en-US" sz="3200" b="1" dirty="0">
                <a:latin typeface="+mn-lt"/>
              </a:rPr>
            </a:br>
            <a:endParaRPr lang="en-US" sz="3200" dirty="0"/>
          </a:p>
        </p:txBody>
      </p:sp>
      <p:pic>
        <p:nvPicPr>
          <p:cNvPr id="3074" name="Picture 2" descr="See the source image">
            <a:extLst>
              <a:ext uri="{FF2B5EF4-FFF2-40B4-BE49-F238E27FC236}">
                <a16:creationId xmlns:a16="http://schemas.microsoft.com/office/drawing/2014/main" id="{6A05B080-6A65-D418-E2E4-99EA4BF8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83" y="2769809"/>
            <a:ext cx="10956397" cy="33333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AF6C0A3-A5BE-DAD5-0E7F-E232EF6DDE05}"/>
              </a:ext>
            </a:extLst>
          </p:cNvPr>
          <p:cNvSpPr txBox="1"/>
          <p:nvPr/>
        </p:nvSpPr>
        <p:spPr>
          <a:xfrm>
            <a:off x="8458198" y="7875840"/>
            <a:ext cx="6094638" cy="369332"/>
          </a:xfrm>
          <a:prstGeom prst="rect">
            <a:avLst/>
          </a:prstGeom>
          <a:noFill/>
        </p:spPr>
        <p:txBody>
          <a:bodyPr wrap="square">
            <a:spAutoFit/>
          </a:bodyPr>
          <a:lstStyle/>
          <a:p>
            <a:r>
              <a:rPr lang="en-US" dirty="0"/>
              <a:t>	</a:t>
            </a:r>
            <a:r>
              <a:rPr lang="en-US" sz="1800" dirty="0"/>
              <a:t>(</a:t>
            </a:r>
            <a:r>
              <a:rPr lang="en-US" sz="1800" dirty="0" err="1"/>
              <a:t>Anewalt</a:t>
            </a:r>
            <a:r>
              <a:rPr lang="en-US" sz="1800" dirty="0"/>
              <a:t>, 2009; Figley, 1995)</a:t>
            </a:r>
            <a:endParaRPr lang="en-US" dirty="0"/>
          </a:p>
        </p:txBody>
      </p:sp>
    </p:spTree>
    <p:extLst>
      <p:ext uri="{BB962C8B-B14F-4D97-AF65-F5344CB8AC3E}">
        <p14:creationId xmlns:p14="http://schemas.microsoft.com/office/powerpoint/2010/main" val="3135866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9144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950CC7E1-8EF6-C20C-5D1A-E8B30C9C0E90}"/>
              </a:ext>
            </a:extLst>
          </p:cNvPr>
          <p:cNvSpPr txBox="1"/>
          <p:nvPr/>
        </p:nvSpPr>
        <p:spPr>
          <a:xfrm>
            <a:off x="359228" y="644991"/>
            <a:ext cx="6906985" cy="9029687"/>
          </a:xfrm>
          <a:prstGeom prst="rect">
            <a:avLst/>
          </a:prstGeom>
        </p:spPr>
        <p:txBody>
          <a:bodyPr vert="horz" lIns="0" tIns="45720" rIns="0" bIns="45720" rtlCol="0">
            <a:normAutofit fontScale="77500" lnSpcReduction="20000"/>
          </a:bodyPr>
          <a:lstStyle/>
          <a:p>
            <a:pPr marL="285750" indent="-285750" defTabSz="914400" fontAlgn="base">
              <a:lnSpc>
                <a:spcPct val="90000"/>
              </a:lnSpc>
              <a:spcAft>
                <a:spcPts val="600"/>
              </a:spcAft>
              <a:buClr>
                <a:schemeClr val="accent1"/>
              </a:buClr>
              <a:buFont typeface="Calibri" panose="020F0502020204030204" pitchFamily="34" charset="0"/>
              <a:buChar char="Ø"/>
            </a:pPr>
            <a:r>
              <a:rPr lang="en-US" sz="4500" b="0" i="0" dirty="0">
                <a:solidFill>
                  <a:srgbClr val="FFFFFF"/>
                </a:solidFill>
                <a:effectLst/>
              </a:rPr>
              <a:t>38% of lawyers reported that they often work long hours, while another 9% reported that they “never stop working”</a:t>
            </a:r>
          </a:p>
          <a:p>
            <a:pPr marL="285750" indent="-285750" defTabSz="914400" fontAlgn="base">
              <a:lnSpc>
                <a:spcPct val="90000"/>
              </a:lnSpc>
              <a:spcAft>
                <a:spcPts val="600"/>
              </a:spcAft>
              <a:buClr>
                <a:schemeClr val="accent1"/>
              </a:buClr>
              <a:buFont typeface="Calibri" panose="020F0502020204030204" pitchFamily="34" charset="0"/>
              <a:buChar char="Ø"/>
            </a:pPr>
            <a:endParaRPr lang="en-US" sz="4500" dirty="0">
              <a:solidFill>
                <a:srgbClr val="FFFFFF"/>
              </a:solidFill>
            </a:endParaRPr>
          </a:p>
          <a:p>
            <a:pPr marL="285750" indent="-285750" defTabSz="914400" fontAlgn="base">
              <a:lnSpc>
                <a:spcPct val="90000"/>
              </a:lnSpc>
              <a:spcAft>
                <a:spcPts val="600"/>
              </a:spcAft>
              <a:buClr>
                <a:schemeClr val="accent1"/>
              </a:buClr>
              <a:buFont typeface="Calibri" panose="020F0502020204030204" pitchFamily="34" charset="0"/>
              <a:buChar char="Ø"/>
            </a:pPr>
            <a:r>
              <a:rPr lang="en-US" sz="4500" b="0" i="0" dirty="0">
                <a:solidFill>
                  <a:srgbClr val="FFFFFF"/>
                </a:solidFill>
                <a:effectLst/>
              </a:rPr>
              <a:t>25% reported that they failed to take adequate breaks during their workday</a:t>
            </a:r>
          </a:p>
          <a:p>
            <a:pPr marL="285750" indent="-285750" defTabSz="914400" fontAlgn="base">
              <a:lnSpc>
                <a:spcPct val="90000"/>
              </a:lnSpc>
              <a:spcAft>
                <a:spcPts val="600"/>
              </a:spcAft>
              <a:buClr>
                <a:schemeClr val="accent1"/>
              </a:buClr>
              <a:buFont typeface="Calibri" panose="020F0502020204030204" pitchFamily="34" charset="0"/>
              <a:buChar char="Ø"/>
            </a:pPr>
            <a:endParaRPr lang="en-US" sz="4500" dirty="0">
              <a:solidFill>
                <a:srgbClr val="FFFFFF"/>
              </a:solidFill>
            </a:endParaRPr>
          </a:p>
          <a:p>
            <a:pPr marL="285750" indent="-285750" defTabSz="914400" fontAlgn="base">
              <a:lnSpc>
                <a:spcPct val="90000"/>
              </a:lnSpc>
              <a:spcAft>
                <a:spcPts val="600"/>
              </a:spcAft>
              <a:buClr>
                <a:schemeClr val="accent1"/>
              </a:buClr>
              <a:buFont typeface="Calibri" panose="020F0502020204030204" pitchFamily="34" charset="0"/>
              <a:buChar char="Ø"/>
            </a:pPr>
            <a:r>
              <a:rPr lang="en-US" sz="4500" b="0" i="0" dirty="0">
                <a:solidFill>
                  <a:srgbClr val="FFFFFF"/>
                </a:solidFill>
                <a:effectLst/>
              </a:rPr>
              <a:t>32% reported that they felt pressured to refrain from taking vacation time</a:t>
            </a:r>
          </a:p>
          <a:p>
            <a:pPr marL="285750" indent="-285750" defTabSz="914400" fontAlgn="base">
              <a:lnSpc>
                <a:spcPct val="90000"/>
              </a:lnSpc>
              <a:spcAft>
                <a:spcPts val="600"/>
              </a:spcAft>
              <a:buClr>
                <a:schemeClr val="accent1"/>
              </a:buClr>
              <a:buFont typeface="Calibri" panose="020F0502020204030204" pitchFamily="34" charset="0"/>
              <a:buChar char="Ø"/>
            </a:pPr>
            <a:endParaRPr lang="en-US" sz="4500" dirty="0">
              <a:solidFill>
                <a:srgbClr val="FFFFFF"/>
              </a:solidFill>
            </a:endParaRPr>
          </a:p>
          <a:p>
            <a:pPr marL="285750" indent="-285750" defTabSz="914400" fontAlgn="base">
              <a:lnSpc>
                <a:spcPct val="90000"/>
              </a:lnSpc>
              <a:spcAft>
                <a:spcPts val="600"/>
              </a:spcAft>
              <a:buClr>
                <a:schemeClr val="accent1"/>
              </a:buClr>
              <a:buFont typeface="Calibri" panose="020F0502020204030204" pitchFamily="34" charset="0"/>
              <a:buChar char="Ø"/>
            </a:pPr>
            <a:r>
              <a:rPr lang="en-US" sz="4500" b="0" i="0" dirty="0">
                <a:solidFill>
                  <a:srgbClr val="FFFFFF"/>
                </a:solidFill>
                <a:effectLst/>
              </a:rPr>
              <a:t>Despite all the above evidence…..</a:t>
            </a:r>
          </a:p>
          <a:p>
            <a:pPr marL="285750" indent="-285750" defTabSz="914400" fontAlgn="base">
              <a:lnSpc>
                <a:spcPct val="90000"/>
              </a:lnSpc>
              <a:spcAft>
                <a:spcPts val="600"/>
              </a:spcAft>
              <a:buClr>
                <a:schemeClr val="accent1"/>
              </a:buClr>
              <a:buFont typeface="Calibri" panose="020F0502020204030204" pitchFamily="34" charset="0"/>
              <a:buChar char="Ø"/>
            </a:pPr>
            <a:endParaRPr lang="en-US" sz="4500" dirty="0">
              <a:solidFill>
                <a:srgbClr val="FFFFFF"/>
              </a:solidFill>
            </a:endParaRPr>
          </a:p>
          <a:p>
            <a:pPr marL="285750" indent="-285750" defTabSz="914400" fontAlgn="base">
              <a:lnSpc>
                <a:spcPct val="90000"/>
              </a:lnSpc>
              <a:spcAft>
                <a:spcPts val="600"/>
              </a:spcAft>
              <a:buClr>
                <a:schemeClr val="accent1"/>
              </a:buClr>
              <a:buFont typeface="Calibri" panose="020F0502020204030204" pitchFamily="34" charset="0"/>
              <a:buChar char="Ø"/>
            </a:pPr>
            <a:r>
              <a:rPr lang="en-US" sz="4500" b="0" i="0" dirty="0">
                <a:solidFill>
                  <a:srgbClr val="FFFFFF"/>
                </a:solidFill>
                <a:effectLst/>
              </a:rPr>
              <a:t>The great majority of lawyers (68%) said they agree with the statement “I make time for myself.”</a:t>
            </a:r>
          </a:p>
          <a:p>
            <a:pPr defTabSz="914400" fontAlgn="base">
              <a:lnSpc>
                <a:spcPct val="90000"/>
              </a:lnSpc>
              <a:spcAft>
                <a:spcPts val="600"/>
              </a:spcAft>
              <a:buClr>
                <a:schemeClr val="accent1"/>
              </a:buClr>
              <a:buFont typeface="Calibri" panose="020F0502020204030204" pitchFamily="34" charset="0"/>
            </a:pPr>
            <a:endParaRPr lang="en-US" sz="1600" b="0" i="0" dirty="0">
              <a:solidFill>
                <a:srgbClr val="FFFFFF"/>
              </a:solidFill>
              <a:effectLst/>
            </a:endParaRPr>
          </a:p>
          <a:p>
            <a:pPr algn="r" defTabSz="914400" fontAlgn="base">
              <a:lnSpc>
                <a:spcPct val="90000"/>
              </a:lnSpc>
              <a:spcAft>
                <a:spcPts val="600"/>
              </a:spcAft>
              <a:buClr>
                <a:schemeClr val="accent1"/>
              </a:buClr>
              <a:buFont typeface="Calibri" panose="020F0502020204030204" pitchFamily="34" charset="0"/>
            </a:pPr>
            <a:endParaRPr lang="en-US" sz="1600" dirty="0">
              <a:solidFill>
                <a:srgbClr val="FFFFFF"/>
              </a:solidFill>
            </a:endParaRPr>
          </a:p>
          <a:p>
            <a:pPr algn="r" defTabSz="914400" fontAlgn="base">
              <a:lnSpc>
                <a:spcPct val="90000"/>
              </a:lnSpc>
              <a:spcAft>
                <a:spcPts val="600"/>
              </a:spcAft>
              <a:buClr>
                <a:schemeClr val="accent1"/>
              </a:buClr>
              <a:buFont typeface="Calibri" panose="020F0502020204030204" pitchFamily="34" charset="0"/>
            </a:pPr>
            <a:r>
              <a:rPr lang="en-US" sz="1600" b="0" i="1" dirty="0">
                <a:solidFill>
                  <a:srgbClr val="FFFFFF"/>
                </a:solidFill>
                <a:effectLst/>
              </a:rPr>
              <a:t>(ABA Profile of the Profession</a:t>
            </a:r>
            <a:r>
              <a:rPr lang="en-US" sz="1600" dirty="0">
                <a:solidFill>
                  <a:srgbClr val="FFFFFF"/>
                </a:solidFill>
              </a:rPr>
              <a:t>, </a:t>
            </a:r>
            <a:r>
              <a:rPr lang="en-US" sz="1600" b="0" i="0" dirty="0">
                <a:solidFill>
                  <a:srgbClr val="FFFFFF"/>
                </a:solidFill>
                <a:effectLst/>
              </a:rPr>
              <a:t>2020 Edition of Survey on Lawyer Wellbeing)</a:t>
            </a:r>
          </a:p>
          <a:p>
            <a:pPr defTabSz="914400" fontAlgn="base">
              <a:lnSpc>
                <a:spcPct val="90000"/>
              </a:lnSpc>
              <a:spcAft>
                <a:spcPts val="600"/>
              </a:spcAft>
              <a:buClr>
                <a:schemeClr val="accent1"/>
              </a:buClr>
              <a:buFont typeface="Calibri" panose="020F0502020204030204" pitchFamily="34" charset="0"/>
            </a:pPr>
            <a:endParaRPr lang="en-US" sz="1600" dirty="0">
              <a:solidFill>
                <a:srgbClr val="FFFFFF"/>
              </a:solidFill>
            </a:endParaRPr>
          </a:p>
          <a:p>
            <a:pPr defTabSz="914400" fontAlgn="base">
              <a:lnSpc>
                <a:spcPct val="90000"/>
              </a:lnSpc>
              <a:spcAft>
                <a:spcPts val="600"/>
              </a:spcAft>
              <a:buClr>
                <a:schemeClr val="accent1"/>
              </a:buClr>
              <a:buFont typeface="Calibri" panose="020F0502020204030204" pitchFamily="34" charset="0"/>
            </a:pPr>
            <a:endParaRPr lang="en-US" sz="1600" b="0" i="0" dirty="0">
              <a:solidFill>
                <a:srgbClr val="FFFFFF"/>
              </a:solidFill>
              <a:effectLst/>
            </a:endParaRPr>
          </a:p>
        </p:txBody>
      </p:sp>
      <p:sp>
        <p:nvSpPr>
          <p:cNvPr id="13" name="Rectangle 12">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Text&#10;&#10;Description automatically generated with low confidence">
            <a:extLst>
              <a:ext uri="{FF2B5EF4-FFF2-40B4-BE49-F238E27FC236}">
                <a16:creationId xmlns:a16="http://schemas.microsoft.com/office/drawing/2014/main" id="{AB127AFB-41D2-C790-C1C5-36C5068BB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700" y="2073729"/>
            <a:ext cx="4350817" cy="5347607"/>
          </a:xfrm>
          <a:prstGeom prst="rect">
            <a:avLst/>
          </a:prstGeom>
        </p:spPr>
      </p:pic>
    </p:spTree>
    <p:extLst>
      <p:ext uri="{BB962C8B-B14F-4D97-AF65-F5344CB8AC3E}">
        <p14:creationId xmlns:p14="http://schemas.microsoft.com/office/powerpoint/2010/main" val="9029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8ABBBB-B3E7-61C7-D7BF-2749FECF3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745" y="-453813"/>
            <a:ext cx="10679028" cy="10679028"/>
          </a:xfrm>
          <a:prstGeom prst="rect">
            <a:avLst/>
          </a:prstGeom>
        </p:spPr>
      </p:pic>
      <p:pic>
        <p:nvPicPr>
          <p:cNvPr id="42" name="Picture 41" descr="Graphical user interface&#10;&#10;Description automatically generated">
            <a:extLst>
              <a:ext uri="{FF2B5EF4-FFF2-40B4-BE49-F238E27FC236}">
                <a16:creationId xmlns:a16="http://schemas.microsoft.com/office/drawing/2014/main" id="{C1F0C610-6610-D984-2C77-60C8DC2A157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366" y1="31179" x2="12255" y2="50570"/>
                        <a14:foregroundMark x1="12255" y1="50570" x2="14052" y2="68631"/>
                        <a14:foregroundMark x1="14052" y1="68631" x2="22549" y2="85551"/>
                        <a14:foregroundMark x1="22549" y1="85551" x2="39216" y2="80608"/>
                        <a14:foregroundMark x1="39216" y1="80608" x2="29739" y2="23004"/>
                        <a14:foregroundMark x1="29739" y1="23004" x2="28268" y2="19202"/>
                        <a14:foregroundMark x1="33333" y1="18631" x2="15196" y2="19772"/>
                        <a14:foregroundMark x1="15196" y1="19772" x2="28922" y2="19392"/>
                        <a14:foregroundMark x1="48529" y1="45817" x2="44608" y2="45057"/>
                      </a14:backgroundRemoval>
                    </a14:imgEffect>
                  </a14:imgLayer>
                </a14:imgProps>
              </a:ext>
              <a:ext uri="{28A0092B-C50C-407E-A947-70E740481C1C}">
                <a14:useLocalDpi xmlns:a14="http://schemas.microsoft.com/office/drawing/2010/main" val="0"/>
              </a:ext>
            </a:extLst>
          </a:blip>
          <a:stretch>
            <a:fillRect/>
          </a:stretch>
        </p:blipFill>
        <p:spPr>
          <a:xfrm rot="20758684">
            <a:off x="220998" y="375075"/>
            <a:ext cx="3423798" cy="2942676"/>
          </a:xfrm>
          <a:prstGeom prst="rect">
            <a:avLst/>
          </a:prstGeom>
        </p:spPr>
      </p:pic>
      <p:pic>
        <p:nvPicPr>
          <p:cNvPr id="23" name="Picture 22" descr="A person holding a syringe&#10;&#10;Description automatically generated with medium confidence">
            <a:extLst>
              <a:ext uri="{FF2B5EF4-FFF2-40B4-BE49-F238E27FC236}">
                <a16:creationId xmlns:a16="http://schemas.microsoft.com/office/drawing/2014/main" id="{E5311C7E-7C92-5725-2BF7-BE0B04E92E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497" b="89542" l="10000" r="90000">
                        <a14:foregroundMark x1="56190" y1="8497" x2="59048" y2="11111"/>
                        <a14:foregroundMark x1="29524" y1="13072" x2="30000" y2="20915"/>
                      </a14:backgroundRemoval>
                    </a14:imgEffect>
                  </a14:imgLayer>
                </a14:imgProps>
              </a:ext>
              <a:ext uri="{28A0092B-C50C-407E-A947-70E740481C1C}">
                <a14:useLocalDpi xmlns:a14="http://schemas.microsoft.com/office/drawing/2010/main" val="0"/>
              </a:ext>
            </a:extLst>
          </a:blip>
          <a:stretch>
            <a:fillRect/>
          </a:stretch>
        </p:blipFill>
        <p:spPr>
          <a:xfrm>
            <a:off x="5893363" y="6082453"/>
            <a:ext cx="4564697" cy="3325708"/>
          </a:xfrm>
          <a:prstGeom prst="rect">
            <a:avLst/>
          </a:prstGeom>
        </p:spPr>
      </p:pic>
      <p:grpSp>
        <p:nvGrpSpPr>
          <p:cNvPr id="51" name="Group 50">
            <a:extLst>
              <a:ext uri="{FF2B5EF4-FFF2-40B4-BE49-F238E27FC236}">
                <a16:creationId xmlns:a16="http://schemas.microsoft.com/office/drawing/2014/main" id="{A892E5AF-7ACF-F921-E703-ECFEC0F19D80}"/>
              </a:ext>
            </a:extLst>
          </p:cNvPr>
          <p:cNvGrpSpPr/>
          <p:nvPr/>
        </p:nvGrpSpPr>
        <p:grpSpPr>
          <a:xfrm>
            <a:off x="7621258" y="592664"/>
            <a:ext cx="2600333" cy="1459654"/>
            <a:chOff x="7621258" y="592664"/>
            <a:chExt cx="2600333" cy="1459654"/>
          </a:xfrm>
        </p:grpSpPr>
        <p:sp>
          <p:nvSpPr>
            <p:cNvPr id="17" name="Thought Bubble: Cloud 16">
              <a:extLst>
                <a:ext uri="{FF2B5EF4-FFF2-40B4-BE49-F238E27FC236}">
                  <a16:creationId xmlns:a16="http://schemas.microsoft.com/office/drawing/2014/main" id="{34FB8BB5-53C5-252A-E086-675F2609CDF4}"/>
                </a:ext>
              </a:extLst>
            </p:cNvPr>
            <p:cNvSpPr/>
            <p:nvPr/>
          </p:nvSpPr>
          <p:spPr>
            <a:xfrm>
              <a:off x="7621258" y="592664"/>
              <a:ext cx="2600333" cy="1459654"/>
            </a:xfrm>
            <a:prstGeom prst="cloudCallout">
              <a:avLst>
                <a:gd name="adj1" fmla="val -33365"/>
                <a:gd name="adj2" fmla="val 87914"/>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E2C25277-3F06-E8A2-8003-392DD33A10A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404" b="90367" l="5274" r="93460">
                          <a14:foregroundMark x1="72574" y1="10780" x2="37342" y2="10321"/>
                          <a14:foregroundMark x1="8861" y1="32110" x2="9705" y2="52064"/>
                          <a14:foregroundMark x1="92194" y1="32110" x2="89873" y2="60321"/>
                          <a14:foregroundMark x1="89873" y1="60321" x2="89241" y2="60092"/>
                          <a14:foregroundMark x1="5696" y1="43578" x2="5696" y2="36927"/>
                          <a14:foregroundMark x1="66456" y1="90367" x2="71941" y2="90138"/>
                          <a14:foregroundMark x1="93460" y1="33028" x2="93460" y2="47936"/>
                        </a14:backgroundRemoval>
                      </a14:imgEffect>
                    </a14:imgLayer>
                  </a14:imgProps>
                </a:ext>
                <a:ext uri="{28A0092B-C50C-407E-A947-70E740481C1C}">
                  <a14:useLocalDpi xmlns:a14="http://schemas.microsoft.com/office/drawing/2010/main" val="0"/>
                </a:ext>
              </a:extLst>
            </a:blip>
            <a:stretch>
              <a:fillRect/>
            </a:stretch>
          </p:blipFill>
          <p:spPr>
            <a:xfrm>
              <a:off x="8242397" y="797506"/>
              <a:ext cx="1248198" cy="1148131"/>
            </a:xfrm>
            <a:prstGeom prst="rect">
              <a:avLst/>
            </a:prstGeom>
          </p:spPr>
        </p:pic>
      </p:grpSp>
      <p:grpSp>
        <p:nvGrpSpPr>
          <p:cNvPr id="50" name="Group 49">
            <a:extLst>
              <a:ext uri="{FF2B5EF4-FFF2-40B4-BE49-F238E27FC236}">
                <a16:creationId xmlns:a16="http://schemas.microsoft.com/office/drawing/2014/main" id="{D0D2B3E4-2467-323F-67CC-785854F55FA8}"/>
              </a:ext>
            </a:extLst>
          </p:cNvPr>
          <p:cNvGrpSpPr/>
          <p:nvPr/>
        </p:nvGrpSpPr>
        <p:grpSpPr>
          <a:xfrm>
            <a:off x="5581227" y="182881"/>
            <a:ext cx="2045546" cy="1361440"/>
            <a:chOff x="5581227" y="182881"/>
            <a:chExt cx="2045546" cy="1361440"/>
          </a:xfrm>
        </p:grpSpPr>
        <p:sp>
          <p:nvSpPr>
            <p:cNvPr id="16" name="Thought Bubble: Cloud 15">
              <a:extLst>
                <a:ext uri="{FF2B5EF4-FFF2-40B4-BE49-F238E27FC236}">
                  <a16:creationId xmlns:a16="http://schemas.microsoft.com/office/drawing/2014/main" id="{C4551566-3EE9-E510-009B-1A8E56EEE302}"/>
                </a:ext>
              </a:extLst>
            </p:cNvPr>
            <p:cNvSpPr/>
            <p:nvPr/>
          </p:nvSpPr>
          <p:spPr>
            <a:xfrm>
              <a:off x="5581227" y="182881"/>
              <a:ext cx="2045546" cy="1361440"/>
            </a:xfrm>
            <a:prstGeom prst="cloudCallout">
              <a:avLst>
                <a:gd name="adj1" fmla="val 18284"/>
                <a:gd name="adj2" fmla="val 84599"/>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49" name="Picture 48" descr="A stethoscope with a stethoscope around it&#10;&#10;Description automatically generated">
              <a:extLst>
                <a:ext uri="{FF2B5EF4-FFF2-40B4-BE49-F238E27FC236}">
                  <a16:creationId xmlns:a16="http://schemas.microsoft.com/office/drawing/2014/main" id="{6E04899A-7EB2-73E2-6B58-A76972C45D6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26500" y1="61000" x2="66500" y2="45500"/>
                          <a14:foregroundMark x1="66500" y1="45500" x2="81000" y2="22000"/>
                          <a14:foregroundMark x1="81000" y1="22000" x2="70000" y2="46000"/>
                          <a14:foregroundMark x1="70000" y1="46000" x2="68500" y2="47000"/>
                        </a14:backgroundRemoval>
                      </a14:imgEffect>
                    </a14:imgLayer>
                  </a14:imgProps>
                </a:ext>
                <a:ext uri="{28A0092B-C50C-407E-A947-70E740481C1C}">
                  <a14:useLocalDpi xmlns:a14="http://schemas.microsoft.com/office/drawing/2010/main" val="0"/>
                </a:ext>
              </a:extLst>
            </a:blip>
            <a:stretch>
              <a:fillRect/>
            </a:stretch>
          </p:blipFill>
          <p:spPr>
            <a:xfrm>
              <a:off x="5990313" y="236726"/>
              <a:ext cx="1253749" cy="1253749"/>
            </a:xfrm>
            <a:prstGeom prst="rect">
              <a:avLst/>
            </a:prstGeom>
          </p:spPr>
        </p:pic>
      </p:grpSp>
      <p:grpSp>
        <p:nvGrpSpPr>
          <p:cNvPr id="54" name="Group 53">
            <a:extLst>
              <a:ext uri="{FF2B5EF4-FFF2-40B4-BE49-F238E27FC236}">
                <a16:creationId xmlns:a16="http://schemas.microsoft.com/office/drawing/2014/main" id="{CEC7C9F5-48C5-5170-BD93-8617326B40F2}"/>
              </a:ext>
            </a:extLst>
          </p:cNvPr>
          <p:cNvGrpSpPr/>
          <p:nvPr/>
        </p:nvGrpSpPr>
        <p:grpSpPr>
          <a:xfrm>
            <a:off x="8812733" y="1876213"/>
            <a:ext cx="2600333" cy="2059090"/>
            <a:chOff x="8812733" y="1876213"/>
            <a:chExt cx="2600333" cy="2059090"/>
          </a:xfrm>
        </p:grpSpPr>
        <p:sp>
          <p:nvSpPr>
            <p:cNvPr id="18" name="Thought Bubble: Cloud 17">
              <a:extLst>
                <a:ext uri="{FF2B5EF4-FFF2-40B4-BE49-F238E27FC236}">
                  <a16:creationId xmlns:a16="http://schemas.microsoft.com/office/drawing/2014/main" id="{ECE8058C-0FAA-0BE4-9452-837183FEFC53}"/>
                </a:ext>
              </a:extLst>
            </p:cNvPr>
            <p:cNvSpPr/>
            <p:nvPr/>
          </p:nvSpPr>
          <p:spPr>
            <a:xfrm>
              <a:off x="8812733" y="1876213"/>
              <a:ext cx="2600333" cy="2059090"/>
            </a:xfrm>
            <a:prstGeom prst="cloudCallout">
              <a:avLst>
                <a:gd name="adj1" fmla="val -95025"/>
                <a:gd name="adj2" fmla="val 44115"/>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3" name="Picture 52" descr="Icon&#10;&#10;Description automatically generated">
              <a:extLst>
                <a:ext uri="{FF2B5EF4-FFF2-40B4-BE49-F238E27FC236}">
                  <a16:creationId xmlns:a16="http://schemas.microsoft.com/office/drawing/2014/main" id="{693CDA80-0E26-5C96-FED1-F184CF2B7EC5}"/>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3784" b="99189" l="1892" r="94865">
                          <a14:foregroundMark x1="93514" y1="23784" x2="94324" y2="28919"/>
                          <a14:foregroundMark x1="22162" y1="5135" x2="31622" y2="8378"/>
                          <a14:foregroundMark x1="31622" y1="8378" x2="34324" y2="7838"/>
                          <a14:foregroundMark x1="23514" y1="3784" x2="35676" y2="7027"/>
                          <a14:foregroundMark x1="13607" y1="45125" x2="10360" y2="54865"/>
                          <a14:foregroundMark x1="20270" y1="25135" x2="13699" y2="44847"/>
                          <a14:foregroundMark x1="10540" y1="56486" x2="12703" y2="67297"/>
                          <a14:foregroundMark x1="13601" y1="66506" x2="30227" y2="51868"/>
                          <a14:foregroundMark x1="12703" y1="67297" x2="13094" y2="66953"/>
                          <a14:foregroundMark x1="34660" y1="28224" x2="34595" y2="27838"/>
                          <a14:foregroundMark x1="37260" y1="43583" x2="37193" y2="43186"/>
                          <a14:foregroundMark x1="32438" y1="25501" x2="23735" y2="16074"/>
                          <a14:foregroundMark x1="34595" y1="27838" x2="33562" y2="26719"/>
                          <a14:foregroundMark x1="27665" y1="28919" x2="27917" y2="29191"/>
                          <a14:foregroundMark x1="24572" y1="25573" x2="27665" y2="28919"/>
                          <a14:foregroundMark x1="22563" y1="23400" x2="23948" y2="24898"/>
                          <a14:foregroundMark x1="18919" y1="19459" x2="22388" y2="23211"/>
                          <a14:foregroundMark x1="94865" y1="24324" x2="28919" y2="77838"/>
                          <a14:foregroundMark x1="28919" y1="77838" x2="31727" y2="80391"/>
                          <a14:foregroundMark x1="43474" y1="80711" x2="45405" y2="78919"/>
                          <a14:foregroundMark x1="45405" y1="78919" x2="44595" y2="65676"/>
                          <a14:foregroundMark x1="44595" y1="65676" x2="64865" y2="57027"/>
                          <a14:foregroundMark x1="64865" y1="57027" x2="72973" y2="50541"/>
                          <a14:foregroundMark x1="72973" y1="50541" x2="81892" y2="35676"/>
                          <a14:foregroundMark x1="81892" y1="35676" x2="82432" y2="35676"/>
                          <a14:foregroundMark x1="12432" y1="99189" x2="18108" y2="76486"/>
                          <a14:foregroundMark x1="18108" y1="76486" x2="18108" y2="76486"/>
                          <a14:foregroundMark x1="25135" y1="83514" x2="35676" y2="85405"/>
                          <a14:foregroundMark x1="35676" y1="85405" x2="43784" y2="82973"/>
                          <a14:foregroundMark x1="12973" y1="95676" x2="13784" y2="91351"/>
                          <a14:backgroundMark x1="35405" y1="47838" x2="36757" y2="35135"/>
                          <a14:backgroundMark x1="34324" y1="33243" x2="34324" y2="33243"/>
                          <a14:backgroundMark x1="34054" y1="28919" x2="34054" y2="28919"/>
                          <a14:backgroundMark x1="34595" y1="29730" x2="36486" y2="43243"/>
                          <a14:backgroundMark x1="36486" y1="43243" x2="32162" y2="52432"/>
                          <a14:backgroundMark x1="35135" y1="28919" x2="35676" y2="43243"/>
                          <a14:backgroundMark x1="35676" y1="43243" x2="30270" y2="51892"/>
                          <a14:backgroundMark x1="30270" y1="51892" x2="30270" y2="52162"/>
                          <a14:backgroundMark x1="19189" y1="14054" x2="17297" y2="9189"/>
                          <a14:backgroundMark x1="22973" y1="16486" x2="17568" y2="10811"/>
                          <a14:backgroundMark x1="22703" y1="15946" x2="22703" y2="15946"/>
                          <a14:backgroundMark x1="23243" y1="15135" x2="17838" y2="13243"/>
                          <a14:backgroundMark x1="8649" y1="59459" x2="12162" y2="42432"/>
                          <a14:backgroundMark x1="12162" y1="42432" x2="11892" y2="42432"/>
                          <a14:backgroundMark x1="2162" y1="95405" x2="13243" y2="92703"/>
                          <a14:backgroundMark x1="13243" y1="92703" x2="13514" y2="92703"/>
                          <a14:backgroundMark x1="38551" y1="92718" x2="69459" y2="91081"/>
                          <a14:backgroundMark x1="30105" y1="93165" x2="31550" y2="93088"/>
                          <a14:backgroundMark x1="69459" y1="91081" x2="74054" y2="91081"/>
                          <a14:backgroundMark x1="13145" y1="91373" x2="2432" y2="91081"/>
                          <a14:backgroundMark x1="19372" y1="91543" x2="15112" y2="91427"/>
                          <a14:backgroundMark x1="32192" y1="91893" x2="31041" y2="91862"/>
                          <a14:backgroundMark x1="81622" y1="93243" x2="38895" y2="92076"/>
                          <a14:backgroundMark x1="14174" y1="92125" x2="14595" y2="92162"/>
                          <a14:backgroundMark x1="2432" y1="91081" x2="13541" y2="92068"/>
                          <a14:backgroundMark x1="95135" y1="90270" x2="76486" y2="89459"/>
                          <a14:backgroundMark x1="9459" y1="55676" x2="9189" y2="48649"/>
                          <a14:backgroundMark x1="10270" y1="54865" x2="10270" y2="56486"/>
                          <a14:backgroundMark x1="34595" y1="28378" x2="37568" y2="25405"/>
                          <a14:backgroundMark x1="37297" y1="45946" x2="36486" y2="35676"/>
                        </a14:backgroundRemoval>
                      </a14:imgEffect>
                    </a14:imgLayer>
                  </a14:imgProps>
                </a:ext>
                <a:ext uri="{28A0092B-C50C-407E-A947-70E740481C1C}">
                  <a14:useLocalDpi xmlns:a14="http://schemas.microsoft.com/office/drawing/2010/main" val="0"/>
                </a:ext>
              </a:extLst>
            </a:blip>
            <a:stretch>
              <a:fillRect/>
            </a:stretch>
          </p:blipFill>
          <p:spPr>
            <a:xfrm>
              <a:off x="9490595" y="2158999"/>
              <a:ext cx="1557101" cy="1557101"/>
            </a:xfrm>
            <a:prstGeom prst="rect">
              <a:avLst/>
            </a:prstGeom>
          </p:spPr>
        </p:pic>
      </p:grpSp>
      <p:pic>
        <p:nvPicPr>
          <p:cNvPr id="66" name="Picture 65">
            <a:extLst>
              <a:ext uri="{FF2B5EF4-FFF2-40B4-BE49-F238E27FC236}">
                <a16:creationId xmlns:a16="http://schemas.microsoft.com/office/drawing/2014/main" id="{3EEA4A6F-0D2B-99BB-30AB-0F2A591B7838}"/>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backgroundMark x1="64333" y1="46000" x2="31333" y2="42000"/>
                        <a14:backgroundMark x1="31333" y1="42000" x2="24167" y2="44667"/>
                        <a14:backgroundMark x1="24167" y1="44667" x2="26333" y2="25833"/>
                        <a14:backgroundMark x1="26333" y1="25833" x2="37667" y2="23167"/>
                        <a14:backgroundMark x1="37667" y1="23167" x2="44000" y2="33333"/>
                        <a14:backgroundMark x1="44000" y1="33333" x2="53500" y2="36833"/>
                        <a14:backgroundMark x1="53500" y1="36833" x2="54500" y2="36833"/>
                        <a14:backgroundMark x1="61333" y1="64333" x2="37167" y2="66000"/>
                        <a14:backgroundMark x1="25833" y1="63833" x2="38667" y2="65333"/>
                        <a14:backgroundMark x1="21833" y1="63667" x2="24500" y2="64167"/>
                        <a14:backgroundMark x1="18500" y1="64500" x2="16167" y2="76833"/>
                        <a14:backgroundMark x1="26667" y1="79000" x2="42667" y2="77167"/>
                        <a14:backgroundMark x1="39333" y1="74167" x2="23833" y2="75500"/>
                        <a14:backgroundMark x1="23833" y1="75500" x2="23833" y2="84333"/>
                        <a14:backgroundMark x1="23833" y1="84333" x2="38667" y2="81167"/>
                        <a14:backgroundMark x1="38667" y1="81167" x2="44667" y2="82167"/>
                        <a14:backgroundMark x1="44667" y1="82167" x2="44333" y2="77167"/>
                        <a14:backgroundMark x1="44333" y1="77167" x2="44000" y2="76500"/>
                        <a14:backgroundMark x1="47833" y1="77000" x2="57500" y2="78667"/>
                        <a14:backgroundMark x1="57500" y1="78667" x2="64833" y2="75667"/>
                        <a14:backgroundMark x1="64833" y1="75667" x2="43167" y2="76500"/>
                        <a14:backgroundMark x1="43167" y1="76500" x2="42833" y2="76500"/>
                        <a14:backgroundMark x1="52667" y1="74500" x2="50167" y2="74000"/>
                        <a14:backgroundMark x1="65000" y1="74667" x2="66500" y2="79000"/>
                        <a14:backgroundMark x1="66500" y1="79000" x2="65167" y2="80833"/>
                        <a14:backgroundMark x1="60333" y1="63000" x2="65333" y2="63333"/>
                        <a14:backgroundMark x1="65333" y1="63333" x2="62167" y2="66167"/>
                        <a14:backgroundMark x1="71500" y1="64667" x2="75167" y2="68000"/>
                        <a14:backgroundMark x1="75167" y1="68000" x2="71500" y2="80167"/>
                        <a14:backgroundMark x1="71500" y1="80167" x2="80500" y2="79167"/>
                        <a14:backgroundMark x1="80500" y1="79167" x2="82000" y2="72667"/>
                        <a14:backgroundMark x1="82000" y1="72667" x2="81833" y2="72333"/>
                      </a14:backgroundRemoval>
                    </a14:imgEffect>
                  </a14:imgLayer>
                </a14:imgProps>
              </a:ext>
              <a:ext uri="{28A0092B-C50C-407E-A947-70E740481C1C}">
                <a14:useLocalDpi xmlns:a14="http://schemas.microsoft.com/office/drawing/2010/main" val="0"/>
              </a:ext>
            </a:extLst>
          </a:blip>
          <a:stretch>
            <a:fillRect/>
          </a:stretch>
        </p:blipFill>
        <p:spPr>
          <a:xfrm>
            <a:off x="9714189" y="3486053"/>
            <a:ext cx="1454188" cy="1454188"/>
          </a:xfrm>
          <a:prstGeom prst="rect">
            <a:avLst/>
          </a:prstGeom>
        </p:spPr>
      </p:pic>
      <p:pic>
        <p:nvPicPr>
          <p:cNvPr id="67" name="Picture 66">
            <a:extLst>
              <a:ext uri="{FF2B5EF4-FFF2-40B4-BE49-F238E27FC236}">
                <a16:creationId xmlns:a16="http://schemas.microsoft.com/office/drawing/2014/main" id="{0411C7ED-FCBF-E7CF-FF5B-C4C63684F650}"/>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backgroundMark x1="64333" y1="46000" x2="31333" y2="42000"/>
                        <a14:backgroundMark x1="31333" y1="42000" x2="24167" y2="44667"/>
                        <a14:backgroundMark x1="24167" y1="44667" x2="26333" y2="25833"/>
                        <a14:backgroundMark x1="26333" y1="25833" x2="37667" y2="23167"/>
                        <a14:backgroundMark x1="37667" y1="23167" x2="44000" y2="33333"/>
                        <a14:backgroundMark x1="44000" y1="33333" x2="53500" y2="36833"/>
                        <a14:backgroundMark x1="53500" y1="36833" x2="54500" y2="36833"/>
                        <a14:backgroundMark x1="61333" y1="64333" x2="37167" y2="66000"/>
                        <a14:backgroundMark x1="25833" y1="63833" x2="38667" y2="65333"/>
                        <a14:backgroundMark x1="21833" y1="63667" x2="24500" y2="64167"/>
                        <a14:backgroundMark x1="18500" y1="64500" x2="16167" y2="76833"/>
                        <a14:backgroundMark x1="26667" y1="79000" x2="42667" y2="77167"/>
                        <a14:backgroundMark x1="39333" y1="74167" x2="23833" y2="75500"/>
                        <a14:backgroundMark x1="23833" y1="75500" x2="23833" y2="84333"/>
                        <a14:backgroundMark x1="23833" y1="84333" x2="38667" y2="81167"/>
                        <a14:backgroundMark x1="38667" y1="81167" x2="44667" y2="82167"/>
                        <a14:backgroundMark x1="44667" y1="82167" x2="44333" y2="77167"/>
                        <a14:backgroundMark x1="44333" y1="77167" x2="44000" y2="76500"/>
                        <a14:backgroundMark x1="47833" y1="77000" x2="57500" y2="78667"/>
                        <a14:backgroundMark x1="57500" y1="78667" x2="64833" y2="75667"/>
                        <a14:backgroundMark x1="64833" y1="75667" x2="43167" y2="76500"/>
                        <a14:backgroundMark x1="43167" y1="76500" x2="42833" y2="76500"/>
                        <a14:backgroundMark x1="52667" y1="74500" x2="50167" y2="74000"/>
                        <a14:backgroundMark x1="65000" y1="74667" x2="66500" y2="79000"/>
                        <a14:backgroundMark x1="66500" y1="79000" x2="65167" y2="80833"/>
                        <a14:backgroundMark x1="60333" y1="63000" x2="65333" y2="63333"/>
                        <a14:backgroundMark x1="65333" y1="63333" x2="62167" y2="66167"/>
                        <a14:backgroundMark x1="71500" y1="64667" x2="75167" y2="68000"/>
                        <a14:backgroundMark x1="75167" y1="68000" x2="71500" y2="80167"/>
                        <a14:backgroundMark x1="71500" y1="80167" x2="80500" y2="79167"/>
                        <a14:backgroundMark x1="80500" y1="79167" x2="82000" y2="72667"/>
                        <a14:backgroundMark x1="82000" y1="72667" x2="81833" y2="72333"/>
                      </a14:backgroundRemoval>
                    </a14:imgEffect>
                  </a14:imgLayer>
                </a14:imgProps>
              </a:ext>
              <a:ext uri="{28A0092B-C50C-407E-A947-70E740481C1C}">
                <a14:useLocalDpi xmlns:a14="http://schemas.microsoft.com/office/drawing/2010/main" val="0"/>
              </a:ext>
            </a:extLst>
          </a:blip>
          <a:stretch>
            <a:fillRect/>
          </a:stretch>
        </p:blipFill>
        <p:spPr>
          <a:xfrm>
            <a:off x="9695349" y="4213147"/>
            <a:ext cx="1454188" cy="1454188"/>
          </a:xfrm>
          <a:prstGeom prst="rect">
            <a:avLst/>
          </a:prstGeom>
        </p:spPr>
      </p:pic>
      <p:pic>
        <p:nvPicPr>
          <p:cNvPr id="68" name="Picture 67">
            <a:extLst>
              <a:ext uri="{FF2B5EF4-FFF2-40B4-BE49-F238E27FC236}">
                <a16:creationId xmlns:a16="http://schemas.microsoft.com/office/drawing/2014/main" id="{B25A9EF3-DBAE-A231-F307-B6C940DC2195}"/>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backgroundMark x1="64333" y1="46000" x2="31333" y2="42000"/>
                        <a14:backgroundMark x1="31333" y1="42000" x2="24167" y2="44667"/>
                        <a14:backgroundMark x1="24167" y1="44667" x2="26333" y2="25833"/>
                        <a14:backgroundMark x1="26333" y1="25833" x2="37667" y2="23167"/>
                        <a14:backgroundMark x1="37667" y1="23167" x2="44000" y2="33333"/>
                        <a14:backgroundMark x1="44000" y1="33333" x2="53500" y2="36833"/>
                        <a14:backgroundMark x1="53500" y1="36833" x2="54500" y2="36833"/>
                        <a14:backgroundMark x1="61333" y1="64333" x2="37167" y2="66000"/>
                        <a14:backgroundMark x1="25833" y1="63833" x2="38667" y2="65333"/>
                        <a14:backgroundMark x1="21833" y1="63667" x2="24500" y2="64167"/>
                        <a14:backgroundMark x1="18500" y1="64500" x2="16167" y2="76833"/>
                        <a14:backgroundMark x1="26667" y1="79000" x2="42667" y2="77167"/>
                        <a14:backgroundMark x1="39333" y1="74167" x2="23833" y2="75500"/>
                        <a14:backgroundMark x1="23833" y1="75500" x2="23833" y2="84333"/>
                        <a14:backgroundMark x1="23833" y1="84333" x2="38667" y2="81167"/>
                        <a14:backgroundMark x1="38667" y1="81167" x2="44667" y2="82167"/>
                        <a14:backgroundMark x1="44667" y1="82167" x2="44333" y2="77167"/>
                        <a14:backgroundMark x1="44333" y1="77167" x2="44000" y2="76500"/>
                        <a14:backgroundMark x1="47833" y1="77000" x2="57500" y2="78667"/>
                        <a14:backgroundMark x1="57500" y1="78667" x2="64833" y2="75667"/>
                        <a14:backgroundMark x1="64833" y1="75667" x2="43167" y2="76500"/>
                        <a14:backgroundMark x1="43167" y1="76500" x2="42833" y2="76500"/>
                        <a14:backgroundMark x1="52667" y1="74500" x2="50167" y2="74000"/>
                        <a14:backgroundMark x1="65000" y1="74667" x2="66500" y2="79000"/>
                        <a14:backgroundMark x1="66500" y1="79000" x2="65167" y2="80833"/>
                        <a14:backgroundMark x1="60333" y1="63000" x2="65333" y2="63333"/>
                        <a14:backgroundMark x1="65333" y1="63333" x2="62167" y2="66167"/>
                        <a14:backgroundMark x1="71500" y1="64667" x2="75167" y2="68000"/>
                        <a14:backgroundMark x1="75167" y1="68000" x2="71500" y2="80167"/>
                        <a14:backgroundMark x1="71500" y1="80167" x2="80500" y2="79167"/>
                        <a14:backgroundMark x1="80500" y1="79167" x2="82000" y2="72667"/>
                        <a14:backgroundMark x1="82000" y1="72667" x2="81833" y2="72333"/>
                      </a14:backgroundRemoval>
                    </a14:imgEffect>
                  </a14:imgLayer>
                </a14:imgProps>
              </a:ext>
              <a:ext uri="{28A0092B-C50C-407E-A947-70E740481C1C}">
                <a14:useLocalDpi xmlns:a14="http://schemas.microsoft.com/office/drawing/2010/main" val="0"/>
              </a:ext>
            </a:extLst>
          </a:blip>
          <a:stretch>
            <a:fillRect/>
          </a:stretch>
        </p:blipFill>
        <p:spPr>
          <a:xfrm>
            <a:off x="10818036" y="4879125"/>
            <a:ext cx="1454188" cy="1454188"/>
          </a:xfrm>
          <a:prstGeom prst="rect">
            <a:avLst/>
          </a:prstGeom>
        </p:spPr>
      </p:pic>
      <p:pic>
        <p:nvPicPr>
          <p:cNvPr id="69" name="Picture 68">
            <a:extLst>
              <a:ext uri="{FF2B5EF4-FFF2-40B4-BE49-F238E27FC236}">
                <a16:creationId xmlns:a16="http://schemas.microsoft.com/office/drawing/2014/main" id="{F5BCD1BE-2F6D-465E-7588-35CE21E3DB2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backgroundMark x1="64333" y1="46000" x2="31333" y2="42000"/>
                        <a14:backgroundMark x1="31333" y1="42000" x2="24167" y2="44667"/>
                        <a14:backgroundMark x1="24167" y1="44667" x2="26333" y2="25833"/>
                        <a14:backgroundMark x1="26333" y1="25833" x2="37667" y2="23167"/>
                        <a14:backgroundMark x1="37667" y1="23167" x2="44000" y2="33333"/>
                        <a14:backgroundMark x1="44000" y1="33333" x2="53500" y2="36833"/>
                        <a14:backgroundMark x1="53500" y1="36833" x2="54500" y2="36833"/>
                        <a14:backgroundMark x1="61333" y1="64333" x2="37167" y2="66000"/>
                        <a14:backgroundMark x1="25833" y1="63833" x2="38667" y2="65333"/>
                        <a14:backgroundMark x1="21833" y1="63667" x2="24500" y2="64167"/>
                        <a14:backgroundMark x1="18500" y1="64500" x2="16167" y2="76833"/>
                        <a14:backgroundMark x1="26667" y1="79000" x2="42667" y2="77167"/>
                        <a14:backgroundMark x1="39333" y1="74167" x2="23833" y2="75500"/>
                        <a14:backgroundMark x1="23833" y1="75500" x2="23833" y2="84333"/>
                        <a14:backgroundMark x1="23833" y1="84333" x2="38667" y2="81167"/>
                        <a14:backgroundMark x1="38667" y1="81167" x2="44667" y2="82167"/>
                        <a14:backgroundMark x1="44667" y1="82167" x2="44333" y2="77167"/>
                        <a14:backgroundMark x1="44333" y1="77167" x2="44000" y2="76500"/>
                        <a14:backgroundMark x1="47833" y1="77000" x2="57500" y2="78667"/>
                        <a14:backgroundMark x1="57500" y1="78667" x2="64833" y2="75667"/>
                        <a14:backgroundMark x1="64833" y1="75667" x2="43167" y2="76500"/>
                        <a14:backgroundMark x1="43167" y1="76500" x2="42833" y2="76500"/>
                        <a14:backgroundMark x1="52667" y1="74500" x2="50167" y2="74000"/>
                        <a14:backgroundMark x1="65000" y1="74667" x2="66500" y2="79000"/>
                        <a14:backgroundMark x1="66500" y1="79000" x2="65167" y2="80833"/>
                        <a14:backgroundMark x1="60333" y1="63000" x2="65333" y2="63333"/>
                        <a14:backgroundMark x1="65333" y1="63333" x2="62167" y2="66167"/>
                        <a14:backgroundMark x1="71500" y1="64667" x2="75167" y2="68000"/>
                        <a14:backgroundMark x1="75167" y1="68000" x2="71500" y2="80167"/>
                        <a14:backgroundMark x1="71500" y1="80167" x2="80500" y2="79167"/>
                        <a14:backgroundMark x1="80500" y1="79167" x2="82000" y2="72667"/>
                        <a14:backgroundMark x1="82000" y1="72667" x2="81833" y2="72333"/>
                      </a14:backgroundRemoval>
                    </a14:imgEffect>
                  </a14:imgLayer>
                </a14:imgProps>
              </a:ext>
              <a:ext uri="{28A0092B-C50C-407E-A947-70E740481C1C}">
                <a14:useLocalDpi xmlns:a14="http://schemas.microsoft.com/office/drawing/2010/main" val="0"/>
              </a:ext>
            </a:extLst>
          </a:blip>
          <a:stretch>
            <a:fillRect/>
          </a:stretch>
        </p:blipFill>
        <p:spPr>
          <a:xfrm>
            <a:off x="10799295" y="4195251"/>
            <a:ext cx="1454188" cy="1454188"/>
          </a:xfrm>
          <a:prstGeom prst="rect">
            <a:avLst/>
          </a:prstGeom>
        </p:spPr>
      </p:pic>
      <p:pic>
        <p:nvPicPr>
          <p:cNvPr id="70" name="Picture 69">
            <a:extLst>
              <a:ext uri="{FF2B5EF4-FFF2-40B4-BE49-F238E27FC236}">
                <a16:creationId xmlns:a16="http://schemas.microsoft.com/office/drawing/2014/main" id="{BEC9E3BB-B645-5916-2671-AE18874A713B}"/>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backgroundMark x1="64333" y1="46000" x2="31333" y2="42000"/>
                        <a14:backgroundMark x1="31333" y1="42000" x2="24167" y2="44667"/>
                        <a14:backgroundMark x1="24167" y1="44667" x2="26333" y2="25833"/>
                        <a14:backgroundMark x1="26333" y1="25833" x2="37667" y2="23167"/>
                        <a14:backgroundMark x1="37667" y1="23167" x2="44000" y2="33333"/>
                        <a14:backgroundMark x1="44000" y1="33333" x2="53500" y2="36833"/>
                        <a14:backgroundMark x1="53500" y1="36833" x2="54500" y2="36833"/>
                        <a14:backgroundMark x1="61333" y1="64333" x2="37167" y2="66000"/>
                        <a14:backgroundMark x1="25833" y1="63833" x2="38667" y2="65333"/>
                        <a14:backgroundMark x1="21833" y1="63667" x2="24500" y2="64167"/>
                        <a14:backgroundMark x1="18500" y1="64500" x2="16167" y2="76833"/>
                        <a14:backgroundMark x1="26667" y1="79000" x2="42667" y2="77167"/>
                        <a14:backgroundMark x1="39333" y1="74167" x2="23833" y2="75500"/>
                        <a14:backgroundMark x1="23833" y1="75500" x2="23833" y2="84333"/>
                        <a14:backgroundMark x1="23833" y1="84333" x2="38667" y2="81167"/>
                        <a14:backgroundMark x1="38667" y1="81167" x2="44667" y2="82167"/>
                        <a14:backgroundMark x1="44667" y1="82167" x2="44333" y2="77167"/>
                        <a14:backgroundMark x1="44333" y1="77167" x2="44000" y2="76500"/>
                        <a14:backgroundMark x1="47833" y1="77000" x2="57500" y2="78667"/>
                        <a14:backgroundMark x1="57500" y1="78667" x2="64833" y2="75667"/>
                        <a14:backgroundMark x1="64833" y1="75667" x2="43167" y2="76500"/>
                        <a14:backgroundMark x1="43167" y1="76500" x2="42833" y2="76500"/>
                        <a14:backgroundMark x1="52667" y1="74500" x2="50167" y2="74000"/>
                        <a14:backgroundMark x1="65000" y1="74667" x2="66500" y2="79000"/>
                        <a14:backgroundMark x1="66500" y1="79000" x2="65167" y2="80833"/>
                        <a14:backgroundMark x1="60333" y1="63000" x2="65333" y2="63333"/>
                        <a14:backgroundMark x1="65333" y1="63333" x2="62167" y2="66167"/>
                        <a14:backgroundMark x1="71500" y1="64667" x2="75167" y2="68000"/>
                        <a14:backgroundMark x1="75167" y1="68000" x2="71500" y2="80167"/>
                        <a14:backgroundMark x1="71500" y1="80167" x2="80500" y2="79167"/>
                        <a14:backgroundMark x1="80500" y1="79167" x2="82000" y2="72667"/>
                        <a14:backgroundMark x1="82000" y1="72667" x2="81833" y2="72333"/>
                      </a14:backgroundRemoval>
                    </a14:imgEffect>
                  </a14:imgLayer>
                </a14:imgProps>
              </a:ext>
              <a:ext uri="{28A0092B-C50C-407E-A947-70E740481C1C}">
                <a14:useLocalDpi xmlns:a14="http://schemas.microsoft.com/office/drawing/2010/main" val="0"/>
              </a:ext>
            </a:extLst>
          </a:blip>
          <a:stretch>
            <a:fillRect/>
          </a:stretch>
        </p:blipFill>
        <p:spPr>
          <a:xfrm>
            <a:off x="10761107" y="5657594"/>
            <a:ext cx="1454188" cy="1454188"/>
          </a:xfrm>
          <a:prstGeom prst="rect">
            <a:avLst/>
          </a:prstGeom>
        </p:spPr>
      </p:pic>
      <p:pic>
        <p:nvPicPr>
          <p:cNvPr id="71" name="Picture 70">
            <a:extLst>
              <a:ext uri="{FF2B5EF4-FFF2-40B4-BE49-F238E27FC236}">
                <a16:creationId xmlns:a16="http://schemas.microsoft.com/office/drawing/2014/main" id="{FDD32279-5D0D-A567-7BC6-23C9CFFF5587}"/>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backgroundMark x1="64333" y1="46000" x2="31333" y2="42000"/>
                        <a14:backgroundMark x1="31333" y1="42000" x2="24167" y2="44667"/>
                        <a14:backgroundMark x1="24167" y1="44667" x2="26333" y2="25833"/>
                        <a14:backgroundMark x1="26333" y1="25833" x2="37667" y2="23167"/>
                        <a14:backgroundMark x1="37667" y1="23167" x2="44000" y2="33333"/>
                        <a14:backgroundMark x1="44000" y1="33333" x2="53500" y2="36833"/>
                        <a14:backgroundMark x1="53500" y1="36833" x2="54500" y2="36833"/>
                        <a14:backgroundMark x1="61333" y1="64333" x2="37167" y2="66000"/>
                        <a14:backgroundMark x1="25833" y1="63833" x2="38667" y2="65333"/>
                        <a14:backgroundMark x1="21833" y1="63667" x2="24500" y2="64167"/>
                        <a14:backgroundMark x1="18500" y1="64500" x2="16167" y2="76833"/>
                        <a14:backgroundMark x1="26667" y1="79000" x2="42667" y2="77167"/>
                        <a14:backgroundMark x1="39333" y1="74167" x2="23833" y2="75500"/>
                        <a14:backgroundMark x1="23833" y1="75500" x2="23833" y2="84333"/>
                        <a14:backgroundMark x1="23833" y1="84333" x2="38667" y2="81167"/>
                        <a14:backgroundMark x1="38667" y1="81167" x2="44667" y2="82167"/>
                        <a14:backgroundMark x1="44667" y1="82167" x2="44333" y2="77167"/>
                        <a14:backgroundMark x1="44333" y1="77167" x2="44000" y2="76500"/>
                        <a14:backgroundMark x1="47833" y1="77000" x2="57500" y2="78667"/>
                        <a14:backgroundMark x1="57500" y1="78667" x2="64833" y2="75667"/>
                        <a14:backgroundMark x1="64833" y1="75667" x2="43167" y2="76500"/>
                        <a14:backgroundMark x1="43167" y1="76500" x2="42833" y2="76500"/>
                        <a14:backgroundMark x1="52667" y1="74500" x2="50167" y2="74000"/>
                        <a14:backgroundMark x1="65000" y1="74667" x2="66500" y2="79000"/>
                        <a14:backgroundMark x1="66500" y1="79000" x2="65167" y2="80833"/>
                        <a14:backgroundMark x1="60333" y1="63000" x2="65333" y2="63333"/>
                        <a14:backgroundMark x1="65333" y1="63333" x2="62167" y2="66167"/>
                        <a14:backgroundMark x1="71500" y1="64667" x2="75167" y2="68000"/>
                        <a14:backgroundMark x1="75167" y1="68000" x2="71500" y2="80167"/>
                        <a14:backgroundMark x1="71500" y1="80167" x2="80500" y2="79167"/>
                        <a14:backgroundMark x1="80500" y1="79167" x2="82000" y2="72667"/>
                        <a14:backgroundMark x1="82000" y1="72667" x2="81833" y2="72333"/>
                      </a14:backgroundRemoval>
                    </a14:imgEffect>
                  </a14:imgLayer>
                </a14:imgProps>
              </a:ext>
              <a:ext uri="{28A0092B-C50C-407E-A947-70E740481C1C}">
                <a14:useLocalDpi xmlns:a14="http://schemas.microsoft.com/office/drawing/2010/main" val="0"/>
              </a:ext>
            </a:extLst>
          </a:blip>
          <a:stretch>
            <a:fillRect/>
          </a:stretch>
        </p:blipFill>
        <p:spPr>
          <a:xfrm>
            <a:off x="9657161" y="4884693"/>
            <a:ext cx="1454188" cy="1454188"/>
          </a:xfrm>
          <a:prstGeom prst="rect">
            <a:avLst/>
          </a:prstGeom>
        </p:spPr>
      </p:pic>
      <p:pic>
        <p:nvPicPr>
          <p:cNvPr id="72" name="Picture 71">
            <a:extLst>
              <a:ext uri="{FF2B5EF4-FFF2-40B4-BE49-F238E27FC236}">
                <a16:creationId xmlns:a16="http://schemas.microsoft.com/office/drawing/2014/main" id="{C4603C87-15F0-CB67-4D35-726536F734D2}"/>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backgroundMark x1="64333" y1="46000" x2="31333" y2="42000"/>
                        <a14:backgroundMark x1="31333" y1="42000" x2="24167" y2="44667"/>
                        <a14:backgroundMark x1="24167" y1="44667" x2="26333" y2="25833"/>
                        <a14:backgroundMark x1="26333" y1="25833" x2="37667" y2="23167"/>
                        <a14:backgroundMark x1="37667" y1="23167" x2="44000" y2="33333"/>
                        <a14:backgroundMark x1="44000" y1="33333" x2="53500" y2="36833"/>
                        <a14:backgroundMark x1="53500" y1="36833" x2="54500" y2="36833"/>
                        <a14:backgroundMark x1="61333" y1="64333" x2="37167" y2="66000"/>
                        <a14:backgroundMark x1="25833" y1="63833" x2="38667" y2="65333"/>
                        <a14:backgroundMark x1="21833" y1="63667" x2="24500" y2="64167"/>
                        <a14:backgroundMark x1="18500" y1="64500" x2="16167" y2="76833"/>
                        <a14:backgroundMark x1="26667" y1="79000" x2="42667" y2="77167"/>
                        <a14:backgroundMark x1="39333" y1="74167" x2="23833" y2="75500"/>
                        <a14:backgroundMark x1="23833" y1="75500" x2="23833" y2="84333"/>
                        <a14:backgroundMark x1="23833" y1="84333" x2="38667" y2="81167"/>
                        <a14:backgroundMark x1="38667" y1="81167" x2="44667" y2="82167"/>
                        <a14:backgroundMark x1="44667" y1="82167" x2="44333" y2="77167"/>
                        <a14:backgroundMark x1="44333" y1="77167" x2="44000" y2="76500"/>
                        <a14:backgroundMark x1="47833" y1="77000" x2="57500" y2="78667"/>
                        <a14:backgroundMark x1="57500" y1="78667" x2="64833" y2="75667"/>
                        <a14:backgroundMark x1="64833" y1="75667" x2="43167" y2="76500"/>
                        <a14:backgroundMark x1="43167" y1="76500" x2="42833" y2="76500"/>
                        <a14:backgroundMark x1="52667" y1="74500" x2="50167" y2="74000"/>
                        <a14:backgroundMark x1="65000" y1="74667" x2="66500" y2="79000"/>
                        <a14:backgroundMark x1="66500" y1="79000" x2="65167" y2="80833"/>
                        <a14:backgroundMark x1="60333" y1="63000" x2="65333" y2="63333"/>
                        <a14:backgroundMark x1="65333" y1="63333" x2="62167" y2="66167"/>
                        <a14:backgroundMark x1="71500" y1="64667" x2="75167" y2="68000"/>
                        <a14:backgroundMark x1="75167" y1="68000" x2="71500" y2="80167"/>
                        <a14:backgroundMark x1="71500" y1="80167" x2="80500" y2="79167"/>
                        <a14:backgroundMark x1="80500" y1="79167" x2="82000" y2="72667"/>
                        <a14:backgroundMark x1="82000" y1="72667" x2="81833" y2="72333"/>
                      </a14:backgroundRemoval>
                    </a14:imgEffect>
                  </a14:imgLayer>
                </a14:imgProps>
              </a:ext>
              <a:ext uri="{28A0092B-C50C-407E-A947-70E740481C1C}">
                <a14:useLocalDpi xmlns:a14="http://schemas.microsoft.com/office/drawing/2010/main" val="0"/>
              </a:ext>
            </a:extLst>
          </a:blip>
          <a:stretch>
            <a:fillRect/>
          </a:stretch>
        </p:blipFill>
        <p:spPr>
          <a:xfrm>
            <a:off x="9657161" y="6452583"/>
            <a:ext cx="1454188" cy="1454188"/>
          </a:xfrm>
          <a:prstGeom prst="rect">
            <a:avLst/>
          </a:prstGeom>
        </p:spPr>
      </p:pic>
      <p:pic>
        <p:nvPicPr>
          <p:cNvPr id="73" name="Picture 72">
            <a:extLst>
              <a:ext uri="{FF2B5EF4-FFF2-40B4-BE49-F238E27FC236}">
                <a16:creationId xmlns:a16="http://schemas.microsoft.com/office/drawing/2014/main" id="{8255349E-28B8-59B9-AD7E-1FC2A6262D28}"/>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backgroundMark x1="64333" y1="46000" x2="31333" y2="42000"/>
                        <a14:backgroundMark x1="31333" y1="42000" x2="24167" y2="44667"/>
                        <a14:backgroundMark x1="24167" y1="44667" x2="26333" y2="25833"/>
                        <a14:backgroundMark x1="26333" y1="25833" x2="37667" y2="23167"/>
                        <a14:backgroundMark x1="37667" y1="23167" x2="44000" y2="33333"/>
                        <a14:backgroundMark x1="44000" y1="33333" x2="53500" y2="36833"/>
                        <a14:backgroundMark x1="53500" y1="36833" x2="54500" y2="36833"/>
                        <a14:backgroundMark x1="61333" y1="64333" x2="37167" y2="66000"/>
                        <a14:backgroundMark x1="25833" y1="63833" x2="38667" y2="65333"/>
                        <a14:backgroundMark x1="21833" y1="63667" x2="24500" y2="64167"/>
                        <a14:backgroundMark x1="18500" y1="64500" x2="16167" y2="76833"/>
                        <a14:backgroundMark x1="26667" y1="79000" x2="42667" y2="77167"/>
                        <a14:backgroundMark x1="39333" y1="74167" x2="23833" y2="75500"/>
                        <a14:backgroundMark x1="23833" y1="75500" x2="23833" y2="84333"/>
                        <a14:backgroundMark x1="23833" y1="84333" x2="38667" y2="81167"/>
                        <a14:backgroundMark x1="38667" y1="81167" x2="44667" y2="82167"/>
                        <a14:backgroundMark x1="44667" y1="82167" x2="44333" y2="77167"/>
                        <a14:backgroundMark x1="44333" y1="77167" x2="44000" y2="76500"/>
                        <a14:backgroundMark x1="47833" y1="77000" x2="57500" y2="78667"/>
                        <a14:backgroundMark x1="57500" y1="78667" x2="64833" y2="75667"/>
                        <a14:backgroundMark x1="64833" y1="75667" x2="43167" y2="76500"/>
                        <a14:backgroundMark x1="43167" y1="76500" x2="42833" y2="76500"/>
                        <a14:backgroundMark x1="52667" y1="74500" x2="50167" y2="74000"/>
                        <a14:backgroundMark x1="65000" y1="74667" x2="66500" y2="79000"/>
                        <a14:backgroundMark x1="66500" y1="79000" x2="65167" y2="80833"/>
                        <a14:backgroundMark x1="60333" y1="63000" x2="65333" y2="63333"/>
                        <a14:backgroundMark x1="65333" y1="63333" x2="62167" y2="66167"/>
                        <a14:backgroundMark x1="71500" y1="64667" x2="75167" y2="68000"/>
                        <a14:backgroundMark x1="75167" y1="68000" x2="71500" y2="80167"/>
                        <a14:backgroundMark x1="71500" y1="80167" x2="80500" y2="79167"/>
                        <a14:backgroundMark x1="80500" y1="79167" x2="82000" y2="72667"/>
                        <a14:backgroundMark x1="82000" y1="72667" x2="81833" y2="72333"/>
                      </a14:backgroundRemoval>
                    </a14:imgEffect>
                  </a14:imgLayer>
                </a14:imgProps>
              </a:ext>
              <a:ext uri="{28A0092B-C50C-407E-A947-70E740481C1C}">
                <a14:useLocalDpi xmlns:a14="http://schemas.microsoft.com/office/drawing/2010/main" val="0"/>
              </a:ext>
            </a:extLst>
          </a:blip>
          <a:stretch>
            <a:fillRect/>
          </a:stretch>
        </p:blipFill>
        <p:spPr>
          <a:xfrm>
            <a:off x="9617253" y="5686671"/>
            <a:ext cx="1454188" cy="1454188"/>
          </a:xfrm>
          <a:prstGeom prst="rect">
            <a:avLst/>
          </a:prstGeom>
        </p:spPr>
      </p:pic>
      <p:pic>
        <p:nvPicPr>
          <p:cNvPr id="74" name="Picture 73">
            <a:extLst>
              <a:ext uri="{FF2B5EF4-FFF2-40B4-BE49-F238E27FC236}">
                <a16:creationId xmlns:a16="http://schemas.microsoft.com/office/drawing/2014/main" id="{4E6C4A3E-8664-ADF7-7F22-0BD7A90E92D8}"/>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backgroundMark x1="64333" y1="46000" x2="31333" y2="42000"/>
                        <a14:backgroundMark x1="31333" y1="42000" x2="24167" y2="44667"/>
                        <a14:backgroundMark x1="24167" y1="44667" x2="26333" y2="25833"/>
                        <a14:backgroundMark x1="26333" y1="25833" x2="37667" y2="23167"/>
                        <a14:backgroundMark x1="37667" y1="23167" x2="44000" y2="33333"/>
                        <a14:backgroundMark x1="44000" y1="33333" x2="53500" y2="36833"/>
                        <a14:backgroundMark x1="53500" y1="36833" x2="54500" y2="36833"/>
                        <a14:backgroundMark x1="61333" y1="64333" x2="37167" y2="66000"/>
                        <a14:backgroundMark x1="25833" y1="63833" x2="38667" y2="65333"/>
                        <a14:backgroundMark x1="21833" y1="63667" x2="24500" y2="64167"/>
                        <a14:backgroundMark x1="18500" y1="64500" x2="16167" y2="76833"/>
                        <a14:backgroundMark x1="26667" y1="79000" x2="42667" y2="77167"/>
                        <a14:backgroundMark x1="39333" y1="74167" x2="23833" y2="75500"/>
                        <a14:backgroundMark x1="23833" y1="75500" x2="23833" y2="84333"/>
                        <a14:backgroundMark x1="23833" y1="84333" x2="38667" y2="81167"/>
                        <a14:backgroundMark x1="38667" y1="81167" x2="44667" y2="82167"/>
                        <a14:backgroundMark x1="44667" y1="82167" x2="44333" y2="77167"/>
                        <a14:backgroundMark x1="44333" y1="77167" x2="44000" y2="76500"/>
                        <a14:backgroundMark x1="47833" y1="77000" x2="57500" y2="78667"/>
                        <a14:backgroundMark x1="57500" y1="78667" x2="64833" y2="75667"/>
                        <a14:backgroundMark x1="64833" y1="75667" x2="43167" y2="76500"/>
                        <a14:backgroundMark x1="43167" y1="76500" x2="42833" y2="76500"/>
                        <a14:backgroundMark x1="52667" y1="74500" x2="50167" y2="74000"/>
                        <a14:backgroundMark x1="65000" y1="74667" x2="66500" y2="79000"/>
                        <a14:backgroundMark x1="66500" y1="79000" x2="65167" y2="80833"/>
                        <a14:backgroundMark x1="60333" y1="63000" x2="65333" y2="63333"/>
                        <a14:backgroundMark x1="65333" y1="63333" x2="62167" y2="66167"/>
                        <a14:backgroundMark x1="71500" y1="64667" x2="75167" y2="68000"/>
                        <a14:backgroundMark x1="75167" y1="68000" x2="71500" y2="80167"/>
                        <a14:backgroundMark x1="71500" y1="80167" x2="80500" y2="79167"/>
                        <a14:backgroundMark x1="80500" y1="79167" x2="82000" y2="72667"/>
                        <a14:backgroundMark x1="82000" y1="72667" x2="81833" y2="72333"/>
                      </a14:backgroundRemoval>
                    </a14:imgEffect>
                  </a14:imgLayer>
                </a14:imgProps>
              </a:ext>
              <a:ext uri="{28A0092B-C50C-407E-A947-70E740481C1C}">
                <a14:useLocalDpi xmlns:a14="http://schemas.microsoft.com/office/drawing/2010/main" val="0"/>
              </a:ext>
            </a:extLst>
          </a:blip>
          <a:stretch>
            <a:fillRect/>
          </a:stretch>
        </p:blipFill>
        <p:spPr>
          <a:xfrm>
            <a:off x="9657194" y="7199786"/>
            <a:ext cx="1454188" cy="1454188"/>
          </a:xfrm>
          <a:prstGeom prst="rect">
            <a:avLst/>
          </a:prstGeom>
        </p:spPr>
      </p:pic>
      <p:pic>
        <p:nvPicPr>
          <p:cNvPr id="75" name="Picture 74">
            <a:extLst>
              <a:ext uri="{FF2B5EF4-FFF2-40B4-BE49-F238E27FC236}">
                <a16:creationId xmlns:a16="http://schemas.microsoft.com/office/drawing/2014/main" id="{42A4A706-9465-8737-16C3-AFD297270868}"/>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backgroundMark x1="64333" y1="46000" x2="31333" y2="42000"/>
                        <a14:backgroundMark x1="31333" y1="42000" x2="24167" y2="44667"/>
                        <a14:backgroundMark x1="24167" y1="44667" x2="26333" y2="25833"/>
                        <a14:backgroundMark x1="26333" y1="25833" x2="37667" y2="23167"/>
                        <a14:backgroundMark x1="37667" y1="23167" x2="44000" y2="33333"/>
                        <a14:backgroundMark x1="44000" y1="33333" x2="53500" y2="36833"/>
                        <a14:backgroundMark x1="53500" y1="36833" x2="54500" y2="36833"/>
                        <a14:backgroundMark x1="61333" y1="64333" x2="37167" y2="66000"/>
                        <a14:backgroundMark x1="25833" y1="63833" x2="38667" y2="65333"/>
                        <a14:backgroundMark x1="21833" y1="63667" x2="24500" y2="64167"/>
                        <a14:backgroundMark x1="18500" y1="64500" x2="16167" y2="76833"/>
                        <a14:backgroundMark x1="26667" y1="79000" x2="42667" y2="77167"/>
                        <a14:backgroundMark x1="39333" y1="74167" x2="23833" y2="75500"/>
                        <a14:backgroundMark x1="23833" y1="75500" x2="23833" y2="84333"/>
                        <a14:backgroundMark x1="23833" y1="84333" x2="38667" y2="81167"/>
                        <a14:backgroundMark x1="38667" y1="81167" x2="44667" y2="82167"/>
                        <a14:backgroundMark x1="44667" y1="82167" x2="44333" y2="77167"/>
                        <a14:backgroundMark x1="44333" y1="77167" x2="44000" y2="76500"/>
                        <a14:backgroundMark x1="47833" y1="77000" x2="57500" y2="78667"/>
                        <a14:backgroundMark x1="57500" y1="78667" x2="64833" y2="75667"/>
                        <a14:backgroundMark x1="64833" y1="75667" x2="43167" y2="76500"/>
                        <a14:backgroundMark x1="43167" y1="76500" x2="42833" y2="76500"/>
                        <a14:backgroundMark x1="52667" y1="74500" x2="50167" y2="74000"/>
                        <a14:backgroundMark x1="65000" y1="74667" x2="66500" y2="79000"/>
                        <a14:backgroundMark x1="66500" y1="79000" x2="65167" y2="80833"/>
                        <a14:backgroundMark x1="60333" y1="63000" x2="65333" y2="63333"/>
                        <a14:backgroundMark x1="65333" y1="63333" x2="62167" y2="66167"/>
                        <a14:backgroundMark x1="71500" y1="64667" x2="75167" y2="68000"/>
                        <a14:backgroundMark x1="75167" y1="68000" x2="71500" y2="80167"/>
                        <a14:backgroundMark x1="71500" y1="80167" x2="80500" y2="79167"/>
                        <a14:backgroundMark x1="80500" y1="79167" x2="82000" y2="72667"/>
                        <a14:backgroundMark x1="82000" y1="72667" x2="81833" y2="72333"/>
                      </a14:backgroundRemoval>
                    </a14:imgEffect>
                  </a14:imgLayer>
                </a14:imgProps>
              </a:ext>
              <a:ext uri="{28A0092B-C50C-407E-A947-70E740481C1C}">
                <a14:useLocalDpi xmlns:a14="http://schemas.microsoft.com/office/drawing/2010/main" val="0"/>
              </a:ext>
            </a:extLst>
          </a:blip>
          <a:stretch>
            <a:fillRect/>
          </a:stretch>
        </p:blipFill>
        <p:spPr>
          <a:xfrm>
            <a:off x="10818036" y="6404024"/>
            <a:ext cx="1454188" cy="1454188"/>
          </a:xfrm>
          <a:prstGeom prst="rect">
            <a:avLst/>
          </a:prstGeom>
        </p:spPr>
      </p:pic>
      <p:pic>
        <p:nvPicPr>
          <p:cNvPr id="76" name="Picture 75">
            <a:extLst>
              <a:ext uri="{FF2B5EF4-FFF2-40B4-BE49-F238E27FC236}">
                <a16:creationId xmlns:a16="http://schemas.microsoft.com/office/drawing/2014/main" id="{5954B82B-A4A7-3159-A092-1A359EE91FBA}"/>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backgroundMark x1="64333" y1="46000" x2="31333" y2="42000"/>
                        <a14:backgroundMark x1="31333" y1="42000" x2="24167" y2="44667"/>
                        <a14:backgroundMark x1="24167" y1="44667" x2="26333" y2="25833"/>
                        <a14:backgroundMark x1="26333" y1="25833" x2="37667" y2="23167"/>
                        <a14:backgroundMark x1="37667" y1="23167" x2="44000" y2="33333"/>
                        <a14:backgroundMark x1="44000" y1="33333" x2="53500" y2="36833"/>
                        <a14:backgroundMark x1="53500" y1="36833" x2="54500" y2="36833"/>
                        <a14:backgroundMark x1="61333" y1="64333" x2="37167" y2="66000"/>
                        <a14:backgroundMark x1="25833" y1="63833" x2="38667" y2="65333"/>
                        <a14:backgroundMark x1="21833" y1="63667" x2="24500" y2="64167"/>
                        <a14:backgroundMark x1="18500" y1="64500" x2="16167" y2="76833"/>
                        <a14:backgroundMark x1="26667" y1="79000" x2="42667" y2="77167"/>
                        <a14:backgroundMark x1="39333" y1="74167" x2="23833" y2="75500"/>
                        <a14:backgroundMark x1="23833" y1="75500" x2="23833" y2="84333"/>
                        <a14:backgroundMark x1="23833" y1="84333" x2="38667" y2="81167"/>
                        <a14:backgroundMark x1="38667" y1="81167" x2="44667" y2="82167"/>
                        <a14:backgroundMark x1="44667" y1="82167" x2="44333" y2="77167"/>
                        <a14:backgroundMark x1="44333" y1="77167" x2="44000" y2="76500"/>
                        <a14:backgroundMark x1="47833" y1="77000" x2="57500" y2="78667"/>
                        <a14:backgroundMark x1="57500" y1="78667" x2="64833" y2="75667"/>
                        <a14:backgroundMark x1="64833" y1="75667" x2="43167" y2="76500"/>
                        <a14:backgroundMark x1="43167" y1="76500" x2="42833" y2="76500"/>
                        <a14:backgroundMark x1="52667" y1="74500" x2="50167" y2="74000"/>
                        <a14:backgroundMark x1="65000" y1="74667" x2="66500" y2="79000"/>
                        <a14:backgroundMark x1="66500" y1="79000" x2="65167" y2="80833"/>
                        <a14:backgroundMark x1="60333" y1="63000" x2="65333" y2="63333"/>
                        <a14:backgroundMark x1="65333" y1="63333" x2="62167" y2="66167"/>
                        <a14:backgroundMark x1="71500" y1="64667" x2="75167" y2="68000"/>
                        <a14:backgroundMark x1="75167" y1="68000" x2="71500" y2="80167"/>
                        <a14:backgroundMark x1="71500" y1="80167" x2="80500" y2="79167"/>
                        <a14:backgroundMark x1="80500" y1="79167" x2="82000" y2="72667"/>
                        <a14:backgroundMark x1="82000" y1="72667" x2="81833" y2="72333"/>
                      </a14:backgroundRemoval>
                    </a14:imgEffect>
                  </a14:imgLayer>
                </a14:imgProps>
              </a:ext>
              <a:ext uri="{28A0092B-C50C-407E-A947-70E740481C1C}">
                <a14:useLocalDpi xmlns:a14="http://schemas.microsoft.com/office/drawing/2010/main" val="0"/>
              </a:ext>
            </a:extLst>
          </a:blip>
          <a:stretch>
            <a:fillRect/>
          </a:stretch>
        </p:blipFill>
        <p:spPr>
          <a:xfrm>
            <a:off x="10818036" y="7177532"/>
            <a:ext cx="1454188" cy="1454188"/>
          </a:xfrm>
          <a:prstGeom prst="rect">
            <a:avLst/>
          </a:prstGeom>
        </p:spPr>
      </p:pic>
      <p:pic>
        <p:nvPicPr>
          <p:cNvPr id="77" name="Picture 76">
            <a:extLst>
              <a:ext uri="{FF2B5EF4-FFF2-40B4-BE49-F238E27FC236}">
                <a16:creationId xmlns:a16="http://schemas.microsoft.com/office/drawing/2014/main" id="{8782E6B3-C339-32EC-8763-A5A82D6514EE}"/>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backgroundMark x1="64333" y1="46000" x2="31333" y2="42000"/>
                        <a14:backgroundMark x1="31333" y1="42000" x2="24167" y2="44667"/>
                        <a14:backgroundMark x1="24167" y1="44667" x2="26333" y2="25833"/>
                        <a14:backgroundMark x1="26333" y1="25833" x2="37667" y2="23167"/>
                        <a14:backgroundMark x1="37667" y1="23167" x2="44000" y2="33333"/>
                        <a14:backgroundMark x1="44000" y1="33333" x2="53500" y2="36833"/>
                        <a14:backgroundMark x1="53500" y1="36833" x2="54500" y2="36833"/>
                        <a14:backgroundMark x1="61333" y1="64333" x2="37167" y2="66000"/>
                        <a14:backgroundMark x1="25833" y1="63833" x2="38667" y2="65333"/>
                        <a14:backgroundMark x1="21833" y1="63667" x2="24500" y2="64167"/>
                        <a14:backgroundMark x1="18500" y1="64500" x2="16167" y2="76833"/>
                        <a14:backgroundMark x1="26667" y1="79000" x2="42667" y2="77167"/>
                        <a14:backgroundMark x1="39333" y1="74167" x2="23833" y2="75500"/>
                        <a14:backgroundMark x1="23833" y1="75500" x2="23833" y2="84333"/>
                        <a14:backgroundMark x1="23833" y1="84333" x2="38667" y2="81167"/>
                        <a14:backgroundMark x1="38667" y1="81167" x2="44667" y2="82167"/>
                        <a14:backgroundMark x1="44667" y1="82167" x2="44333" y2="77167"/>
                        <a14:backgroundMark x1="44333" y1="77167" x2="44000" y2="76500"/>
                        <a14:backgroundMark x1="47833" y1="77000" x2="57500" y2="78667"/>
                        <a14:backgroundMark x1="57500" y1="78667" x2="64833" y2="75667"/>
                        <a14:backgroundMark x1="64833" y1="75667" x2="43167" y2="76500"/>
                        <a14:backgroundMark x1="43167" y1="76500" x2="42833" y2="76500"/>
                        <a14:backgroundMark x1="52667" y1="74500" x2="50167" y2="74000"/>
                        <a14:backgroundMark x1="65000" y1="74667" x2="66500" y2="79000"/>
                        <a14:backgroundMark x1="66500" y1="79000" x2="65167" y2="80833"/>
                        <a14:backgroundMark x1="60333" y1="63000" x2="65333" y2="63333"/>
                        <a14:backgroundMark x1="65333" y1="63333" x2="62167" y2="66167"/>
                        <a14:backgroundMark x1="71500" y1="64667" x2="75167" y2="68000"/>
                        <a14:backgroundMark x1="75167" y1="68000" x2="71500" y2="80167"/>
                        <a14:backgroundMark x1="71500" y1="80167" x2="80500" y2="79167"/>
                        <a14:backgroundMark x1="80500" y1="79167" x2="82000" y2="72667"/>
                        <a14:backgroundMark x1="82000" y1="72667" x2="81833" y2="72333"/>
                      </a14:backgroundRemoval>
                    </a14:imgEffect>
                  </a14:imgLayer>
                </a14:imgProps>
              </a:ext>
              <a:ext uri="{28A0092B-C50C-407E-A947-70E740481C1C}">
                <a14:useLocalDpi xmlns:a14="http://schemas.microsoft.com/office/drawing/2010/main" val="0"/>
              </a:ext>
            </a:extLst>
          </a:blip>
          <a:stretch>
            <a:fillRect/>
          </a:stretch>
        </p:blipFill>
        <p:spPr>
          <a:xfrm>
            <a:off x="10837483" y="3506959"/>
            <a:ext cx="1454188" cy="1454188"/>
          </a:xfrm>
          <a:prstGeom prst="rect">
            <a:avLst/>
          </a:prstGeom>
        </p:spPr>
      </p:pic>
      <p:pic>
        <p:nvPicPr>
          <p:cNvPr id="79" name="Picture 78" descr="A picture containing vector graphics&#10;&#10;Description automatically generated">
            <a:extLst>
              <a:ext uri="{FF2B5EF4-FFF2-40B4-BE49-F238E27FC236}">
                <a16:creationId xmlns:a16="http://schemas.microsoft.com/office/drawing/2014/main" id="{3166F1CA-6318-0CD6-6043-27D82611EC7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63969" y="882837"/>
            <a:ext cx="6517634" cy="6885097"/>
          </a:xfrm>
          <a:prstGeom prst="ellipse">
            <a:avLst/>
          </a:prstGeom>
          <a:ln w="28575"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6893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750"/>
                                        <p:tgtEl>
                                          <p:spTgt spid="50"/>
                                        </p:tgtEl>
                                      </p:cBhvr>
                                    </p:animEffect>
                                  </p:childTnLst>
                                </p:cTn>
                              </p:par>
                              <p:par>
                                <p:cTn id="8" presetID="10" presetClass="entr" presetSubtype="0" fill="hold" nodeType="withEffect">
                                  <p:stCondLst>
                                    <p:cond delay="50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750"/>
                                        <p:tgtEl>
                                          <p:spTgt spid="51"/>
                                        </p:tgtEl>
                                      </p:cBhvr>
                                    </p:animEffect>
                                  </p:childTnLst>
                                </p:cTn>
                              </p:par>
                              <p:par>
                                <p:cTn id="11" presetID="10" presetClass="entr" presetSubtype="0" fill="hold" nodeType="withEffect">
                                  <p:stCondLst>
                                    <p:cond delay="75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75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1250" fill="hold"/>
                                        <p:tgtEl>
                                          <p:spTgt spid="23"/>
                                        </p:tgtEl>
                                        <p:attrNameLst>
                                          <p:attrName>ppt_x</p:attrName>
                                        </p:attrNameLst>
                                      </p:cBhvr>
                                      <p:tavLst>
                                        <p:tav tm="0">
                                          <p:val>
                                            <p:strVal val="#ppt_x"/>
                                          </p:val>
                                        </p:tav>
                                        <p:tav tm="100000">
                                          <p:val>
                                            <p:strVal val="#ppt_x"/>
                                          </p:val>
                                        </p:tav>
                                      </p:tavLst>
                                    </p:anim>
                                    <p:anim calcmode="lin" valueType="num">
                                      <p:cBhvr additive="base">
                                        <p:cTn id="19" dur="125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wipe(down)">
                                      <p:cBhvr>
                                        <p:cTn id="24" dur="750"/>
                                        <p:tgtEl>
                                          <p:spTgt spid="66"/>
                                        </p:tgtEl>
                                      </p:cBhvr>
                                    </p:animEffect>
                                  </p:childTnLst>
                                </p:cTn>
                              </p:par>
                            </p:childTnLst>
                          </p:cTn>
                        </p:par>
                        <p:par>
                          <p:cTn id="25" fill="hold">
                            <p:stCondLst>
                              <p:cond delay="750"/>
                            </p:stCondLst>
                            <p:childTnLst>
                              <p:par>
                                <p:cTn id="26" presetID="22" presetClass="entr" presetSubtype="4" fill="hold"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wipe(down)">
                                      <p:cBhvr>
                                        <p:cTn id="28" dur="250"/>
                                        <p:tgtEl>
                                          <p:spTgt spid="77"/>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down)">
                                      <p:cBhvr>
                                        <p:cTn id="32" dur="500"/>
                                        <p:tgtEl>
                                          <p:spTgt spid="67"/>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down)">
                                      <p:cBhvr>
                                        <p:cTn id="36" dur="250"/>
                                        <p:tgtEl>
                                          <p:spTgt spid="69"/>
                                        </p:tgtEl>
                                      </p:cBhvr>
                                    </p:animEffect>
                                  </p:childTnLst>
                                </p:cTn>
                              </p:par>
                            </p:childTnLst>
                          </p:cTn>
                        </p:par>
                        <p:par>
                          <p:cTn id="37" fill="hold">
                            <p:stCondLst>
                              <p:cond delay="1750"/>
                            </p:stCondLst>
                            <p:childTnLst>
                              <p:par>
                                <p:cTn id="38" presetID="22" presetClass="entr" presetSubtype="4"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wipe(down)">
                                      <p:cBhvr>
                                        <p:cTn id="40" dur="250"/>
                                        <p:tgtEl>
                                          <p:spTgt spid="71"/>
                                        </p:tgtEl>
                                      </p:cBhvr>
                                    </p:animEffect>
                                  </p:childTnLst>
                                </p:cTn>
                              </p:par>
                            </p:childTnLst>
                          </p:cTn>
                        </p:par>
                        <p:par>
                          <p:cTn id="41" fill="hold">
                            <p:stCondLst>
                              <p:cond delay="2000"/>
                            </p:stCondLst>
                            <p:childTnLst>
                              <p:par>
                                <p:cTn id="42" presetID="22" presetClass="entr" presetSubtype="4" fill="hold" nodeType="after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down)">
                                      <p:cBhvr>
                                        <p:cTn id="44" dur="250"/>
                                        <p:tgtEl>
                                          <p:spTgt spid="68"/>
                                        </p:tgtEl>
                                      </p:cBhvr>
                                    </p:animEffect>
                                  </p:childTnLst>
                                </p:cTn>
                              </p:par>
                            </p:childTnLst>
                          </p:cTn>
                        </p:par>
                        <p:par>
                          <p:cTn id="45" fill="hold">
                            <p:stCondLst>
                              <p:cond delay="2250"/>
                            </p:stCondLst>
                            <p:childTnLst>
                              <p:par>
                                <p:cTn id="46" presetID="22" presetClass="entr" presetSubtype="4" fill="hold" nodeType="after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down)">
                                      <p:cBhvr>
                                        <p:cTn id="48" dur="250"/>
                                        <p:tgtEl>
                                          <p:spTgt spid="73"/>
                                        </p:tgtEl>
                                      </p:cBhvr>
                                    </p:animEffect>
                                  </p:childTnLst>
                                </p:cTn>
                              </p:par>
                            </p:childTnLst>
                          </p:cTn>
                        </p:par>
                        <p:par>
                          <p:cTn id="49" fill="hold">
                            <p:stCondLst>
                              <p:cond delay="2500"/>
                            </p:stCondLst>
                            <p:childTnLst>
                              <p:par>
                                <p:cTn id="50" presetID="22" presetClass="entr" presetSubtype="4" fill="hold"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down)">
                                      <p:cBhvr>
                                        <p:cTn id="52" dur="250"/>
                                        <p:tgtEl>
                                          <p:spTgt spid="70"/>
                                        </p:tgtEl>
                                      </p:cBhvr>
                                    </p:animEffect>
                                  </p:childTnLst>
                                </p:cTn>
                              </p:par>
                            </p:childTnLst>
                          </p:cTn>
                        </p:par>
                        <p:par>
                          <p:cTn id="53" fill="hold">
                            <p:stCondLst>
                              <p:cond delay="2750"/>
                            </p:stCondLst>
                            <p:childTnLst>
                              <p:par>
                                <p:cTn id="54" presetID="22" presetClass="entr" presetSubtype="4"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wipe(down)">
                                      <p:cBhvr>
                                        <p:cTn id="56" dur="250"/>
                                        <p:tgtEl>
                                          <p:spTgt spid="72"/>
                                        </p:tgtEl>
                                      </p:cBhvr>
                                    </p:animEffect>
                                  </p:childTnLst>
                                </p:cTn>
                              </p:par>
                            </p:childTnLst>
                          </p:cTn>
                        </p:par>
                        <p:par>
                          <p:cTn id="57" fill="hold">
                            <p:stCondLst>
                              <p:cond delay="3000"/>
                            </p:stCondLst>
                            <p:childTnLst>
                              <p:par>
                                <p:cTn id="58" presetID="22" presetClass="entr" presetSubtype="4" fill="hold"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wipe(down)">
                                      <p:cBhvr>
                                        <p:cTn id="60" dur="250"/>
                                        <p:tgtEl>
                                          <p:spTgt spid="75"/>
                                        </p:tgtEl>
                                      </p:cBhvr>
                                    </p:animEffect>
                                  </p:childTnLst>
                                </p:cTn>
                              </p:par>
                            </p:childTnLst>
                          </p:cTn>
                        </p:par>
                        <p:par>
                          <p:cTn id="61" fill="hold">
                            <p:stCondLst>
                              <p:cond delay="3250"/>
                            </p:stCondLst>
                            <p:childTnLst>
                              <p:par>
                                <p:cTn id="62" presetID="22" presetClass="entr" presetSubtype="4" fill="hold" nodeType="after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down)">
                                      <p:cBhvr>
                                        <p:cTn id="64" dur="250"/>
                                        <p:tgtEl>
                                          <p:spTgt spid="74"/>
                                        </p:tgtEl>
                                      </p:cBhvr>
                                    </p:animEffect>
                                  </p:childTnLst>
                                </p:cTn>
                              </p:par>
                            </p:childTnLst>
                          </p:cTn>
                        </p:par>
                        <p:par>
                          <p:cTn id="65" fill="hold">
                            <p:stCondLst>
                              <p:cond delay="3500"/>
                            </p:stCondLst>
                            <p:childTnLst>
                              <p:par>
                                <p:cTn id="66" presetID="22" presetClass="entr" presetSubtype="4" fill="hold"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down)">
                                      <p:cBhvr>
                                        <p:cTn id="68" dur="250"/>
                                        <p:tgtEl>
                                          <p:spTgt spid="7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750"/>
                                        <p:tgtEl>
                                          <p:spTgt spid="4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12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F57B6B9-3547-4A38-598A-4F381D732831}"/>
              </a:ext>
            </a:extLst>
          </p:cNvPr>
          <p:cNvSpPr txBox="1">
            <a:spLocks/>
          </p:cNvSpPr>
          <p:nvPr/>
        </p:nvSpPr>
        <p:spPr>
          <a:xfrm>
            <a:off x="500744" y="1111542"/>
            <a:ext cx="11234057" cy="1080633"/>
          </a:xfrm>
          <a:prstGeom prst="rect">
            <a:avLst/>
          </a:prstGeom>
        </p:spPr>
        <p:txBody>
          <a:bodyPr rtlCol="0">
            <a:normAutofit fontScale="37500" lnSpcReduction="20000"/>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a:defRPr/>
            </a:pPr>
            <a:endParaRPr lang="en-US" dirty="0"/>
          </a:p>
          <a:p>
            <a:pPr>
              <a:defRPr/>
            </a:pPr>
            <a:endParaRPr lang="en-US" dirty="0"/>
          </a:p>
          <a:p>
            <a:pPr>
              <a:defRPr/>
            </a:pPr>
            <a:endParaRPr lang="en-US" dirty="0"/>
          </a:p>
          <a:p>
            <a:pPr>
              <a:defRPr/>
            </a:pPr>
            <a:r>
              <a:rPr lang="en-US" sz="6400" dirty="0"/>
              <a:t>Measuring CS &amp; CF: The </a:t>
            </a:r>
            <a:r>
              <a:rPr lang="en-US" sz="6400" i="1" dirty="0"/>
              <a:t>Professional Quality of Life Scale (</a:t>
            </a:r>
            <a:r>
              <a:rPr lang="en-US" sz="6400" i="1" dirty="0" err="1"/>
              <a:t>ProQOL</a:t>
            </a:r>
            <a:r>
              <a:rPr lang="en-US" sz="6400" i="1" dirty="0"/>
              <a:t>)</a:t>
            </a:r>
          </a:p>
          <a:p>
            <a:pPr>
              <a:defRPr/>
            </a:pPr>
            <a:endParaRPr lang="en-US" i="1" dirty="0"/>
          </a:p>
          <a:p>
            <a:pPr>
              <a:defRPr/>
            </a:pPr>
            <a:endParaRPr lang="en-US" i="1" dirty="0"/>
          </a:p>
          <a:p>
            <a:pPr>
              <a:defRPr/>
            </a:pPr>
            <a:endParaRPr lang="en-US" i="1" dirty="0"/>
          </a:p>
          <a:p>
            <a:pPr>
              <a:defRPr/>
            </a:pPr>
            <a:endParaRPr lang="en-US" dirty="0"/>
          </a:p>
        </p:txBody>
      </p:sp>
      <p:sp>
        <p:nvSpPr>
          <p:cNvPr id="3" name="Content Placeholder 4">
            <a:extLst>
              <a:ext uri="{FF2B5EF4-FFF2-40B4-BE49-F238E27FC236}">
                <a16:creationId xmlns:a16="http://schemas.microsoft.com/office/drawing/2014/main" id="{8C345689-59F6-C5C0-294D-565CD3C8AAFA}"/>
              </a:ext>
            </a:extLst>
          </p:cNvPr>
          <p:cNvSpPr txBox="1">
            <a:spLocks/>
          </p:cNvSpPr>
          <p:nvPr/>
        </p:nvSpPr>
        <p:spPr>
          <a:xfrm>
            <a:off x="478971" y="2547258"/>
            <a:ext cx="11234057" cy="6833507"/>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2400" dirty="0"/>
              <a:t>A 30-item self report measure</a:t>
            </a:r>
          </a:p>
          <a:p>
            <a:r>
              <a:rPr lang="en-US" sz="2400" dirty="0"/>
              <a:t>The most widely used measure of the positive and negative aspects of helping in the world</a:t>
            </a:r>
          </a:p>
          <a:p>
            <a:r>
              <a:rPr lang="en-US" sz="2400" dirty="0"/>
              <a:t>Measures Compassion Satisfaction and Compassion Fatigue </a:t>
            </a:r>
          </a:p>
          <a:p>
            <a:r>
              <a:rPr lang="en-US" sz="2400" dirty="0"/>
              <a:t>Scores on individual scales tell us about a person’s responses on each of the constructs</a:t>
            </a:r>
          </a:p>
          <a:p>
            <a:r>
              <a:rPr lang="en-US" sz="2400" dirty="0"/>
              <a:t>Compassion Fatigue has two subscales</a:t>
            </a:r>
          </a:p>
          <a:p>
            <a:pPr lvl="1"/>
            <a:r>
              <a:rPr lang="en-US" sz="2400" dirty="0"/>
              <a:t>Burnout</a:t>
            </a:r>
          </a:p>
          <a:p>
            <a:pPr lvl="1"/>
            <a:r>
              <a:rPr lang="en-US" sz="2400" dirty="0"/>
              <a:t>Secondary Trauma</a:t>
            </a:r>
          </a:p>
          <a:p>
            <a:r>
              <a:rPr lang="en-US" sz="2400" dirty="0"/>
              <a:t>Can be used to track an individual’s CS and CF</a:t>
            </a:r>
          </a:p>
          <a:p>
            <a:r>
              <a:rPr lang="en-US" sz="2400" dirty="0"/>
              <a:t>Can help organizations find ways to maximize the positive aspects and reduce the negative aspects of helping</a:t>
            </a:r>
          </a:p>
          <a:p>
            <a:pPr marL="609585" lvl="1" indent="0">
              <a:buNone/>
            </a:pPr>
            <a:endParaRPr lang="en-US" dirty="0"/>
          </a:p>
        </p:txBody>
      </p:sp>
      <p:sp>
        <p:nvSpPr>
          <p:cNvPr id="4" name="TextBox 3">
            <a:extLst>
              <a:ext uri="{FF2B5EF4-FFF2-40B4-BE49-F238E27FC236}">
                <a16:creationId xmlns:a16="http://schemas.microsoft.com/office/drawing/2014/main" id="{2C39A5E4-99AD-8005-E5D2-9FDDC3EFFE02}"/>
              </a:ext>
            </a:extLst>
          </p:cNvPr>
          <p:cNvSpPr txBox="1"/>
          <p:nvPr/>
        </p:nvSpPr>
        <p:spPr>
          <a:xfrm>
            <a:off x="590551" y="641613"/>
            <a:ext cx="8409215" cy="584775"/>
          </a:xfrm>
          <a:prstGeom prst="rect">
            <a:avLst/>
          </a:prstGeom>
          <a:noFill/>
          <a:effectLst>
            <a:outerShdw blurRad="50800" dist="38100" dir="16200000" rotWithShape="0">
              <a:prstClr val="black">
                <a:alpha val="40000"/>
              </a:prstClr>
            </a:outerShdw>
          </a:effectLst>
        </p:spPr>
        <p:txBody>
          <a:bodyPr wrap="square">
            <a:spAutoFit/>
          </a:bodyPr>
          <a:lstStyle/>
          <a:p>
            <a:r>
              <a:rPr lang="en-US" sz="3200" b="1" dirty="0">
                <a:latin typeface="+mn-lt"/>
              </a:rPr>
              <a:t>How do you rate?</a:t>
            </a:r>
            <a:endParaRPr lang="en-US" sz="3200" dirty="0"/>
          </a:p>
        </p:txBody>
      </p:sp>
    </p:spTree>
    <p:extLst>
      <p:ext uri="{BB962C8B-B14F-4D97-AF65-F5344CB8AC3E}">
        <p14:creationId xmlns:p14="http://schemas.microsoft.com/office/powerpoint/2010/main" val="194497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309BD-22E0-15EE-74DE-3869FF756AB0}"/>
              </a:ext>
            </a:extLst>
          </p:cNvPr>
          <p:cNvPicPr>
            <a:picLocks noChangeAspect="1"/>
          </p:cNvPicPr>
          <p:nvPr/>
        </p:nvPicPr>
        <p:blipFill>
          <a:blip r:embed="rId3"/>
          <a:stretch>
            <a:fillRect/>
          </a:stretch>
        </p:blipFill>
        <p:spPr>
          <a:xfrm>
            <a:off x="-473529" y="-106135"/>
            <a:ext cx="13283293" cy="9356272"/>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Add-in 6" title="Breaktime">
                <a:extLst>
                  <a:ext uri="{FF2B5EF4-FFF2-40B4-BE49-F238E27FC236}">
                    <a16:creationId xmlns:a16="http://schemas.microsoft.com/office/drawing/2014/main" id="{06149BA0-F120-FECD-610E-681FCD932BE3}"/>
                  </a:ext>
                </a:extLst>
              </p:cNvPr>
              <p:cNvGraphicFramePr>
                <a:graphicFrameLocks noGrp="1"/>
              </p:cNvGraphicFramePr>
              <p:nvPr>
                <p:extLst>
                  <p:ext uri="{D42A27DB-BD31-4B8C-83A1-F6EECF244321}">
                    <p14:modId xmlns:p14="http://schemas.microsoft.com/office/powerpoint/2010/main" val="1907388120"/>
                  </p:ext>
                </p:extLst>
              </p:nvPr>
            </p:nvGraphicFramePr>
            <p:xfrm>
              <a:off x="2924175" y="3167742"/>
              <a:ext cx="4848226" cy="2955472"/>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7" name="Add-in 6" title="Breaktime">
                <a:extLst>
                  <a:ext uri="{FF2B5EF4-FFF2-40B4-BE49-F238E27FC236}">
                    <a16:creationId xmlns:a16="http://schemas.microsoft.com/office/drawing/2014/main" id="{06149BA0-F120-FECD-610E-681FCD932BE3}"/>
                  </a:ext>
                </a:extLst>
              </p:cNvPr>
              <p:cNvPicPr>
                <a:picLocks noGrp="1" noRot="1" noChangeAspect="1" noMove="1" noResize="1" noEditPoints="1" noAdjustHandles="1" noChangeArrowheads="1" noChangeShapeType="1"/>
              </p:cNvPicPr>
              <p:nvPr/>
            </p:nvPicPr>
            <p:blipFill>
              <a:blip r:embed="rId5"/>
              <a:stretch>
                <a:fillRect/>
              </a:stretch>
            </p:blipFill>
            <p:spPr>
              <a:xfrm>
                <a:off x="2924175" y="3167742"/>
                <a:ext cx="4848226" cy="2955472"/>
              </a:xfrm>
              <a:prstGeom prst="rect">
                <a:avLst/>
              </a:prstGeom>
            </p:spPr>
          </p:pic>
        </mc:Fallback>
      </mc:AlternateContent>
    </p:spTree>
    <p:extLst>
      <p:ext uri="{BB962C8B-B14F-4D97-AF65-F5344CB8AC3E}">
        <p14:creationId xmlns:p14="http://schemas.microsoft.com/office/powerpoint/2010/main" val="3303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8534400"/>
            <a:ext cx="1218882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8445754"/>
            <a:ext cx="1218882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57912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8445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630B79A-0DEE-2F9D-4EAC-12DB62E42589}"/>
              </a:ext>
            </a:extLst>
          </p:cNvPr>
          <p:cNvSpPr txBox="1"/>
          <p:nvPr/>
        </p:nvSpPr>
        <p:spPr>
          <a:xfrm>
            <a:off x="7984672" y="3223365"/>
            <a:ext cx="3558400" cy="2543451"/>
          </a:xfrm>
          <a:prstGeom prst="rect">
            <a:avLst/>
          </a:prstGeom>
          <a:effectLst>
            <a:outerShdw blurRad="50800" dist="38100" dir="18900000" algn="bl" rotWithShape="0">
              <a:prstClr val="black">
                <a:alpha val="40000"/>
              </a:prstClr>
            </a:outerShdw>
          </a:effectLst>
        </p:spPr>
        <p:txBody>
          <a:bodyPr vert="horz" lIns="91440" tIns="45720" rIns="91440" bIns="45720" rtlCol="0" anchor="b">
            <a:normAutofit/>
          </a:bodyPr>
          <a:lstStyle/>
          <a:p>
            <a:pPr defTabSz="914400">
              <a:lnSpc>
                <a:spcPct val="85000"/>
              </a:lnSpc>
              <a:spcBef>
                <a:spcPct val="0"/>
              </a:spcBef>
              <a:spcAft>
                <a:spcPts val="600"/>
              </a:spcAft>
            </a:pPr>
            <a:r>
              <a:rPr lang="en-US" sz="5400" b="1" spc="-50" dirty="0">
                <a:solidFill>
                  <a:schemeClr val="tx1">
                    <a:lumMod val="85000"/>
                    <a:lumOff val="15000"/>
                  </a:schemeClr>
                </a:solidFill>
                <a:latin typeface="+mj-lt"/>
                <a:ea typeface="+mj-ea"/>
                <a:cs typeface="+mj-cs"/>
              </a:rPr>
              <a:t>Addressing Vicarious Trauma</a:t>
            </a:r>
            <a:endParaRPr lang="en-US" sz="5400" spc="-50" dirty="0">
              <a:solidFill>
                <a:schemeClr val="tx1">
                  <a:lumMod val="85000"/>
                  <a:lumOff val="15000"/>
                </a:schemeClr>
              </a:solidFill>
              <a:latin typeface="+mj-lt"/>
              <a:ea typeface="+mj-ea"/>
              <a:cs typeface="+mj-cs"/>
            </a:endParaRPr>
          </a:p>
        </p:txBody>
      </p:sp>
      <p:pic>
        <p:nvPicPr>
          <p:cNvPr id="3" name="Picture 2">
            <a:extLst>
              <a:ext uri="{FF2B5EF4-FFF2-40B4-BE49-F238E27FC236}">
                <a16:creationId xmlns:a16="http://schemas.microsoft.com/office/drawing/2014/main" id="{88D51C71-66F4-7E79-9C5F-1F3223148FD9}"/>
              </a:ext>
            </a:extLst>
          </p:cNvPr>
          <p:cNvPicPr>
            <a:picLocks noChangeAspect="1"/>
          </p:cNvPicPr>
          <p:nvPr/>
        </p:nvPicPr>
        <p:blipFill rotWithShape="1">
          <a:blip r:embed="rId3"/>
          <a:srcRect t="29524" b="2671"/>
          <a:stretch/>
        </p:blipFill>
        <p:spPr>
          <a:xfrm>
            <a:off x="95158" y="3226667"/>
            <a:ext cx="7976671" cy="3015283"/>
          </a:xfrm>
          <a:prstGeom prst="rect">
            <a:avLst/>
          </a:prstGeom>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57912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8445754"/>
            <a:ext cx="12191985" cy="886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3168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7" name="Rectangle 15366">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69" name="Rectangle 15368">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4575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371" name="Straight Connector 15370">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373" name="Rectangle 15372">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A23C48A0-4557-BED7-8393-92B45808725E}"/>
              </a:ext>
            </a:extLst>
          </p:cNvPr>
          <p:cNvSpPr txBox="1"/>
          <p:nvPr/>
        </p:nvSpPr>
        <p:spPr>
          <a:xfrm>
            <a:off x="573070" y="1535826"/>
            <a:ext cx="5943316" cy="7477545"/>
          </a:xfrm>
          <a:prstGeom prst="rect">
            <a:avLst/>
          </a:prstGeom>
        </p:spPr>
        <p:txBody>
          <a:bodyPr vert="horz" lIns="0" tIns="45720" rIns="0" bIns="45720" rtlCol="0">
            <a:normAutofit/>
          </a:bodyPr>
          <a:lstStyle/>
          <a:p>
            <a:pPr algn="ctr" defTabSz="914400">
              <a:lnSpc>
                <a:spcPct val="90000"/>
              </a:lnSpc>
              <a:spcAft>
                <a:spcPts val="600"/>
              </a:spcAft>
              <a:buClr>
                <a:schemeClr val="accent1"/>
              </a:buClr>
              <a:buFont typeface="Calibri" panose="020F0502020204030204" pitchFamily="34" charset="0"/>
            </a:pPr>
            <a:r>
              <a:rPr lang="en-US" sz="2800" dirty="0">
                <a:solidFill>
                  <a:srgbClr val="FFFFFF"/>
                </a:solidFill>
              </a:rPr>
              <a:t> “For many of us, the elaborate architecture we build around our hearts begins to resemble a fortress. We build up our defenses, but the trauma keeps on coming. We add a moat, we throw in some crocodiles, we forge more weapons, we build higher and higher walls. Sooner or later, we find ourselves locked in by the very defenses we have constructed for our own protection. We will find the key to our liberation only when we accept that what we once did to survive is now destroying us.”</a:t>
            </a:r>
          </a:p>
          <a:p>
            <a:pPr defTabSz="914400">
              <a:lnSpc>
                <a:spcPct val="90000"/>
              </a:lnSpc>
              <a:spcAft>
                <a:spcPts val="600"/>
              </a:spcAft>
              <a:buClr>
                <a:schemeClr val="accent1"/>
              </a:buClr>
              <a:buFont typeface="Calibri" panose="020F0502020204030204" pitchFamily="34" charset="0"/>
            </a:pPr>
            <a:endParaRPr lang="en-US" sz="2100" dirty="0">
              <a:solidFill>
                <a:srgbClr val="FFFFFF"/>
              </a:solidFill>
            </a:endParaRPr>
          </a:p>
          <a:p>
            <a:pPr algn="ctr" defTabSz="914400">
              <a:lnSpc>
                <a:spcPct val="90000"/>
              </a:lnSpc>
              <a:spcAft>
                <a:spcPts val="600"/>
              </a:spcAft>
              <a:buClr>
                <a:schemeClr val="accent1"/>
              </a:buClr>
              <a:buFont typeface="Calibri" panose="020F0502020204030204" pitchFamily="34" charset="0"/>
            </a:pPr>
            <a:r>
              <a:rPr lang="en-US" sz="2100" dirty="0">
                <a:solidFill>
                  <a:srgbClr val="FFFFFF"/>
                </a:solidFill>
              </a:rPr>
              <a:t>-</a:t>
            </a:r>
            <a:r>
              <a:rPr lang="en-US" sz="2100" i="1" dirty="0">
                <a:solidFill>
                  <a:srgbClr val="FFFFFF"/>
                </a:solidFill>
              </a:rPr>
              <a:t>Laura Van </a:t>
            </a:r>
            <a:r>
              <a:rPr lang="en-US" sz="2100" i="1" dirty="0" err="1">
                <a:solidFill>
                  <a:srgbClr val="FFFFFF"/>
                </a:solidFill>
              </a:rPr>
              <a:t>Dernoot</a:t>
            </a:r>
            <a:r>
              <a:rPr lang="en-US" sz="2100" i="1" dirty="0">
                <a:solidFill>
                  <a:srgbClr val="FFFFFF"/>
                </a:solidFill>
              </a:rPr>
              <a:t> Lipsky, Trauma Stewardship</a:t>
            </a:r>
          </a:p>
        </p:txBody>
      </p:sp>
      <p:sp>
        <p:nvSpPr>
          <p:cNvPr id="15375" name="Rectangle 15374">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362" name="Picture 2" descr="The Dangers of Isolation in Addiction Recovery">
            <a:extLst>
              <a:ext uri="{FF2B5EF4-FFF2-40B4-BE49-F238E27FC236}">
                <a16:creationId xmlns:a16="http://schemas.microsoft.com/office/drawing/2014/main" id="{E6FBAE1C-1C7F-CFA5-E93C-3964928E3F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90" r="30044"/>
          <a:stretch/>
        </p:blipFill>
        <p:spPr bwMode="auto">
          <a:xfrm>
            <a:off x="6851004" y="-1519096"/>
            <a:ext cx="5340996" cy="1066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529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8534400"/>
            <a:ext cx="1218882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8445754"/>
            <a:ext cx="1218882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57912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8445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57912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8445754"/>
            <a:ext cx="12191985" cy="886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55FEBB8A-7BAD-967C-C99E-41AB6166A29C}"/>
              </a:ext>
            </a:extLst>
          </p:cNvPr>
          <p:cNvSpPr txBox="1"/>
          <p:nvPr/>
        </p:nvSpPr>
        <p:spPr>
          <a:xfrm>
            <a:off x="2133600" y="8750300"/>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2B4E50CA-4CE8-9EEF-4365-5A29B37D06B3}"/>
              </a:ext>
            </a:extLst>
          </p:cNvPr>
          <p:cNvSpPr txBox="1"/>
          <p:nvPr/>
        </p:nvSpPr>
        <p:spPr>
          <a:xfrm>
            <a:off x="542689" y="672845"/>
            <a:ext cx="2124544" cy="1402584"/>
          </a:xfrm>
          <a:prstGeom prst="rect">
            <a:avLst/>
          </a:prstGeom>
          <a:effectLst>
            <a:outerShdw blurRad="50800" dist="38100" dir="10800000" algn="r" rotWithShape="0">
              <a:prstClr val="black">
                <a:alpha val="40000"/>
              </a:prstClr>
            </a:outerShdw>
          </a:effectLst>
        </p:spPr>
        <p:txBody>
          <a:bodyPr vert="horz" lIns="91440" tIns="45720" rIns="91440" bIns="45720" rtlCol="0" anchor="b">
            <a:normAutofit/>
          </a:bodyPr>
          <a:lstStyle/>
          <a:p>
            <a:pPr defTabSz="914400">
              <a:lnSpc>
                <a:spcPct val="85000"/>
              </a:lnSpc>
              <a:spcBef>
                <a:spcPct val="0"/>
              </a:spcBef>
              <a:spcAft>
                <a:spcPts val="600"/>
              </a:spcAft>
            </a:pPr>
            <a:r>
              <a:rPr lang="en-US" sz="4200" b="1" kern="1200" spc="-50" baseline="0" dirty="0">
                <a:solidFill>
                  <a:schemeClr val="tx1">
                    <a:lumMod val="75000"/>
                    <a:lumOff val="25000"/>
                  </a:schemeClr>
                </a:solidFill>
                <a:latin typeface="+mj-lt"/>
                <a:ea typeface="+mj-ea"/>
                <a:cs typeface="+mj-cs"/>
              </a:rPr>
              <a:t>Defining </a:t>
            </a:r>
            <a:br>
              <a:rPr lang="en-US" sz="4200" b="1" kern="1200" spc="-50" baseline="0" dirty="0">
                <a:solidFill>
                  <a:schemeClr val="tx1">
                    <a:lumMod val="75000"/>
                    <a:lumOff val="25000"/>
                  </a:schemeClr>
                </a:solidFill>
                <a:latin typeface="+mj-lt"/>
                <a:ea typeface="+mj-ea"/>
                <a:cs typeface="+mj-cs"/>
              </a:rPr>
            </a:br>
            <a:r>
              <a:rPr lang="en-US" sz="4200" b="1" kern="1200" spc="-50" baseline="0" dirty="0">
                <a:solidFill>
                  <a:schemeClr val="tx1">
                    <a:lumMod val="75000"/>
                    <a:lumOff val="25000"/>
                  </a:schemeClr>
                </a:solidFill>
                <a:latin typeface="+mj-lt"/>
                <a:ea typeface="+mj-ea"/>
                <a:cs typeface="+mj-cs"/>
              </a:rPr>
              <a:t>Self-Care</a:t>
            </a:r>
          </a:p>
        </p:txBody>
      </p:sp>
      <p:sp>
        <p:nvSpPr>
          <p:cNvPr id="7" name="TextBox 6">
            <a:extLst>
              <a:ext uri="{FF2B5EF4-FFF2-40B4-BE49-F238E27FC236}">
                <a16:creationId xmlns:a16="http://schemas.microsoft.com/office/drawing/2014/main" id="{00CC81DD-A831-352B-9669-A8B7F7A750C1}"/>
              </a:ext>
            </a:extLst>
          </p:cNvPr>
          <p:cNvSpPr txBox="1"/>
          <p:nvPr/>
        </p:nvSpPr>
        <p:spPr>
          <a:xfrm>
            <a:off x="167709" y="2407667"/>
            <a:ext cx="4840230" cy="4328665"/>
          </a:xfrm>
          <a:prstGeom prst="rect">
            <a:avLst/>
          </a:prstGeom>
        </p:spPr>
        <p:txBody>
          <a:bodyPr vert="horz" lIns="0" tIns="45720" rIns="0" bIns="45720" rtlCol="0">
            <a:normAutofit fontScale="92500" lnSpcReduction="10000"/>
          </a:bodyPr>
          <a:lstStyle/>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chemeClr val="tx1">
                    <a:lumMod val="75000"/>
                    <a:lumOff val="25000"/>
                  </a:schemeClr>
                </a:solidFill>
              </a:rPr>
              <a:t>The act and capacity to take care of yourself across all dimensions of your life</a:t>
            </a:r>
          </a:p>
          <a:p>
            <a:pPr defTabSz="914400">
              <a:lnSpc>
                <a:spcPct val="90000"/>
              </a:lnSpc>
              <a:spcAft>
                <a:spcPts val="600"/>
              </a:spcAft>
              <a:buClr>
                <a:schemeClr val="accent1"/>
              </a:buClr>
            </a:pP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chemeClr val="tx1">
                    <a:lumMod val="75000"/>
                    <a:lumOff val="25000"/>
                  </a:schemeClr>
                </a:solidFill>
              </a:rPr>
              <a:t>The ability to engage in trauma work without sacrificing other important parts of your life </a:t>
            </a:r>
          </a:p>
          <a:p>
            <a:pPr defTabSz="914400">
              <a:lnSpc>
                <a:spcPct val="90000"/>
              </a:lnSpc>
              <a:spcAft>
                <a:spcPts val="600"/>
              </a:spcAft>
              <a:buClr>
                <a:schemeClr val="accent1"/>
              </a:buClr>
            </a:pP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chemeClr val="tx1">
                    <a:lumMod val="75000"/>
                    <a:lumOff val="25000"/>
                  </a:schemeClr>
                </a:solidFill>
              </a:rPr>
              <a:t>The ability to maintain a positive attitude toward the work despite the challenges </a:t>
            </a:r>
            <a:br>
              <a:rPr lang="en-US" sz="2400" dirty="0">
                <a:solidFill>
                  <a:schemeClr val="tx1">
                    <a:lumMod val="75000"/>
                    <a:lumOff val="25000"/>
                  </a:schemeClr>
                </a:solidFill>
              </a:rPr>
            </a:b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chemeClr val="tx1">
                    <a:lumMod val="75000"/>
                    <a:lumOff val="25000"/>
                  </a:schemeClr>
                </a:solidFill>
              </a:rPr>
              <a:t>Your right to be well, safe, and fulfilled</a:t>
            </a:r>
          </a:p>
        </p:txBody>
      </p:sp>
      <p:pic>
        <p:nvPicPr>
          <p:cNvPr id="8" name="Picture 7" descr="Text, letter&#10;&#10;Description automatically generated">
            <a:extLst>
              <a:ext uri="{FF2B5EF4-FFF2-40B4-BE49-F238E27FC236}">
                <a16:creationId xmlns:a16="http://schemas.microsoft.com/office/drawing/2014/main" id="{A3864F0F-A195-AB46-918D-696DE6695A3E}"/>
              </a:ext>
            </a:extLst>
          </p:cNvPr>
          <p:cNvPicPr>
            <a:picLocks noChangeAspect="1"/>
          </p:cNvPicPr>
          <p:nvPr/>
        </p:nvPicPr>
        <p:blipFill rotWithShape="1">
          <a:blip r:embed="rId3">
            <a:extLst>
              <a:ext uri="{28A0092B-C50C-407E-A947-70E740481C1C}">
                <a14:useLocalDpi xmlns:a14="http://schemas.microsoft.com/office/drawing/2010/main" val="0"/>
              </a:ext>
            </a:extLst>
          </a:blip>
          <a:srcRect l="18494" r="29835" b="1"/>
          <a:stretch/>
        </p:blipFill>
        <p:spPr>
          <a:xfrm>
            <a:off x="5334466" y="-17269"/>
            <a:ext cx="6857534" cy="8459721"/>
          </a:xfrm>
          <a:prstGeom prst="rect">
            <a:avLst/>
          </a:prstGeom>
        </p:spPr>
      </p:pic>
    </p:spTree>
    <p:extLst>
      <p:ext uri="{BB962C8B-B14F-4D97-AF65-F5344CB8AC3E}">
        <p14:creationId xmlns:p14="http://schemas.microsoft.com/office/powerpoint/2010/main" val="3618200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97" name="Rectangle 1229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4575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299" name="Straight Connector 1229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301" name="Rectangle 1230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9144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303" name="Rectangle 1230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074A5BC-01BF-170E-C4BE-0AA45915C722}"/>
              </a:ext>
            </a:extLst>
          </p:cNvPr>
          <p:cNvSpPr txBox="1"/>
          <p:nvPr/>
        </p:nvSpPr>
        <p:spPr>
          <a:xfrm>
            <a:off x="482989" y="3157761"/>
            <a:ext cx="3084844" cy="4447358"/>
          </a:xfrm>
          <a:prstGeom prst="rect">
            <a:avLst/>
          </a:prstGeom>
          <a:effectLst>
            <a:outerShdw blurRad="50800" dist="38100" dir="16200000" rotWithShape="0">
              <a:prstClr val="black">
                <a:alpha val="40000"/>
              </a:prstClr>
            </a:outerShdw>
          </a:effectLst>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4400" dirty="0">
                <a:solidFill>
                  <a:srgbClr val="FFFFFF"/>
                </a:solidFill>
              </a:rPr>
              <a:t>Dimensions of self-care</a:t>
            </a:r>
          </a:p>
          <a:p>
            <a:pPr defTabSz="914400">
              <a:lnSpc>
                <a:spcPct val="90000"/>
              </a:lnSpc>
              <a:spcAft>
                <a:spcPts val="600"/>
              </a:spcAft>
              <a:buClr>
                <a:schemeClr val="accent1"/>
              </a:buClr>
              <a:buFont typeface="Calibri" panose="020F0502020204030204" pitchFamily="34" charset="0"/>
            </a:pPr>
            <a:endParaRPr lang="en-US" sz="1700" dirty="0">
              <a:solidFill>
                <a:srgbClr val="FFFFFF"/>
              </a:solidFill>
            </a:endParaRPr>
          </a:p>
        </p:txBody>
      </p:sp>
      <p:sp>
        <p:nvSpPr>
          <p:cNvPr id="12305" name="Rectangle 1230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290" name="Picture 2" descr="Parts of the Self-Care Wheel | POPSUGAR Fitness">
            <a:extLst>
              <a:ext uri="{FF2B5EF4-FFF2-40B4-BE49-F238E27FC236}">
                <a16:creationId xmlns:a16="http://schemas.microsoft.com/office/drawing/2014/main" id="{F4937450-4A52-3253-939B-99F5B5758F1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0731" y="180695"/>
            <a:ext cx="6724601" cy="876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71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97" name="Rectangle 1229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4575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299" name="Straight Connector 1229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301" name="Rectangle 1230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9144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303" name="Rectangle 1230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074A5BC-01BF-170E-C4BE-0AA45915C722}"/>
              </a:ext>
            </a:extLst>
          </p:cNvPr>
          <p:cNvSpPr txBox="1"/>
          <p:nvPr/>
        </p:nvSpPr>
        <p:spPr>
          <a:xfrm>
            <a:off x="482989" y="3157761"/>
            <a:ext cx="3084844" cy="1630137"/>
          </a:xfrm>
          <a:prstGeom prst="rect">
            <a:avLst/>
          </a:prstGeom>
          <a:effectLst>
            <a:outerShdw blurRad="50800" dist="38100" dir="16200000" rotWithShape="0">
              <a:prstClr val="black">
                <a:alpha val="40000"/>
              </a:prstClr>
            </a:outerShdw>
          </a:effectLst>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4400" dirty="0">
                <a:solidFill>
                  <a:srgbClr val="FFFFFF"/>
                </a:solidFill>
              </a:rPr>
              <a:t>A note on “hacking”</a:t>
            </a:r>
            <a:endParaRPr lang="en-US" sz="1700" dirty="0">
              <a:solidFill>
                <a:srgbClr val="FFFFFF"/>
              </a:solidFill>
            </a:endParaRPr>
          </a:p>
        </p:txBody>
      </p:sp>
      <p:sp>
        <p:nvSpPr>
          <p:cNvPr id="12305" name="Rectangle 1230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EE26E147-7648-0B12-393D-8E6E5F3F640F}"/>
              </a:ext>
            </a:extLst>
          </p:cNvPr>
          <p:cNvSpPr txBox="1"/>
          <p:nvPr/>
        </p:nvSpPr>
        <p:spPr>
          <a:xfrm>
            <a:off x="4742016" y="807861"/>
            <a:ext cx="6413663" cy="7528277"/>
          </a:xfrm>
          <a:prstGeom prst="rect">
            <a:avLst/>
          </a:prstGeom>
        </p:spPr>
        <p:txBody>
          <a:bodyPr vert="horz" lIns="0" tIns="45720" rIns="0" bIns="45720" rtlCol="0" anchor="ctr">
            <a:normAutofit/>
          </a:bodyPr>
          <a:lstStyle/>
          <a:p>
            <a:pPr marL="285750" indent="-285750"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Are we promising an impact? Or increasing its likelihood?</a:t>
            </a:r>
          </a:p>
          <a:p>
            <a:pPr marL="285750" indent="-285750"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Practical timelines versus idealized timelines in an intensive field. </a:t>
            </a:r>
            <a:br>
              <a:rPr lang="en-US" sz="2400" dirty="0">
                <a:solidFill>
                  <a:schemeClr val="tx1">
                    <a:lumMod val="75000"/>
                    <a:lumOff val="25000"/>
                  </a:schemeClr>
                </a:solidFill>
              </a:rPr>
            </a:b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Two people who are ‘down’ can’t magically lift themselves, or one another, ‘up’. </a:t>
            </a:r>
            <a:br>
              <a:rPr lang="en-US" sz="2400" dirty="0">
                <a:solidFill>
                  <a:schemeClr val="tx1">
                    <a:lumMod val="75000"/>
                    <a:lumOff val="25000"/>
                  </a:schemeClr>
                </a:solidFill>
              </a:rPr>
            </a:br>
            <a:br>
              <a:rPr lang="en-US" sz="2400" dirty="0">
                <a:solidFill>
                  <a:schemeClr val="tx1">
                    <a:lumMod val="75000"/>
                    <a:lumOff val="25000"/>
                  </a:schemeClr>
                </a:solidFill>
              </a:rPr>
            </a:b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Boundaries – everyone’s favorite self-care buzzword.</a:t>
            </a:r>
          </a:p>
        </p:txBody>
      </p:sp>
    </p:spTree>
    <p:extLst>
      <p:ext uri="{BB962C8B-B14F-4D97-AF65-F5344CB8AC3E}">
        <p14:creationId xmlns:p14="http://schemas.microsoft.com/office/powerpoint/2010/main" val="1345611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97" name="Rectangle 1229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4575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299" name="Straight Connector 1229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301" name="Rectangle 1230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9144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303" name="Rectangle 1230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074A5BC-01BF-170E-C4BE-0AA45915C722}"/>
              </a:ext>
            </a:extLst>
          </p:cNvPr>
          <p:cNvSpPr txBox="1"/>
          <p:nvPr/>
        </p:nvSpPr>
        <p:spPr>
          <a:xfrm>
            <a:off x="482989" y="3157761"/>
            <a:ext cx="3084844" cy="4447358"/>
          </a:xfrm>
          <a:prstGeom prst="rect">
            <a:avLst/>
          </a:prstGeom>
          <a:effectLst>
            <a:outerShdw blurRad="50800" dist="38100" dir="16200000" rotWithShape="0">
              <a:prstClr val="black">
                <a:alpha val="40000"/>
              </a:prstClr>
            </a:outerShdw>
          </a:effectLst>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4400" dirty="0">
                <a:solidFill>
                  <a:srgbClr val="FFFFFF"/>
                </a:solidFill>
              </a:rPr>
              <a:t>Hey, that’s great and all, but what’s in my control?</a:t>
            </a:r>
          </a:p>
          <a:p>
            <a:pPr defTabSz="914400">
              <a:lnSpc>
                <a:spcPct val="90000"/>
              </a:lnSpc>
              <a:spcAft>
                <a:spcPts val="600"/>
              </a:spcAft>
              <a:buClr>
                <a:schemeClr val="accent1"/>
              </a:buClr>
              <a:buFont typeface="Calibri" panose="020F0502020204030204" pitchFamily="34" charset="0"/>
            </a:pPr>
            <a:endParaRPr lang="en-US" sz="1700" dirty="0">
              <a:solidFill>
                <a:srgbClr val="FFFFFF"/>
              </a:solidFill>
            </a:endParaRPr>
          </a:p>
        </p:txBody>
      </p:sp>
      <p:sp>
        <p:nvSpPr>
          <p:cNvPr id="12305" name="Rectangle 1230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D690B12B-C278-7A1C-3B2F-3DB604C9F5F6}"/>
              </a:ext>
            </a:extLst>
          </p:cNvPr>
          <p:cNvSpPr txBox="1"/>
          <p:nvPr/>
        </p:nvSpPr>
        <p:spPr>
          <a:xfrm>
            <a:off x="4742016" y="807861"/>
            <a:ext cx="6413663" cy="7528277"/>
          </a:xfrm>
          <a:prstGeom prst="rect">
            <a:avLst/>
          </a:prstGeom>
        </p:spPr>
        <p:txBody>
          <a:bodyPr vert="horz" lIns="0" tIns="45720" rIns="0" bIns="45720" rtlCol="0" anchor="ctr">
            <a:normAutofit/>
          </a:bodyPr>
          <a:lstStyle/>
          <a:p>
            <a:pPr marL="285750" indent="-285750"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Orientation to time / time boundaries / time management</a:t>
            </a:r>
          </a:p>
          <a:p>
            <a:pPr marL="285750" indent="-285750"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Movement is your friend</a:t>
            </a:r>
          </a:p>
          <a:p>
            <a:pPr marL="285750" indent="-285750"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Faux self-regulation can actually pay off… fake it ‘til you make it! </a:t>
            </a:r>
          </a:p>
          <a:p>
            <a:pPr marL="285750" indent="-285750"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“The details” – speech patterns, thought patterns, and daily routines</a:t>
            </a:r>
          </a:p>
          <a:p>
            <a:pPr marL="285750" indent="-285750"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Self-care isn’t everything… </a:t>
            </a:r>
          </a:p>
        </p:txBody>
      </p:sp>
    </p:spTree>
    <p:extLst>
      <p:ext uri="{BB962C8B-B14F-4D97-AF65-F5344CB8AC3E}">
        <p14:creationId xmlns:p14="http://schemas.microsoft.com/office/powerpoint/2010/main" val="1892298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97" name="Rectangle 1229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4575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299" name="Straight Connector 1229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301" name="Rectangle 1230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9144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303" name="Rectangle 1230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074A5BC-01BF-170E-C4BE-0AA45915C722}"/>
              </a:ext>
            </a:extLst>
          </p:cNvPr>
          <p:cNvSpPr txBox="1"/>
          <p:nvPr/>
        </p:nvSpPr>
        <p:spPr>
          <a:xfrm>
            <a:off x="482989" y="3157761"/>
            <a:ext cx="3084844" cy="4447358"/>
          </a:xfrm>
          <a:prstGeom prst="rect">
            <a:avLst/>
          </a:prstGeom>
          <a:effectLst>
            <a:outerShdw blurRad="50800" dist="38100" dir="16200000" rotWithShape="0">
              <a:prstClr val="black">
                <a:alpha val="40000"/>
              </a:prstClr>
            </a:outerShdw>
          </a:effectLst>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4400" dirty="0">
                <a:solidFill>
                  <a:srgbClr val="FFFFFF"/>
                </a:solidFill>
              </a:rPr>
              <a:t>Vicarious Trauma-Informed Organization</a:t>
            </a:r>
          </a:p>
          <a:p>
            <a:pPr defTabSz="914400">
              <a:lnSpc>
                <a:spcPct val="90000"/>
              </a:lnSpc>
              <a:spcAft>
                <a:spcPts val="600"/>
              </a:spcAft>
              <a:buClr>
                <a:schemeClr val="accent1"/>
              </a:buClr>
              <a:buFont typeface="Calibri" panose="020F0502020204030204" pitchFamily="34" charset="0"/>
            </a:pPr>
            <a:endParaRPr lang="en-US" sz="4400" dirty="0">
              <a:solidFill>
                <a:srgbClr val="FFFFFF"/>
              </a:solidFill>
            </a:endParaRPr>
          </a:p>
          <a:p>
            <a:pPr defTabSz="914400">
              <a:lnSpc>
                <a:spcPct val="90000"/>
              </a:lnSpc>
              <a:spcAft>
                <a:spcPts val="600"/>
              </a:spcAft>
              <a:buClr>
                <a:schemeClr val="accent1"/>
              </a:buClr>
              <a:buFont typeface="Calibri" panose="020F0502020204030204" pitchFamily="34" charset="0"/>
            </a:pPr>
            <a:endParaRPr lang="en-US" sz="1700" dirty="0">
              <a:solidFill>
                <a:srgbClr val="FFFFFF"/>
              </a:solidFill>
            </a:endParaRPr>
          </a:p>
        </p:txBody>
      </p:sp>
      <p:sp>
        <p:nvSpPr>
          <p:cNvPr id="12305" name="Rectangle 1230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D690B12B-C278-7A1C-3B2F-3DB604C9F5F6}"/>
              </a:ext>
            </a:extLst>
          </p:cNvPr>
          <p:cNvSpPr txBox="1"/>
          <p:nvPr/>
        </p:nvSpPr>
        <p:spPr>
          <a:xfrm>
            <a:off x="4742016" y="807861"/>
            <a:ext cx="6413663" cy="7528277"/>
          </a:xfrm>
          <a:prstGeom prst="rect">
            <a:avLst/>
          </a:prstGeom>
        </p:spPr>
        <p:txBody>
          <a:bodyPr vert="horz" lIns="0" tIns="45720" rIns="0" bIns="45720" rtlCol="0" anchor="ctr">
            <a:normAutofit/>
          </a:bodyPr>
          <a:lstStyle/>
          <a:p>
            <a:pPr marL="285750" indent="-285750"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A vicarious trauma-informed organization recognizes the challenges of working with traumatized populations and traumatic material and assumes the responsibility for proactively addressing the impact of vicarious trauma through policies, procedures, practices, and programs.</a:t>
            </a:r>
          </a:p>
          <a:p>
            <a:pPr marL="285750" indent="-285750"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p:txBody>
      </p:sp>
    </p:spTree>
    <p:extLst>
      <p:ext uri="{BB962C8B-B14F-4D97-AF65-F5344CB8AC3E}">
        <p14:creationId xmlns:p14="http://schemas.microsoft.com/office/powerpoint/2010/main" val="4032699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97" name="Rectangle 1229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4575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299" name="Straight Connector 1229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301" name="Rectangle 1230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9144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303" name="Rectangle 1230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074A5BC-01BF-170E-C4BE-0AA45915C722}"/>
              </a:ext>
            </a:extLst>
          </p:cNvPr>
          <p:cNvSpPr txBox="1"/>
          <p:nvPr/>
        </p:nvSpPr>
        <p:spPr>
          <a:xfrm>
            <a:off x="482989" y="3157761"/>
            <a:ext cx="3084844" cy="4447358"/>
          </a:xfrm>
          <a:prstGeom prst="rect">
            <a:avLst/>
          </a:prstGeom>
          <a:effectLst>
            <a:outerShdw blurRad="50800" dist="38100" dir="16200000" rotWithShape="0">
              <a:prstClr val="black">
                <a:alpha val="40000"/>
              </a:prstClr>
            </a:outerShdw>
          </a:effectLst>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4400" dirty="0">
                <a:solidFill>
                  <a:srgbClr val="FFFFFF"/>
                </a:solidFill>
              </a:rPr>
              <a:t>Resilience </a:t>
            </a:r>
            <a:endParaRPr lang="en-US" sz="1700" dirty="0">
              <a:solidFill>
                <a:srgbClr val="FFFFFF"/>
              </a:solidFill>
            </a:endParaRPr>
          </a:p>
        </p:txBody>
      </p:sp>
      <p:sp>
        <p:nvSpPr>
          <p:cNvPr id="12305" name="Rectangle 1230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D690B12B-C278-7A1C-3B2F-3DB604C9F5F6}"/>
              </a:ext>
            </a:extLst>
          </p:cNvPr>
          <p:cNvSpPr txBox="1"/>
          <p:nvPr/>
        </p:nvSpPr>
        <p:spPr>
          <a:xfrm>
            <a:off x="4742016" y="807861"/>
            <a:ext cx="6413663" cy="7528277"/>
          </a:xfrm>
          <a:prstGeom prst="rect">
            <a:avLst/>
          </a:prstGeom>
        </p:spPr>
        <p:txBody>
          <a:bodyPr vert="horz" lIns="0" tIns="45720" rIns="0" bIns="45720" rtlCol="0" anchor="ctr">
            <a:normAutofit/>
          </a:bodyPr>
          <a:lstStyle/>
          <a:p>
            <a:pPr marL="285750" indent="-285750"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Resilience is the process of adapting well in the face of adversity, trauma, tragedy, threats, or even significant  sources of stress, such as family and relationship problems, serious health problems, or workplace and financial stressors.  </a:t>
            </a:r>
          </a:p>
          <a:p>
            <a:pPr marL="285750" indent="-285750"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At the heart of resilience is a belief in oneself—yet also a belief in something larger than oneself.</a:t>
            </a:r>
          </a:p>
          <a:p>
            <a:pPr marL="285750" indent="-285750"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People who are “stress-resistant” have developed the tools to integrate the experience of trauma into their lives and adapt</a:t>
            </a:r>
          </a:p>
          <a:p>
            <a:pPr marL="285750" indent="-285750"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marL="285750" indent="-285750"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p:txBody>
      </p:sp>
      <p:sp>
        <p:nvSpPr>
          <p:cNvPr id="2" name="TextBox 1">
            <a:extLst>
              <a:ext uri="{FF2B5EF4-FFF2-40B4-BE49-F238E27FC236}">
                <a16:creationId xmlns:a16="http://schemas.microsoft.com/office/drawing/2014/main" id="{D909C059-B23A-A861-37CD-03FCCDA6E42F}"/>
              </a:ext>
            </a:extLst>
          </p:cNvPr>
          <p:cNvSpPr txBox="1"/>
          <p:nvPr/>
        </p:nvSpPr>
        <p:spPr>
          <a:xfrm>
            <a:off x="4742016" y="4769613"/>
            <a:ext cx="6413663" cy="7528277"/>
          </a:xfrm>
          <a:prstGeom prst="rect">
            <a:avLst/>
          </a:prstGeom>
        </p:spPr>
        <p:txBody>
          <a:bodyPr vert="horz" lIns="0" tIns="45720" rIns="0" bIns="45720" rtlCol="0" anchor="ctr">
            <a:normAutofit/>
          </a:bodyPr>
          <a:lstStyle/>
          <a:p>
            <a:pPr defTabSz="914400">
              <a:lnSpc>
                <a:spcPct val="90000"/>
              </a:lnSpc>
              <a:spcAft>
                <a:spcPts val="600"/>
              </a:spcAft>
              <a:buClr>
                <a:schemeClr val="accent1"/>
              </a:buClr>
            </a:pPr>
            <a:r>
              <a:rPr lang="en-US" sz="2400" dirty="0">
                <a:solidFill>
                  <a:schemeClr val="tx1">
                    <a:lumMod val="75000"/>
                    <a:lumOff val="25000"/>
                  </a:schemeClr>
                </a:solidFill>
              </a:rPr>
              <a:t>(Hara </a:t>
            </a:r>
            <a:r>
              <a:rPr lang="en-US" sz="2400" dirty="0" err="1">
                <a:solidFill>
                  <a:schemeClr val="tx1">
                    <a:lumMod val="75000"/>
                    <a:lumOff val="25000"/>
                  </a:schemeClr>
                </a:solidFill>
              </a:rPr>
              <a:t>Estroff</a:t>
            </a:r>
            <a:r>
              <a:rPr lang="en-US" sz="2400" dirty="0">
                <a:solidFill>
                  <a:schemeClr val="tx1">
                    <a:lumMod val="75000"/>
                    <a:lumOff val="25000"/>
                  </a:schemeClr>
                </a:solidFill>
              </a:rPr>
              <a:t> </a:t>
            </a:r>
            <a:r>
              <a:rPr lang="en-US" sz="2400" dirty="0" err="1">
                <a:solidFill>
                  <a:schemeClr val="tx1">
                    <a:lumMod val="75000"/>
                    <a:lumOff val="25000"/>
                  </a:schemeClr>
                </a:solidFill>
              </a:rPr>
              <a:t>Marano</a:t>
            </a:r>
            <a:r>
              <a:rPr lang="en-US" sz="2400" dirty="0">
                <a:solidFill>
                  <a:schemeClr val="tx1">
                    <a:lumMod val="75000"/>
                    <a:lumOff val="25000"/>
                  </a:schemeClr>
                </a:solidFill>
              </a:rPr>
              <a:t>, “The Art of Resilience”; Laura van </a:t>
            </a:r>
            <a:r>
              <a:rPr lang="en-US" sz="2400" dirty="0" err="1">
                <a:solidFill>
                  <a:schemeClr val="tx1">
                    <a:lumMod val="75000"/>
                    <a:lumOff val="25000"/>
                  </a:schemeClr>
                </a:solidFill>
              </a:rPr>
              <a:t>Dernoot</a:t>
            </a:r>
            <a:r>
              <a:rPr lang="en-US" sz="2400" dirty="0">
                <a:solidFill>
                  <a:schemeClr val="tx1">
                    <a:lumMod val="75000"/>
                    <a:lumOff val="25000"/>
                  </a:schemeClr>
                </a:solidFill>
              </a:rPr>
              <a:t> Lipsky, Trauma Stewardship)</a:t>
            </a:r>
          </a:p>
        </p:txBody>
      </p:sp>
    </p:spTree>
    <p:extLst>
      <p:ext uri="{BB962C8B-B14F-4D97-AF65-F5344CB8AC3E}">
        <p14:creationId xmlns:p14="http://schemas.microsoft.com/office/powerpoint/2010/main" val="20310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10;&#10;Description automatically generated with medium confidence">
            <a:extLst>
              <a:ext uri="{FF2B5EF4-FFF2-40B4-BE49-F238E27FC236}">
                <a16:creationId xmlns:a16="http://schemas.microsoft.com/office/drawing/2014/main" id="{28727DB4-1D54-11F7-FD63-DE01D980DF5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326"/>
                    </a14:imgEffect>
                    <a14:imgEffect>
                      <a14:saturation sat="62000"/>
                    </a14:imgEffect>
                  </a14:imgLayer>
                </a14:imgProps>
              </a:ext>
              <a:ext uri="{28A0092B-C50C-407E-A947-70E740481C1C}">
                <a14:useLocalDpi xmlns:a14="http://schemas.microsoft.com/office/drawing/2010/main" val="0"/>
              </a:ext>
            </a:extLst>
          </a:blip>
          <a:stretch>
            <a:fillRect/>
          </a:stretch>
        </p:blipFill>
        <p:spPr>
          <a:xfrm>
            <a:off x="-239486" y="0"/>
            <a:ext cx="12670971" cy="9123384"/>
          </a:xfrm>
          <a:prstGeom prst="rect">
            <a:avLst/>
          </a:prstGeom>
        </p:spPr>
      </p:pic>
      <p:pic>
        <p:nvPicPr>
          <p:cNvPr id="8" name="Picture 7" descr="A picture containing arrow&#10;&#10;Description automatically generated">
            <a:extLst>
              <a:ext uri="{FF2B5EF4-FFF2-40B4-BE49-F238E27FC236}">
                <a16:creationId xmlns:a16="http://schemas.microsoft.com/office/drawing/2014/main" id="{9CA1D577-E21F-8CC6-1E17-192A5BE5031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6300"/>
                    </a14:imgEffect>
                    <a14:imgEffect>
                      <a14:saturation sat="82000"/>
                    </a14:imgEffect>
                    <a14:imgEffect>
                      <a14:brightnessContrast bright="7000" contrast="7000"/>
                    </a14:imgEffect>
                  </a14:imgLayer>
                </a14:imgProps>
              </a:ext>
              <a:ext uri="{28A0092B-C50C-407E-A947-70E740481C1C}">
                <a14:useLocalDpi xmlns:a14="http://schemas.microsoft.com/office/drawing/2010/main" val="0"/>
              </a:ext>
            </a:extLst>
          </a:blip>
          <a:stretch>
            <a:fillRect/>
          </a:stretch>
        </p:blipFill>
        <p:spPr>
          <a:xfrm>
            <a:off x="3396336" y="3348844"/>
            <a:ext cx="9045039" cy="6068288"/>
          </a:xfrm>
          <a:prstGeom prst="rect">
            <a:avLst/>
          </a:prstGeom>
          <a:effectLst>
            <a:softEdge rad="342900"/>
          </a:effectLst>
        </p:spPr>
      </p:pic>
      <p:sp>
        <p:nvSpPr>
          <p:cNvPr id="11" name="TextBox 10">
            <a:extLst>
              <a:ext uri="{FF2B5EF4-FFF2-40B4-BE49-F238E27FC236}">
                <a16:creationId xmlns:a16="http://schemas.microsoft.com/office/drawing/2014/main" id="{C98B59B2-D13E-B76F-CADF-93389D629143}"/>
              </a:ext>
            </a:extLst>
          </p:cNvPr>
          <p:cNvSpPr txBox="1"/>
          <p:nvPr/>
        </p:nvSpPr>
        <p:spPr>
          <a:xfrm>
            <a:off x="734786" y="2425514"/>
            <a:ext cx="6425293" cy="923330"/>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5400" dirty="0"/>
              <a:t>Emotional Resilience </a:t>
            </a:r>
          </a:p>
        </p:txBody>
      </p:sp>
    </p:spTree>
    <p:extLst>
      <p:ext uri="{BB962C8B-B14F-4D97-AF65-F5344CB8AC3E}">
        <p14:creationId xmlns:p14="http://schemas.microsoft.com/office/powerpoint/2010/main" val="335314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carious Trauma: The Cost of Caring - Birth Trauma">
            <a:extLst>
              <a:ext uri="{FF2B5EF4-FFF2-40B4-BE49-F238E27FC236}">
                <a16:creationId xmlns:a16="http://schemas.microsoft.com/office/drawing/2014/main" id="{ADA83FEF-6A9A-7284-9BF6-0E039B3B7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 y="1694361"/>
            <a:ext cx="12125325" cy="4305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7CA966-7E57-F59D-D0E7-F17F112D2677}"/>
              </a:ext>
            </a:extLst>
          </p:cNvPr>
          <p:cNvSpPr txBox="1"/>
          <p:nvPr/>
        </p:nvSpPr>
        <p:spPr>
          <a:xfrm>
            <a:off x="1033599" y="464305"/>
            <a:ext cx="9593035" cy="830997"/>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4800" dirty="0"/>
              <a:t>The ABC’s of Resilience </a:t>
            </a:r>
          </a:p>
        </p:txBody>
      </p:sp>
      <p:sp>
        <p:nvSpPr>
          <p:cNvPr id="4" name="Arrow: Left-Right 3">
            <a:extLst>
              <a:ext uri="{FF2B5EF4-FFF2-40B4-BE49-F238E27FC236}">
                <a16:creationId xmlns:a16="http://schemas.microsoft.com/office/drawing/2014/main" id="{E3482E41-3737-5EBF-81E4-29A3885DBBE7}"/>
              </a:ext>
            </a:extLst>
          </p:cNvPr>
          <p:cNvSpPr/>
          <p:nvPr/>
        </p:nvSpPr>
        <p:spPr>
          <a:xfrm>
            <a:off x="601980" y="6339840"/>
            <a:ext cx="10988040" cy="9829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0D0C789-F6E9-BDDA-5135-BB427F404AA9}"/>
              </a:ext>
            </a:extLst>
          </p:cNvPr>
          <p:cNvSpPr txBox="1"/>
          <p:nvPr/>
        </p:nvSpPr>
        <p:spPr>
          <a:xfrm>
            <a:off x="3015343" y="6569720"/>
            <a:ext cx="9878786" cy="523220"/>
          </a:xfrm>
          <a:prstGeom prst="rect">
            <a:avLst/>
          </a:prstGeom>
          <a:noFill/>
        </p:spPr>
        <p:txBody>
          <a:bodyPr wrap="square" rtlCol="0">
            <a:spAutoFit/>
          </a:bodyPr>
          <a:lstStyle/>
          <a:p>
            <a:r>
              <a:rPr lang="en-US" sz="2800" dirty="0">
                <a:solidFill>
                  <a:schemeClr val="bg1"/>
                </a:solidFill>
              </a:rPr>
              <a:t>personal  |  professional  |  organizational</a:t>
            </a:r>
          </a:p>
        </p:txBody>
      </p:sp>
      <p:sp>
        <p:nvSpPr>
          <p:cNvPr id="6" name="TextBox 5">
            <a:extLst>
              <a:ext uri="{FF2B5EF4-FFF2-40B4-BE49-F238E27FC236}">
                <a16:creationId xmlns:a16="http://schemas.microsoft.com/office/drawing/2014/main" id="{A4A9CCB1-7FA0-E2CA-A62E-3375BDAD38A6}"/>
              </a:ext>
            </a:extLst>
          </p:cNvPr>
          <p:cNvSpPr txBox="1"/>
          <p:nvPr/>
        </p:nvSpPr>
        <p:spPr>
          <a:xfrm>
            <a:off x="7025640" y="8006834"/>
            <a:ext cx="6446520" cy="369332"/>
          </a:xfrm>
          <a:prstGeom prst="rect">
            <a:avLst/>
          </a:prstGeom>
          <a:noFill/>
        </p:spPr>
        <p:txBody>
          <a:bodyPr wrap="square">
            <a:spAutoFit/>
          </a:bodyPr>
          <a:lstStyle/>
          <a:p>
            <a:r>
              <a:rPr lang="en-US" sz="1800" b="0" i="1" dirty="0">
                <a:solidFill>
                  <a:schemeClr val="tx1"/>
                </a:solidFill>
                <a:effectLst/>
              </a:rPr>
              <a:t>Laura van </a:t>
            </a:r>
            <a:r>
              <a:rPr lang="en-US" sz="1800" b="0" i="1" dirty="0" err="1">
                <a:solidFill>
                  <a:schemeClr val="tx1"/>
                </a:solidFill>
                <a:effectLst/>
              </a:rPr>
              <a:t>Dernoot</a:t>
            </a:r>
            <a:r>
              <a:rPr lang="en-US" sz="1800" b="0" i="1" dirty="0">
                <a:solidFill>
                  <a:schemeClr val="tx1"/>
                </a:solidFill>
                <a:effectLst/>
              </a:rPr>
              <a:t> Lipsky, Trauma Stewardship</a:t>
            </a:r>
            <a:endParaRPr lang="en-US" dirty="0"/>
          </a:p>
        </p:txBody>
      </p:sp>
    </p:spTree>
    <p:extLst>
      <p:ext uri="{BB962C8B-B14F-4D97-AF65-F5344CB8AC3E}">
        <p14:creationId xmlns:p14="http://schemas.microsoft.com/office/powerpoint/2010/main" val="3892303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he Problem of Professional Burnout in Stress Management - ICA Health : ICA  Health">
            <a:extLst>
              <a:ext uri="{FF2B5EF4-FFF2-40B4-BE49-F238E27FC236}">
                <a16:creationId xmlns:a16="http://schemas.microsoft.com/office/drawing/2014/main" id="{B4B7A941-CD99-67A2-6479-132B4C682D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38" t="-236" r="13557" b="236"/>
          <a:stretch/>
        </p:blipFill>
        <p:spPr bwMode="auto">
          <a:xfrm>
            <a:off x="6941820" y="2612273"/>
            <a:ext cx="5250180" cy="33284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Top Corners Rounded 8">
            <a:extLst>
              <a:ext uri="{FF2B5EF4-FFF2-40B4-BE49-F238E27FC236}">
                <a16:creationId xmlns:a16="http://schemas.microsoft.com/office/drawing/2014/main" id="{B7BF9033-A3E9-B906-B68F-8D11B1E2EFA3}"/>
              </a:ext>
            </a:extLst>
          </p:cNvPr>
          <p:cNvSpPr/>
          <p:nvPr/>
        </p:nvSpPr>
        <p:spPr>
          <a:xfrm>
            <a:off x="220979" y="2620141"/>
            <a:ext cx="6720841" cy="5691102"/>
          </a:xfrm>
          <a:prstGeom prst="round2SameRect">
            <a:avLst/>
          </a:prstGeom>
          <a:solidFill>
            <a:schemeClr val="accent1">
              <a:alpha val="40000"/>
            </a:schemeClr>
          </a:solidFill>
          <a:ln>
            <a:solidFill>
              <a:schemeClr val="accent1">
                <a:shade val="50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165E5-F87C-80F0-3E26-B3F957B1A7FD}"/>
              </a:ext>
            </a:extLst>
          </p:cNvPr>
          <p:cNvSpPr>
            <a:spLocks noGrp="1"/>
          </p:cNvSpPr>
          <p:nvPr>
            <p:ph type="title"/>
          </p:nvPr>
        </p:nvSpPr>
        <p:spPr>
          <a:xfrm>
            <a:off x="1097279" y="1447800"/>
            <a:ext cx="10058400" cy="1303022"/>
          </a:xfrm>
          <a:effectLst>
            <a:outerShdw blurRad="50800" dist="38100" dir="18900000" algn="bl" rotWithShape="0">
              <a:prstClr val="black">
                <a:alpha val="40000"/>
              </a:prstClr>
            </a:outerShdw>
          </a:effectLst>
        </p:spPr>
        <p:txBody>
          <a:bodyPr>
            <a:normAutofit fontScale="90000"/>
          </a:bodyPr>
          <a:lstStyle/>
          <a:p>
            <a:r>
              <a:rPr lang="en-US" dirty="0"/>
              <a:t>Self-Care Isn’t Everything…</a:t>
            </a:r>
            <a:br>
              <a:rPr lang="en-US" dirty="0"/>
            </a:br>
            <a:endParaRPr lang="en-US" dirty="0"/>
          </a:p>
        </p:txBody>
      </p:sp>
      <p:sp>
        <p:nvSpPr>
          <p:cNvPr id="3" name="Content Placeholder 2">
            <a:extLst>
              <a:ext uri="{FF2B5EF4-FFF2-40B4-BE49-F238E27FC236}">
                <a16:creationId xmlns:a16="http://schemas.microsoft.com/office/drawing/2014/main" id="{082AA87D-2947-EDA6-00AB-58F3E5F1F8C9}"/>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Rectangle 2">
            <a:extLst>
              <a:ext uri="{FF2B5EF4-FFF2-40B4-BE49-F238E27FC236}">
                <a16:creationId xmlns:a16="http://schemas.microsoft.com/office/drawing/2014/main" id="{8F336527-8391-5D29-D23B-4FDB1FFF7F5F}"/>
              </a:ext>
            </a:extLst>
          </p:cNvPr>
          <p:cNvSpPr txBox="1">
            <a:spLocks noChangeArrowheads="1"/>
          </p:cNvSpPr>
          <p:nvPr/>
        </p:nvSpPr>
        <p:spPr>
          <a:xfrm>
            <a:off x="2895600" y="685800"/>
            <a:ext cx="77724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5" name="Rectangle 3">
            <a:extLst>
              <a:ext uri="{FF2B5EF4-FFF2-40B4-BE49-F238E27FC236}">
                <a16:creationId xmlns:a16="http://schemas.microsoft.com/office/drawing/2014/main" id="{50075EDF-D881-C452-7E89-20B47B4D0016}"/>
              </a:ext>
            </a:extLst>
          </p:cNvPr>
          <p:cNvSpPr txBox="1">
            <a:spLocks noChangeArrowheads="1"/>
          </p:cNvSpPr>
          <p:nvPr/>
        </p:nvSpPr>
        <p:spPr>
          <a:xfrm>
            <a:off x="487680" y="2849880"/>
            <a:ext cx="6057900" cy="512007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925" indent="0">
              <a:buFont typeface="Wingdings 2" panose="05020102010507070707" pitchFamily="18" charset="2"/>
              <a:buNone/>
            </a:pPr>
            <a:endParaRPr lang="en-US" altLang="en-US" sz="3500" dirty="0"/>
          </a:p>
          <a:p>
            <a:pPr marL="492125" indent="-457200">
              <a:buFont typeface="Wingdings" panose="05000000000000000000" pitchFamily="2" charset="2"/>
              <a:buChar char="v"/>
            </a:pPr>
            <a:r>
              <a:rPr lang="en-US" altLang="en-US" sz="3500" dirty="0"/>
              <a:t>Self-care is not only about individual workers, it is also about organizations and communities</a:t>
            </a:r>
            <a:endParaRPr lang="en-US" sz="3500" dirty="0"/>
          </a:p>
          <a:p>
            <a:pPr marL="68580" indent="0">
              <a:buNone/>
              <a:defRPr/>
            </a:pPr>
            <a:endParaRPr lang="en-US" sz="3500" dirty="0"/>
          </a:p>
          <a:p>
            <a:pPr marL="525780" indent="-457200">
              <a:buFont typeface="Wingdings" panose="05000000000000000000" pitchFamily="2" charset="2"/>
              <a:buChar char="v"/>
              <a:defRPr/>
            </a:pPr>
            <a:endParaRPr lang="en-US" sz="3500" dirty="0"/>
          </a:p>
          <a:p>
            <a:pPr marL="525780" indent="-457200">
              <a:buFont typeface="Wingdings" panose="05000000000000000000" pitchFamily="2" charset="2"/>
              <a:buChar char="v"/>
              <a:defRPr/>
            </a:pPr>
            <a:r>
              <a:rPr lang="en-US" sz="3500" dirty="0"/>
              <a:t>Organizations have an ethical mandate of</a:t>
            </a:r>
            <a:r>
              <a:rPr lang="en-US" sz="3500" b="1" dirty="0"/>
              <a:t> </a:t>
            </a:r>
            <a:r>
              <a:rPr lang="en-US" sz="3500" dirty="0"/>
              <a:t>a</a:t>
            </a:r>
            <a:r>
              <a:rPr lang="en-US" sz="3500" b="1" dirty="0"/>
              <a:t> “</a:t>
            </a:r>
            <a:r>
              <a:rPr lang="en-US" altLang="ja-JP" sz="3500" b="1" dirty="0"/>
              <a:t>duty to train,</a:t>
            </a:r>
            <a:r>
              <a:rPr lang="ja-JP" altLang="en-US" sz="3500" b="1" dirty="0"/>
              <a:t>”</a:t>
            </a:r>
            <a:r>
              <a:rPr lang="en-US" altLang="ja-JP" sz="3500" dirty="0"/>
              <a:t> wherein workers are taught about the potential negative effects of the work and how to cope.</a:t>
            </a:r>
          </a:p>
          <a:p>
            <a:pPr indent="-274320" algn="r">
              <a:buFont typeface="Arial"/>
              <a:buNone/>
              <a:defRPr/>
            </a:pPr>
            <a:r>
              <a:rPr lang="en-US" dirty="0">
                <a:latin typeface="Arial" charset="0"/>
              </a:rPr>
              <a:t>		</a:t>
            </a:r>
            <a:r>
              <a:rPr lang="en-US" sz="2300" dirty="0"/>
              <a:t> </a:t>
            </a:r>
          </a:p>
          <a:p>
            <a:pPr indent="-274320" algn="r">
              <a:buFont typeface="Arial"/>
              <a:buNone/>
              <a:defRPr/>
            </a:pPr>
            <a:r>
              <a:rPr lang="en-US" sz="1800" dirty="0"/>
              <a:t>(</a:t>
            </a:r>
            <a:r>
              <a:rPr lang="en-US" sz="1800" i="1" dirty="0"/>
              <a:t>Munroe, J. F., in Figley,  Compassion Fatigue, 1995</a:t>
            </a:r>
            <a:r>
              <a:rPr lang="en-US" sz="1800" dirty="0"/>
              <a:t>)</a:t>
            </a:r>
          </a:p>
        </p:txBody>
      </p:sp>
      <p:sp>
        <p:nvSpPr>
          <p:cNvPr id="8" name="TextBox 7">
            <a:extLst>
              <a:ext uri="{FF2B5EF4-FFF2-40B4-BE49-F238E27FC236}">
                <a16:creationId xmlns:a16="http://schemas.microsoft.com/office/drawing/2014/main" id="{F0999649-4B41-5088-F851-9FC34E40ADD3}"/>
              </a:ext>
            </a:extLst>
          </p:cNvPr>
          <p:cNvSpPr txBox="1"/>
          <p:nvPr/>
        </p:nvSpPr>
        <p:spPr>
          <a:xfrm>
            <a:off x="7338060" y="6020270"/>
            <a:ext cx="4488179" cy="1877437"/>
          </a:xfrm>
          <a:prstGeom prst="rect">
            <a:avLst/>
          </a:prstGeom>
          <a:noFill/>
        </p:spPr>
        <p:txBody>
          <a:bodyPr wrap="square">
            <a:spAutoFit/>
          </a:bodyPr>
          <a:lstStyle/>
          <a:p>
            <a:pPr marL="34925" indent="0" algn="ctr">
              <a:buFont typeface="Wingdings 2" panose="05020102010507070707" pitchFamily="18" charset="2"/>
              <a:buNone/>
            </a:pPr>
            <a:r>
              <a:rPr lang="en-US" altLang="en-US" sz="2000" i="1" dirty="0"/>
              <a:t>“When self-care is prescribed as the antidote for burnout, it puts the burden of working in unjust contexts onto the backs of us as individual workers.”</a:t>
            </a:r>
          </a:p>
          <a:p>
            <a:pPr marL="34925" indent="0">
              <a:buFont typeface="Wingdings 2" panose="05020102010507070707" pitchFamily="18" charset="2"/>
              <a:buNone/>
            </a:pPr>
            <a:endParaRPr lang="en-US" altLang="en-US" sz="1800" i="1" dirty="0"/>
          </a:p>
          <a:p>
            <a:pPr marL="34925" indent="0" algn="r">
              <a:buFont typeface="Wingdings 2" panose="05020102010507070707" pitchFamily="18" charset="2"/>
              <a:buNone/>
            </a:pPr>
            <a:r>
              <a:rPr lang="en-US" altLang="en-US" sz="1800" i="1" dirty="0"/>
              <a:t>-Vikki Reynolds </a:t>
            </a:r>
          </a:p>
        </p:txBody>
      </p:sp>
    </p:spTree>
    <p:extLst>
      <p:ext uri="{BB962C8B-B14F-4D97-AF65-F5344CB8AC3E}">
        <p14:creationId xmlns:p14="http://schemas.microsoft.com/office/powerpoint/2010/main" val="1585841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5591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8445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B7661AC-80B2-84CC-A2A5-3F447F1A8296}"/>
              </a:ext>
            </a:extLst>
          </p:cNvPr>
          <p:cNvSpPr txBox="1">
            <a:spLocks/>
          </p:cNvSpPr>
          <p:nvPr/>
        </p:nvSpPr>
        <p:spPr>
          <a:xfrm>
            <a:off x="8177212" y="846594"/>
            <a:ext cx="3372529" cy="6741206"/>
          </a:xfrm>
          <a:prstGeom prst="rect">
            <a:avLst/>
          </a:prstGeom>
          <a:effectLst>
            <a:outerShdw blurRad="50800" dist="38100" dir="16200000" rotWithShape="0">
              <a:prstClr val="black">
                <a:alpha val="40000"/>
              </a:prstClr>
            </a:outerShdw>
          </a:effectLst>
        </p:spPr>
        <p:txBody>
          <a:bodyPr vert="horz" lIns="91440" tIns="45720" rIns="91440" bIns="45720" rtlCol="0" anchor="ctr">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defTabSz="914400">
              <a:lnSpc>
                <a:spcPct val="85000"/>
              </a:lnSpc>
              <a:spcAft>
                <a:spcPts val="600"/>
              </a:spcAft>
            </a:pPr>
            <a:r>
              <a:rPr lang="en-US" altLang="en-US" sz="4800" spc="-50" dirty="0">
                <a:solidFill>
                  <a:schemeClr val="tx1">
                    <a:lumMod val="75000"/>
                    <a:lumOff val="25000"/>
                  </a:schemeClr>
                </a:solidFill>
              </a:rPr>
              <a:t>Key Aspects of a Healthy, Vicarious Trauma-Informed Organization</a:t>
            </a:r>
          </a:p>
        </p:txBody>
      </p:sp>
      <p:cxnSp>
        <p:nvCxnSpPr>
          <p:cNvPr id="17" name="Straight Connector 16">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2388397"/>
            <a:ext cx="0" cy="36576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8445754"/>
            <a:ext cx="12191985" cy="886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3B9B4C0-4DB3-0FB8-7AC9-0EC0DDC97B33}"/>
              </a:ext>
            </a:extLst>
          </p:cNvPr>
          <p:cNvGraphicFramePr/>
          <p:nvPr>
            <p:extLst>
              <p:ext uri="{D42A27DB-BD31-4B8C-83A1-F6EECF244321}">
                <p14:modId xmlns:p14="http://schemas.microsoft.com/office/powerpoint/2010/main" val="1952457517"/>
              </p:ext>
            </p:extLst>
          </p:nvPr>
        </p:nvGraphicFramePr>
        <p:xfrm>
          <a:off x="502924" y="698246"/>
          <a:ext cx="7285038" cy="7500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286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4575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9144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369E1DC8-5362-0E88-5D58-4DBECFDC0358}"/>
              </a:ext>
            </a:extLst>
          </p:cNvPr>
          <p:cNvSpPr txBox="1"/>
          <p:nvPr/>
        </p:nvSpPr>
        <p:spPr>
          <a:xfrm>
            <a:off x="492370" y="807861"/>
            <a:ext cx="3084844" cy="7528277"/>
          </a:xfrm>
          <a:prstGeom prst="rect">
            <a:avLst/>
          </a:prstGeom>
          <a:effectLst>
            <a:outerShdw blurRad="50800" dist="38100" dir="16200000" rotWithShape="0">
              <a:prstClr val="black">
                <a:alpha val="40000"/>
              </a:prstClr>
            </a:outerShdw>
          </a:effectLst>
        </p:spPr>
        <p:txBody>
          <a:bodyPr vert="horz" lIns="91440" tIns="45720" rIns="91440" bIns="45720" rtlCol="0" anchor="ctr">
            <a:normAutofit/>
          </a:bodyPr>
          <a:lstStyle/>
          <a:p>
            <a:pPr defTabSz="914400">
              <a:lnSpc>
                <a:spcPct val="85000"/>
              </a:lnSpc>
              <a:spcBef>
                <a:spcPct val="0"/>
              </a:spcBef>
              <a:spcAft>
                <a:spcPts val="600"/>
              </a:spcAft>
            </a:pPr>
            <a:r>
              <a:rPr lang="en-US" sz="4200" spc="-50" dirty="0">
                <a:solidFill>
                  <a:srgbClr val="FFFFFF"/>
                </a:solidFill>
                <a:latin typeface="+mj-lt"/>
                <a:ea typeface="+mj-ea"/>
                <a:cs typeface="+mj-cs"/>
              </a:rPr>
              <a:t>Before</a:t>
            </a:r>
          </a:p>
        </p:txBody>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2">
            <a:extLst>
              <a:ext uri="{FF2B5EF4-FFF2-40B4-BE49-F238E27FC236}">
                <a16:creationId xmlns:a16="http://schemas.microsoft.com/office/drawing/2014/main" id="{D1F7C33B-7CD2-1FCE-8B84-E87371BF67AC}"/>
              </a:ext>
            </a:extLst>
          </p:cNvPr>
          <p:cNvSpPr txBox="1">
            <a:spLocks/>
          </p:cNvSpPr>
          <p:nvPr/>
        </p:nvSpPr>
        <p:spPr>
          <a:xfrm>
            <a:off x="4742016" y="807861"/>
            <a:ext cx="6413663" cy="7528277"/>
          </a:xfrm>
          <a:prstGeom prst="rect">
            <a:avLst/>
          </a:prstGeom>
        </p:spPr>
        <p:txBody>
          <a:bodyPr vert="horz" lIns="0" tIns="45720" rIns="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914400">
              <a:buClr>
                <a:schemeClr val="accent1"/>
              </a:buClr>
              <a:buFont typeface="Calibri" panose="020F0502020204030204" pitchFamily="34" charset="0"/>
              <a:buNone/>
            </a:pPr>
            <a:r>
              <a:rPr lang="en-US" sz="2300" dirty="0">
                <a:solidFill>
                  <a:schemeClr val="tx1">
                    <a:lumMod val="75000"/>
                    <a:lumOff val="25000"/>
                  </a:schemeClr>
                </a:solidFill>
              </a:rPr>
              <a:t>As part of transitioning to work or to a traumatic exposure event, it is also helpful to conduct a self “check-in” in order to ground yourself and focus on the task at hand. </a:t>
            </a:r>
          </a:p>
          <a:p>
            <a:pPr marL="0" indent="0" defTabSz="914400">
              <a:buClr>
                <a:schemeClr val="accent1"/>
              </a:buClr>
              <a:buFont typeface="Calibri" panose="020F0502020204030204" pitchFamily="34" charset="0"/>
              <a:buNone/>
            </a:pPr>
            <a:endParaRPr lang="en-US" sz="2300" dirty="0">
              <a:solidFill>
                <a:schemeClr val="tx1">
                  <a:lumMod val="75000"/>
                  <a:lumOff val="25000"/>
                </a:schemeClr>
              </a:solidFill>
            </a:endParaRPr>
          </a:p>
          <a:p>
            <a:pPr marL="0" indent="0" defTabSz="914400">
              <a:buClr>
                <a:schemeClr val="accent1"/>
              </a:buClr>
              <a:buFont typeface="Calibri" panose="020F0502020204030204" pitchFamily="34" charset="0"/>
              <a:buNone/>
            </a:pPr>
            <a:r>
              <a:rPr lang="en-US" sz="2300" dirty="0">
                <a:solidFill>
                  <a:schemeClr val="tx1">
                    <a:lumMod val="75000"/>
                    <a:lumOff val="25000"/>
                  </a:schemeClr>
                </a:solidFill>
              </a:rPr>
              <a:t>In order to adapt this framework for self check-ins, you ask yourself the following three questions: </a:t>
            </a:r>
          </a:p>
          <a:p>
            <a:pPr marL="514350" indent="-514350" defTabSz="914400">
              <a:buClr>
                <a:schemeClr val="accent1"/>
              </a:buClr>
              <a:buFont typeface="Calibri" panose="020F0502020204030204" pitchFamily="34" charset="0"/>
              <a:buAutoNum type="arabicParenR"/>
            </a:pPr>
            <a:r>
              <a:rPr lang="en-US" sz="2300" dirty="0">
                <a:solidFill>
                  <a:schemeClr val="tx1">
                    <a:lumMod val="75000"/>
                    <a:lumOff val="25000"/>
                  </a:schemeClr>
                </a:solidFill>
              </a:rPr>
              <a:t>How am I feeling today? </a:t>
            </a:r>
          </a:p>
          <a:p>
            <a:pPr marL="514350" indent="-514350" defTabSz="914400">
              <a:buClr>
                <a:schemeClr val="accent1"/>
              </a:buClr>
              <a:buFont typeface="Calibri" panose="020F0502020204030204" pitchFamily="34" charset="0"/>
              <a:buAutoNum type="arabicParenR"/>
            </a:pPr>
            <a:r>
              <a:rPr lang="en-US" sz="2300" dirty="0">
                <a:solidFill>
                  <a:schemeClr val="tx1">
                    <a:lumMod val="75000"/>
                    <a:lumOff val="25000"/>
                  </a:schemeClr>
                </a:solidFill>
              </a:rPr>
              <a:t>What is my goal for today/for this interaction? </a:t>
            </a:r>
          </a:p>
          <a:p>
            <a:pPr marL="514350" indent="-514350" defTabSz="914400">
              <a:buClr>
                <a:schemeClr val="accent1"/>
              </a:buClr>
              <a:buFont typeface="Calibri" panose="020F0502020204030204" pitchFamily="34" charset="0"/>
              <a:buAutoNum type="arabicParenR"/>
            </a:pPr>
            <a:r>
              <a:rPr lang="en-US" sz="2300" dirty="0">
                <a:solidFill>
                  <a:schemeClr val="tx1">
                    <a:lumMod val="75000"/>
                    <a:lumOff val="25000"/>
                  </a:schemeClr>
                </a:solidFill>
              </a:rPr>
              <a:t>Who can help me with this?  </a:t>
            </a:r>
          </a:p>
          <a:p>
            <a:pPr marL="514350" indent="-514350" defTabSz="914400">
              <a:buClr>
                <a:schemeClr val="accent1"/>
              </a:buClr>
              <a:buFont typeface="Calibri" panose="020F0502020204030204" pitchFamily="34" charset="0"/>
              <a:buAutoNum type="arabicParenR"/>
            </a:pPr>
            <a:endParaRPr lang="en-US" sz="2300" dirty="0">
              <a:solidFill>
                <a:schemeClr val="tx1">
                  <a:lumMod val="75000"/>
                  <a:lumOff val="25000"/>
                </a:schemeClr>
              </a:solidFill>
            </a:endParaRPr>
          </a:p>
          <a:p>
            <a:pPr marL="0" indent="0" defTabSz="914400">
              <a:buClr>
                <a:schemeClr val="accent1"/>
              </a:buClr>
              <a:buFont typeface="Calibri" panose="020F0502020204030204" pitchFamily="34" charset="0"/>
              <a:buNone/>
            </a:pPr>
            <a:r>
              <a:rPr lang="en-US" sz="2300" dirty="0">
                <a:solidFill>
                  <a:schemeClr val="tx1">
                    <a:lumMod val="75000"/>
                    <a:lumOff val="25000"/>
                  </a:schemeClr>
                </a:solidFill>
              </a:rPr>
              <a:t>The outcomes of this deliberate and repetitive transition ritual are increased awareness of feelings, improved ability to focus on the future rather than dwell on the past, and a stronger sense of community and support.</a:t>
            </a:r>
          </a:p>
        </p:txBody>
      </p:sp>
      <p:sp>
        <p:nvSpPr>
          <p:cNvPr id="5" name="TextBox 4">
            <a:extLst>
              <a:ext uri="{FF2B5EF4-FFF2-40B4-BE49-F238E27FC236}">
                <a16:creationId xmlns:a16="http://schemas.microsoft.com/office/drawing/2014/main" id="{AD03D195-B575-C4CE-0294-B25C42507799}"/>
              </a:ext>
            </a:extLst>
          </p:cNvPr>
          <p:cNvSpPr txBox="1"/>
          <p:nvPr/>
        </p:nvSpPr>
        <p:spPr>
          <a:xfrm>
            <a:off x="8172422" y="8533752"/>
            <a:ext cx="8953500" cy="369332"/>
          </a:xfrm>
          <a:prstGeom prst="rect">
            <a:avLst/>
          </a:prstGeom>
          <a:noFill/>
        </p:spPr>
        <p:txBody>
          <a:bodyPr wrap="square">
            <a:spAutoFit/>
          </a:bodyPr>
          <a:lstStyle/>
          <a:p>
            <a:pPr>
              <a:spcAft>
                <a:spcPts val="600"/>
              </a:spcAft>
            </a:pPr>
            <a:r>
              <a:rPr lang="en-US" dirty="0"/>
              <a:t>(</a:t>
            </a:r>
            <a:r>
              <a:rPr lang="en-US" dirty="0" err="1"/>
              <a:t>Potocky</a:t>
            </a:r>
            <a:r>
              <a:rPr lang="en-US" dirty="0"/>
              <a:t>, M., &amp; </a:t>
            </a:r>
            <a:r>
              <a:rPr lang="en-US" dirty="0" err="1"/>
              <a:t>Guskovict</a:t>
            </a:r>
            <a:r>
              <a:rPr lang="en-US" dirty="0"/>
              <a:t>, K. L., 2020)</a:t>
            </a:r>
          </a:p>
        </p:txBody>
      </p:sp>
    </p:spTree>
    <p:extLst>
      <p:ext uri="{BB962C8B-B14F-4D97-AF65-F5344CB8AC3E}">
        <p14:creationId xmlns:p14="http://schemas.microsoft.com/office/powerpoint/2010/main" val="2871374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4575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9144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221D9F89-5FC9-E0DE-9632-039F2CB15AD2}"/>
              </a:ext>
            </a:extLst>
          </p:cNvPr>
          <p:cNvSpPr txBox="1"/>
          <p:nvPr/>
        </p:nvSpPr>
        <p:spPr>
          <a:xfrm>
            <a:off x="4742016" y="807861"/>
            <a:ext cx="6413663" cy="7528277"/>
          </a:xfrm>
          <a:prstGeom prst="rect">
            <a:avLst/>
          </a:prstGeom>
        </p:spPr>
        <p:txBody>
          <a:bodyPr vert="horz" lIns="0" tIns="45720" rIns="0" bIns="45720" rtlCol="0" anchor="ctr">
            <a:normAutofit/>
          </a:bodyPr>
          <a:lstStyle/>
          <a:p>
            <a:pPr marL="285750" indent="-285750" algn="just"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In that moment, it is important for the professional to focus on the task at hand, stay present and grounded, and be aware of their physical responses such as breathing, posture, and body awareness.</a:t>
            </a:r>
          </a:p>
          <a:p>
            <a:pPr marL="285750" indent="-285750" algn="just"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marL="285750" indent="-285750" algn="just"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In order to minimize the body’s chemical reaction in-exposure (e.g., cortisol dump), helping professionals can create distance or protection by taking a half step back or facing their palms forward in what is commonly referred to as a non-defensive stance. </a:t>
            </a:r>
          </a:p>
          <a:p>
            <a:pPr marL="285750" indent="-285750" algn="just" defTabSz="914400">
              <a:lnSpc>
                <a:spcPct val="90000"/>
              </a:lnSpc>
              <a:spcAft>
                <a:spcPts val="6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marL="285750" indent="-285750" algn="just" defTabSz="914400">
              <a:lnSpc>
                <a:spcPct val="90000"/>
              </a:lnSpc>
              <a:spcAft>
                <a:spcPts val="600"/>
              </a:spcAft>
              <a:buClr>
                <a:schemeClr val="accent1"/>
              </a:buClr>
              <a:buFont typeface="Wingdings" panose="05000000000000000000" pitchFamily="2" charset="2"/>
              <a:buChar char="Ø"/>
            </a:pPr>
            <a:r>
              <a:rPr lang="en-US" sz="2400" dirty="0">
                <a:solidFill>
                  <a:schemeClr val="tx1">
                    <a:lumMod val="75000"/>
                    <a:lumOff val="25000"/>
                  </a:schemeClr>
                </a:solidFill>
              </a:rPr>
              <a:t>This subtle change sends a signal to the brain that you are safe and can immediately halt the fight, flight, or freeze reaction that may have been initiated due to a perceived threat.</a:t>
            </a:r>
          </a:p>
        </p:txBody>
      </p:sp>
      <p:sp>
        <p:nvSpPr>
          <p:cNvPr id="4" name="TextBox 3">
            <a:extLst>
              <a:ext uri="{FF2B5EF4-FFF2-40B4-BE49-F238E27FC236}">
                <a16:creationId xmlns:a16="http://schemas.microsoft.com/office/drawing/2014/main" id="{AD828CDB-ACAA-07A5-6DAD-FAC3FA94C86E}"/>
              </a:ext>
            </a:extLst>
          </p:cNvPr>
          <p:cNvSpPr txBox="1"/>
          <p:nvPr/>
        </p:nvSpPr>
        <p:spPr>
          <a:xfrm>
            <a:off x="7940994" y="8087264"/>
            <a:ext cx="8953500" cy="369332"/>
          </a:xfrm>
          <a:prstGeom prst="rect">
            <a:avLst/>
          </a:prstGeom>
          <a:noFill/>
        </p:spPr>
        <p:txBody>
          <a:bodyPr wrap="square">
            <a:spAutoFit/>
          </a:bodyPr>
          <a:lstStyle/>
          <a:p>
            <a:pPr>
              <a:spcAft>
                <a:spcPts val="600"/>
              </a:spcAft>
            </a:pPr>
            <a:r>
              <a:rPr lang="en-US" dirty="0"/>
              <a:t>(</a:t>
            </a:r>
            <a:r>
              <a:rPr lang="en-US" i="1" dirty="0" err="1"/>
              <a:t>Potocky</a:t>
            </a:r>
            <a:r>
              <a:rPr lang="en-US" i="1" dirty="0"/>
              <a:t>, M., &amp; </a:t>
            </a:r>
            <a:r>
              <a:rPr lang="en-US" i="1" dirty="0" err="1"/>
              <a:t>Guskovict</a:t>
            </a:r>
            <a:r>
              <a:rPr lang="en-US" i="1" dirty="0"/>
              <a:t>, K. L., 2020</a:t>
            </a:r>
            <a:r>
              <a:rPr lang="en-US" dirty="0"/>
              <a:t>)</a:t>
            </a:r>
          </a:p>
        </p:txBody>
      </p:sp>
      <p:sp>
        <p:nvSpPr>
          <p:cNvPr id="7" name="TextBox 6">
            <a:extLst>
              <a:ext uri="{FF2B5EF4-FFF2-40B4-BE49-F238E27FC236}">
                <a16:creationId xmlns:a16="http://schemas.microsoft.com/office/drawing/2014/main" id="{FC887D85-B54D-96CA-BA9F-B8962BE66B96}"/>
              </a:ext>
            </a:extLst>
          </p:cNvPr>
          <p:cNvSpPr txBox="1"/>
          <p:nvPr/>
        </p:nvSpPr>
        <p:spPr>
          <a:xfrm>
            <a:off x="492370" y="807861"/>
            <a:ext cx="3084844" cy="7528277"/>
          </a:xfrm>
          <a:prstGeom prst="rect">
            <a:avLst/>
          </a:prstGeom>
          <a:effectLst>
            <a:outerShdw blurRad="50800" dist="38100" dir="16200000" rotWithShape="0">
              <a:prstClr val="black">
                <a:alpha val="40000"/>
              </a:prstClr>
            </a:outerShdw>
          </a:effectLst>
        </p:spPr>
        <p:txBody>
          <a:bodyPr vert="horz" lIns="91440" tIns="45720" rIns="91440" bIns="45720" rtlCol="0" anchor="ctr">
            <a:normAutofit/>
          </a:bodyPr>
          <a:lstStyle/>
          <a:p>
            <a:pPr defTabSz="914400">
              <a:lnSpc>
                <a:spcPct val="85000"/>
              </a:lnSpc>
              <a:spcBef>
                <a:spcPct val="0"/>
              </a:spcBef>
              <a:spcAft>
                <a:spcPts val="600"/>
              </a:spcAft>
            </a:pPr>
            <a:r>
              <a:rPr lang="en-US" sz="4200" spc="-50" dirty="0">
                <a:solidFill>
                  <a:srgbClr val="FFFFFF"/>
                </a:solidFill>
                <a:latin typeface="+mj-lt"/>
                <a:ea typeface="+mj-ea"/>
                <a:cs typeface="+mj-cs"/>
              </a:rPr>
              <a:t>During</a:t>
            </a:r>
          </a:p>
        </p:txBody>
      </p:sp>
    </p:spTree>
    <p:extLst>
      <p:ext uri="{BB962C8B-B14F-4D97-AF65-F5344CB8AC3E}">
        <p14:creationId xmlns:p14="http://schemas.microsoft.com/office/powerpoint/2010/main" val="2940791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4575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9144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2C3F8E0B-24BF-01EB-584F-869EB204A895}"/>
              </a:ext>
            </a:extLst>
          </p:cNvPr>
          <p:cNvSpPr txBox="1"/>
          <p:nvPr/>
        </p:nvSpPr>
        <p:spPr>
          <a:xfrm>
            <a:off x="4709160" y="769621"/>
            <a:ext cx="6568440" cy="7566518"/>
          </a:xfrm>
          <a:prstGeom prst="rect">
            <a:avLst/>
          </a:prstGeom>
        </p:spPr>
        <p:txBody>
          <a:bodyPr vert="horz" lIns="0" tIns="45720" rIns="0" bIns="45720" rtlCol="0" anchor="ctr">
            <a:normAutofit/>
          </a:bodyPr>
          <a:lstStyle/>
          <a:p>
            <a:pPr marL="0" indent="0" defTabSz="914400">
              <a:lnSpc>
                <a:spcPct val="90000"/>
              </a:lnSpc>
              <a:spcAft>
                <a:spcPts val="600"/>
              </a:spcAft>
              <a:buClr>
                <a:schemeClr val="accent1"/>
              </a:buClr>
              <a:buFont typeface="Calibri" panose="020F0502020204030204" pitchFamily="34" charset="0"/>
              <a:buNone/>
            </a:pPr>
            <a:r>
              <a:rPr lang="en-US" sz="2400" dirty="0">
                <a:solidFill>
                  <a:schemeClr val="tx1">
                    <a:lumMod val="75000"/>
                    <a:lumOff val="25000"/>
                  </a:schemeClr>
                </a:solidFill>
              </a:rPr>
              <a:t>Immediately after exposure to a traumatic event or traumatic material, while still at work, is another important time to employ intentional self-care strategies in order to successfully process the recent exposure. </a:t>
            </a:r>
          </a:p>
          <a:p>
            <a:pPr marL="0" indent="0" defTabSz="914400">
              <a:lnSpc>
                <a:spcPct val="90000"/>
              </a:lnSpc>
              <a:spcAft>
                <a:spcPts val="600"/>
              </a:spcAft>
              <a:buClr>
                <a:schemeClr val="accent1"/>
              </a:buClr>
              <a:buFont typeface="Calibri" panose="020F0502020204030204" pitchFamily="34" charset="0"/>
              <a:buNone/>
            </a:pPr>
            <a:endParaRPr lang="en-US" sz="2400" dirty="0">
              <a:solidFill>
                <a:schemeClr val="tx1">
                  <a:lumMod val="75000"/>
                  <a:lumOff val="25000"/>
                </a:schemeClr>
              </a:solidFill>
            </a:endParaRPr>
          </a:p>
          <a:p>
            <a:pPr marL="0" indent="0" defTabSz="914400">
              <a:lnSpc>
                <a:spcPct val="90000"/>
              </a:lnSpc>
              <a:spcAft>
                <a:spcPts val="600"/>
              </a:spcAft>
              <a:buClr>
                <a:schemeClr val="accent1"/>
              </a:buClr>
              <a:buFont typeface="Calibri" panose="020F0502020204030204" pitchFamily="34" charset="0"/>
              <a:buNone/>
            </a:pPr>
            <a:r>
              <a:rPr lang="en-US" sz="2400" dirty="0">
                <a:solidFill>
                  <a:schemeClr val="tx1">
                    <a:lumMod val="75000"/>
                    <a:lumOff val="25000"/>
                  </a:schemeClr>
                </a:solidFill>
              </a:rPr>
              <a:t>Positive self-care strategies include: </a:t>
            </a:r>
          </a:p>
          <a:p>
            <a:pPr marL="285750" indent="-285750" defTabSz="914400">
              <a:lnSpc>
                <a:spcPct val="90000"/>
              </a:lnSpc>
              <a:spcAft>
                <a:spcPts val="600"/>
              </a:spcAft>
              <a:buClr>
                <a:schemeClr val="accent1"/>
              </a:buClr>
              <a:buFont typeface="Arial" panose="020B0604020202020204" pitchFamily="34" charset="0"/>
              <a:buChar char="•"/>
            </a:pPr>
            <a:r>
              <a:rPr lang="en-US" sz="2400" dirty="0">
                <a:solidFill>
                  <a:schemeClr val="tx1">
                    <a:lumMod val="75000"/>
                    <a:lumOff val="25000"/>
                  </a:schemeClr>
                </a:solidFill>
              </a:rPr>
              <a:t>body awareness, relaxation, movement techniques (e.g., simply go for a walk); </a:t>
            </a:r>
          </a:p>
          <a:p>
            <a:pPr marL="285750" indent="-285750" defTabSz="914400">
              <a:lnSpc>
                <a:spcPct val="90000"/>
              </a:lnSpc>
              <a:spcAft>
                <a:spcPts val="600"/>
              </a:spcAft>
              <a:buClr>
                <a:schemeClr val="accent1"/>
              </a:buClr>
              <a:buFont typeface="Arial" panose="020B0604020202020204" pitchFamily="34" charset="0"/>
              <a:buChar char="•"/>
            </a:pPr>
            <a:r>
              <a:rPr lang="en-US" sz="2400" dirty="0">
                <a:solidFill>
                  <a:schemeClr val="tx1">
                    <a:lumMod val="75000"/>
                    <a:lumOff val="25000"/>
                  </a:schemeClr>
                </a:solidFill>
              </a:rPr>
              <a:t>breathing exercises (focus on breathing fully from your belly); </a:t>
            </a:r>
          </a:p>
          <a:p>
            <a:pPr marL="285750" indent="-285750" defTabSz="914400">
              <a:lnSpc>
                <a:spcPct val="90000"/>
              </a:lnSpc>
              <a:spcAft>
                <a:spcPts val="600"/>
              </a:spcAft>
              <a:buClr>
                <a:schemeClr val="accent1"/>
              </a:buClr>
              <a:buFont typeface="Arial" panose="020B0604020202020204" pitchFamily="34" charset="0"/>
              <a:buChar char="•"/>
            </a:pPr>
            <a:r>
              <a:rPr lang="en-US" sz="2400" dirty="0">
                <a:solidFill>
                  <a:schemeClr val="tx1">
                    <a:lumMod val="75000"/>
                    <a:lumOff val="25000"/>
                  </a:schemeClr>
                </a:solidFill>
              </a:rPr>
              <a:t>visualization exercises (particularly those related to letting go of images; transitions to and from the trauma);  </a:t>
            </a:r>
          </a:p>
          <a:p>
            <a:pPr marL="285750" indent="-285750" defTabSz="914400">
              <a:lnSpc>
                <a:spcPct val="90000"/>
              </a:lnSpc>
              <a:spcAft>
                <a:spcPts val="600"/>
              </a:spcAft>
              <a:buClr>
                <a:schemeClr val="accent1"/>
              </a:buClr>
              <a:buFont typeface="Arial" panose="020B0604020202020204" pitchFamily="34" charset="0"/>
              <a:buChar char="•"/>
            </a:pPr>
            <a:r>
              <a:rPr lang="en-US" sz="2400" dirty="0">
                <a:solidFill>
                  <a:schemeClr val="tx1">
                    <a:lumMod val="75000"/>
                    <a:lumOff val="25000"/>
                  </a:schemeClr>
                </a:solidFill>
              </a:rPr>
              <a:t>redirected thinking or reframing;</a:t>
            </a:r>
          </a:p>
          <a:p>
            <a:pPr marL="285750" indent="-285750" defTabSz="914400">
              <a:lnSpc>
                <a:spcPct val="90000"/>
              </a:lnSpc>
              <a:spcAft>
                <a:spcPts val="600"/>
              </a:spcAft>
              <a:buClr>
                <a:schemeClr val="accent1"/>
              </a:buClr>
              <a:buFont typeface="Arial" panose="020B0604020202020204" pitchFamily="34" charset="0"/>
              <a:buChar char="•"/>
            </a:pPr>
            <a:r>
              <a:rPr lang="en-US" sz="2400" dirty="0">
                <a:solidFill>
                  <a:schemeClr val="tx1">
                    <a:lumMod val="75000"/>
                    <a:lumOff val="25000"/>
                  </a:schemeClr>
                </a:solidFill>
              </a:rPr>
              <a:t>even drinking water can help to dilute the effect that the in-exposure chemical dump may have on your mind and body</a:t>
            </a:r>
          </a:p>
        </p:txBody>
      </p:sp>
      <p:sp>
        <p:nvSpPr>
          <p:cNvPr id="4" name="TextBox 3">
            <a:extLst>
              <a:ext uri="{FF2B5EF4-FFF2-40B4-BE49-F238E27FC236}">
                <a16:creationId xmlns:a16="http://schemas.microsoft.com/office/drawing/2014/main" id="{E7369708-B450-6990-3942-7BF9C1D0F9B0}"/>
              </a:ext>
            </a:extLst>
          </p:cNvPr>
          <p:cNvSpPr txBox="1"/>
          <p:nvPr/>
        </p:nvSpPr>
        <p:spPr>
          <a:xfrm>
            <a:off x="492370" y="807861"/>
            <a:ext cx="3084844" cy="7528277"/>
          </a:xfrm>
          <a:prstGeom prst="rect">
            <a:avLst/>
          </a:prstGeom>
          <a:effectLst>
            <a:outerShdw blurRad="50800" dist="38100" dir="16200000" rotWithShape="0">
              <a:prstClr val="black">
                <a:alpha val="40000"/>
              </a:prstClr>
            </a:outerShdw>
          </a:effectLst>
        </p:spPr>
        <p:txBody>
          <a:bodyPr vert="horz" lIns="91440" tIns="45720" rIns="91440" bIns="45720" rtlCol="0" anchor="ctr">
            <a:normAutofit/>
          </a:bodyPr>
          <a:lstStyle/>
          <a:p>
            <a:pPr defTabSz="914400">
              <a:lnSpc>
                <a:spcPct val="85000"/>
              </a:lnSpc>
              <a:spcBef>
                <a:spcPct val="0"/>
              </a:spcBef>
              <a:spcAft>
                <a:spcPts val="600"/>
              </a:spcAft>
            </a:pPr>
            <a:r>
              <a:rPr lang="en-US" sz="4200" spc="-50" dirty="0">
                <a:solidFill>
                  <a:srgbClr val="FFFFFF"/>
                </a:solidFill>
                <a:latin typeface="+mj-lt"/>
                <a:ea typeface="+mj-ea"/>
                <a:cs typeface="+mj-cs"/>
              </a:rPr>
              <a:t>Immediately </a:t>
            </a:r>
          </a:p>
          <a:p>
            <a:pPr defTabSz="914400">
              <a:lnSpc>
                <a:spcPct val="85000"/>
              </a:lnSpc>
              <a:spcBef>
                <a:spcPct val="0"/>
              </a:spcBef>
              <a:spcAft>
                <a:spcPts val="600"/>
              </a:spcAft>
            </a:pPr>
            <a:r>
              <a:rPr lang="en-US" sz="4200" spc="-50" dirty="0">
                <a:solidFill>
                  <a:srgbClr val="FFFFFF"/>
                </a:solidFill>
                <a:latin typeface="+mj-lt"/>
                <a:ea typeface="+mj-ea"/>
                <a:cs typeface="+mj-cs"/>
              </a:rPr>
              <a:t>After</a:t>
            </a:r>
          </a:p>
        </p:txBody>
      </p:sp>
      <p:sp>
        <p:nvSpPr>
          <p:cNvPr id="5" name="TextBox 4">
            <a:extLst>
              <a:ext uri="{FF2B5EF4-FFF2-40B4-BE49-F238E27FC236}">
                <a16:creationId xmlns:a16="http://schemas.microsoft.com/office/drawing/2014/main" id="{C2A2FCF3-0D64-EA18-71F8-E9F99977406A}"/>
              </a:ext>
            </a:extLst>
          </p:cNvPr>
          <p:cNvSpPr txBox="1"/>
          <p:nvPr/>
        </p:nvSpPr>
        <p:spPr>
          <a:xfrm>
            <a:off x="8087923" y="8392063"/>
            <a:ext cx="8953500" cy="369332"/>
          </a:xfrm>
          <a:prstGeom prst="rect">
            <a:avLst/>
          </a:prstGeom>
          <a:noFill/>
        </p:spPr>
        <p:txBody>
          <a:bodyPr wrap="square">
            <a:spAutoFit/>
          </a:bodyPr>
          <a:lstStyle/>
          <a:p>
            <a:pPr>
              <a:spcAft>
                <a:spcPts val="600"/>
              </a:spcAft>
            </a:pPr>
            <a:r>
              <a:rPr lang="en-US" dirty="0"/>
              <a:t>(</a:t>
            </a:r>
            <a:r>
              <a:rPr lang="en-US" i="1" dirty="0" err="1"/>
              <a:t>Potocky</a:t>
            </a:r>
            <a:r>
              <a:rPr lang="en-US" i="1" dirty="0"/>
              <a:t>, M., &amp; </a:t>
            </a:r>
            <a:r>
              <a:rPr lang="en-US" i="1" dirty="0" err="1"/>
              <a:t>Guskovict</a:t>
            </a:r>
            <a:r>
              <a:rPr lang="en-US" i="1" dirty="0"/>
              <a:t>, K. L., 2020</a:t>
            </a:r>
            <a:r>
              <a:rPr lang="en-US" dirty="0"/>
              <a:t>)</a:t>
            </a:r>
          </a:p>
        </p:txBody>
      </p:sp>
    </p:spTree>
    <p:extLst>
      <p:ext uri="{BB962C8B-B14F-4D97-AF65-F5344CB8AC3E}">
        <p14:creationId xmlns:p14="http://schemas.microsoft.com/office/powerpoint/2010/main" val="1112672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4575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9144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2">
            <a:extLst>
              <a:ext uri="{FF2B5EF4-FFF2-40B4-BE49-F238E27FC236}">
                <a16:creationId xmlns:a16="http://schemas.microsoft.com/office/drawing/2014/main" id="{4900A8A6-5FB4-6FC7-63C1-CAE0FE22F5B8}"/>
              </a:ext>
            </a:extLst>
          </p:cNvPr>
          <p:cNvSpPr txBox="1">
            <a:spLocks/>
          </p:cNvSpPr>
          <p:nvPr/>
        </p:nvSpPr>
        <p:spPr>
          <a:xfrm>
            <a:off x="4742016" y="807861"/>
            <a:ext cx="6413663" cy="7528277"/>
          </a:xfrm>
          <a:prstGeom prst="rect">
            <a:avLst/>
          </a:prstGeom>
        </p:spPr>
        <p:txBody>
          <a:bodyPr vert="horz" lIns="0" tIns="45720" rIns="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914400" fontAlgn="base">
              <a:buClr>
                <a:schemeClr val="accent1"/>
              </a:buClr>
              <a:buFont typeface="Calibri" panose="020F0502020204030204" pitchFamily="34" charset="0"/>
              <a:buNone/>
            </a:pPr>
            <a:r>
              <a:rPr lang="en-US" sz="2600" dirty="0">
                <a:solidFill>
                  <a:schemeClr val="tx1">
                    <a:lumMod val="75000"/>
                    <a:lumOff val="25000"/>
                  </a:schemeClr>
                </a:solidFill>
              </a:rPr>
              <a:t>Self-care strategies that can be implemented later (outside of work) and in an ongoing fashion are typically the most commonly described self-care activities:</a:t>
            </a:r>
          </a:p>
          <a:p>
            <a:pPr defTabSz="914400" fontAlgn="base">
              <a:buClr>
                <a:schemeClr val="accent1"/>
              </a:buClr>
              <a:buFont typeface="Calibri" panose="020F0502020204030204" pitchFamily="34" charset="0"/>
            </a:pPr>
            <a:r>
              <a:rPr lang="en-US" sz="2600" dirty="0">
                <a:solidFill>
                  <a:schemeClr val="tx1">
                    <a:lumMod val="75000"/>
                    <a:lumOff val="25000"/>
                  </a:schemeClr>
                </a:solidFill>
              </a:rPr>
              <a:t>regular practice of relaxation techniques (e.g., meditation) and/or physical movement and exercise; </a:t>
            </a:r>
          </a:p>
          <a:p>
            <a:pPr defTabSz="914400" fontAlgn="base">
              <a:buClr>
                <a:schemeClr val="accent1"/>
              </a:buClr>
              <a:buFont typeface="Calibri" panose="020F0502020204030204" pitchFamily="34" charset="0"/>
            </a:pPr>
            <a:r>
              <a:rPr lang="en-US" sz="2600" dirty="0">
                <a:solidFill>
                  <a:schemeClr val="tx1">
                    <a:lumMod val="75000"/>
                    <a:lumOff val="25000"/>
                  </a:schemeClr>
                </a:solidFill>
              </a:rPr>
              <a:t>building and using broad support; </a:t>
            </a:r>
          </a:p>
          <a:p>
            <a:pPr defTabSz="914400" fontAlgn="base">
              <a:buClr>
                <a:schemeClr val="accent1"/>
              </a:buClr>
              <a:buFont typeface="Calibri" panose="020F0502020204030204" pitchFamily="34" charset="0"/>
            </a:pPr>
            <a:r>
              <a:rPr lang="en-US" sz="2600" dirty="0">
                <a:solidFill>
                  <a:schemeClr val="tx1">
                    <a:lumMod val="75000"/>
                    <a:lumOff val="25000"/>
                  </a:schemeClr>
                </a:solidFill>
              </a:rPr>
              <a:t>taking care of your physical health (e.g., healthy eating, sleeping); </a:t>
            </a:r>
          </a:p>
          <a:p>
            <a:pPr defTabSz="914400" fontAlgn="base">
              <a:buClr>
                <a:schemeClr val="accent1"/>
              </a:buClr>
              <a:buFont typeface="Calibri" panose="020F0502020204030204" pitchFamily="34" charset="0"/>
            </a:pPr>
            <a:r>
              <a:rPr lang="en-US" sz="2600" dirty="0">
                <a:solidFill>
                  <a:schemeClr val="tx1">
                    <a:lumMod val="75000"/>
                    <a:lumOff val="25000"/>
                  </a:schemeClr>
                </a:solidFill>
              </a:rPr>
              <a:t>having a life (and friends) outside of work; </a:t>
            </a:r>
          </a:p>
          <a:p>
            <a:pPr defTabSz="914400" fontAlgn="base">
              <a:buClr>
                <a:schemeClr val="accent1"/>
              </a:buClr>
              <a:buFont typeface="Calibri" panose="020F0502020204030204" pitchFamily="34" charset="0"/>
            </a:pPr>
            <a:r>
              <a:rPr lang="en-US" sz="2600" dirty="0">
                <a:solidFill>
                  <a:schemeClr val="tx1">
                    <a:lumMod val="75000"/>
                    <a:lumOff val="25000"/>
                  </a:schemeClr>
                </a:solidFill>
              </a:rPr>
              <a:t>practicing spiritual renewal;  </a:t>
            </a:r>
          </a:p>
          <a:p>
            <a:pPr defTabSz="914400" fontAlgn="base">
              <a:buClr>
                <a:schemeClr val="accent1"/>
              </a:buClr>
              <a:buFont typeface="Calibri" panose="020F0502020204030204" pitchFamily="34" charset="0"/>
            </a:pPr>
            <a:r>
              <a:rPr lang="en-US" sz="2600" dirty="0">
                <a:solidFill>
                  <a:schemeClr val="tx1">
                    <a:lumMod val="75000"/>
                    <a:lumOff val="25000"/>
                  </a:schemeClr>
                </a:solidFill>
              </a:rPr>
              <a:t>focusing on the positive ways you have been impacted by your work, by creating transformational meaning and identifying vicarious resilience.</a:t>
            </a:r>
          </a:p>
        </p:txBody>
      </p:sp>
      <p:sp>
        <p:nvSpPr>
          <p:cNvPr id="3" name="TextBox 2">
            <a:extLst>
              <a:ext uri="{FF2B5EF4-FFF2-40B4-BE49-F238E27FC236}">
                <a16:creationId xmlns:a16="http://schemas.microsoft.com/office/drawing/2014/main" id="{475D1083-5FF9-BAD6-E429-1F5287D7C676}"/>
              </a:ext>
            </a:extLst>
          </p:cNvPr>
          <p:cNvSpPr txBox="1"/>
          <p:nvPr/>
        </p:nvSpPr>
        <p:spPr>
          <a:xfrm>
            <a:off x="492370" y="807861"/>
            <a:ext cx="3219010" cy="7528277"/>
          </a:xfrm>
          <a:prstGeom prst="rect">
            <a:avLst/>
          </a:prstGeom>
          <a:effectLst>
            <a:outerShdw blurRad="50800" dist="38100" dir="16200000" rotWithShape="0">
              <a:prstClr val="black">
                <a:alpha val="40000"/>
              </a:prstClr>
            </a:outerShdw>
          </a:effectLst>
        </p:spPr>
        <p:txBody>
          <a:bodyPr vert="horz" lIns="91440" tIns="45720" rIns="91440" bIns="45720" rtlCol="0" anchor="ctr">
            <a:normAutofit/>
          </a:bodyPr>
          <a:lstStyle/>
          <a:p>
            <a:pPr defTabSz="914400">
              <a:lnSpc>
                <a:spcPct val="85000"/>
              </a:lnSpc>
              <a:spcBef>
                <a:spcPct val="0"/>
              </a:spcBef>
              <a:spcAft>
                <a:spcPts val="600"/>
              </a:spcAft>
            </a:pPr>
            <a:r>
              <a:rPr lang="en-US" sz="4200" spc="-50" dirty="0">
                <a:solidFill>
                  <a:srgbClr val="FFFFFF"/>
                </a:solidFill>
                <a:latin typeface="+mj-lt"/>
                <a:ea typeface="+mj-ea"/>
                <a:cs typeface="+mj-cs"/>
              </a:rPr>
              <a:t>Later/On-going</a:t>
            </a:r>
          </a:p>
        </p:txBody>
      </p:sp>
    </p:spTree>
    <p:extLst>
      <p:ext uri="{BB962C8B-B14F-4D97-AF65-F5344CB8AC3E}">
        <p14:creationId xmlns:p14="http://schemas.microsoft.com/office/powerpoint/2010/main" val="952878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4575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9144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369E1DC8-5362-0E88-5D58-4DBECFDC0358}"/>
              </a:ext>
            </a:extLst>
          </p:cNvPr>
          <p:cNvSpPr txBox="1"/>
          <p:nvPr/>
        </p:nvSpPr>
        <p:spPr>
          <a:xfrm>
            <a:off x="492370" y="807861"/>
            <a:ext cx="3084844" cy="7528277"/>
          </a:xfrm>
          <a:prstGeom prst="rect">
            <a:avLst/>
          </a:prstGeom>
          <a:effectLst>
            <a:outerShdw blurRad="50800" dist="38100" dir="16200000" rotWithShape="0">
              <a:prstClr val="black">
                <a:alpha val="40000"/>
              </a:prstClr>
            </a:outerShdw>
          </a:effectLst>
        </p:spPr>
        <p:txBody>
          <a:bodyPr vert="horz" lIns="91440" tIns="45720" rIns="91440" bIns="45720" rtlCol="0" anchor="ctr">
            <a:normAutofit/>
          </a:bodyPr>
          <a:lstStyle/>
          <a:p>
            <a:pPr defTabSz="914400">
              <a:lnSpc>
                <a:spcPct val="85000"/>
              </a:lnSpc>
              <a:spcBef>
                <a:spcPct val="0"/>
              </a:spcBef>
              <a:spcAft>
                <a:spcPts val="600"/>
              </a:spcAft>
            </a:pPr>
            <a:r>
              <a:rPr lang="en-US" sz="4200" spc="-50" dirty="0">
                <a:solidFill>
                  <a:srgbClr val="FFFFFF"/>
                </a:solidFill>
                <a:latin typeface="+mj-lt"/>
                <a:ea typeface="+mj-ea"/>
                <a:cs typeface="+mj-cs"/>
              </a:rPr>
              <a:t>Bonus:</a:t>
            </a:r>
          </a:p>
          <a:p>
            <a:pPr defTabSz="914400">
              <a:lnSpc>
                <a:spcPct val="85000"/>
              </a:lnSpc>
              <a:spcBef>
                <a:spcPct val="0"/>
              </a:spcBef>
              <a:spcAft>
                <a:spcPts val="600"/>
              </a:spcAft>
            </a:pPr>
            <a:r>
              <a:rPr lang="en-US" sz="4200" spc="-50" dirty="0">
                <a:solidFill>
                  <a:srgbClr val="FFFFFF"/>
                </a:solidFill>
                <a:latin typeface="+mj-lt"/>
                <a:ea typeface="+mj-ea"/>
                <a:cs typeface="+mj-cs"/>
              </a:rPr>
              <a:t>The Sanctuary Model</a:t>
            </a:r>
          </a:p>
        </p:txBody>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2">
            <a:extLst>
              <a:ext uri="{FF2B5EF4-FFF2-40B4-BE49-F238E27FC236}">
                <a16:creationId xmlns:a16="http://schemas.microsoft.com/office/drawing/2014/main" id="{D1F7C33B-7CD2-1FCE-8B84-E87371BF67AC}"/>
              </a:ext>
            </a:extLst>
          </p:cNvPr>
          <p:cNvSpPr txBox="1">
            <a:spLocks/>
          </p:cNvSpPr>
          <p:nvPr/>
        </p:nvSpPr>
        <p:spPr>
          <a:xfrm>
            <a:off x="4742016" y="807861"/>
            <a:ext cx="6413663" cy="7528277"/>
          </a:xfrm>
          <a:prstGeom prst="rect">
            <a:avLst/>
          </a:prstGeom>
        </p:spPr>
        <p:txBody>
          <a:bodyPr vert="horz" lIns="0" tIns="45720" rIns="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914400">
              <a:buClr>
                <a:schemeClr val="accent1"/>
              </a:buClr>
              <a:buFont typeface="Calibri" panose="020F0502020204030204" pitchFamily="34" charset="0"/>
              <a:buNone/>
            </a:pPr>
            <a:endParaRPr lang="en-US" sz="2300" dirty="0">
              <a:solidFill>
                <a:schemeClr val="tx1">
                  <a:lumMod val="75000"/>
                  <a:lumOff val="25000"/>
                </a:schemeClr>
              </a:solidFill>
            </a:endParaRPr>
          </a:p>
        </p:txBody>
      </p:sp>
      <p:sp>
        <p:nvSpPr>
          <p:cNvPr id="5" name="TextBox 4">
            <a:extLst>
              <a:ext uri="{FF2B5EF4-FFF2-40B4-BE49-F238E27FC236}">
                <a16:creationId xmlns:a16="http://schemas.microsoft.com/office/drawing/2014/main" id="{AD03D195-B575-C4CE-0294-B25C42507799}"/>
              </a:ext>
            </a:extLst>
          </p:cNvPr>
          <p:cNvSpPr txBox="1"/>
          <p:nvPr/>
        </p:nvSpPr>
        <p:spPr>
          <a:xfrm>
            <a:off x="8172422" y="8533752"/>
            <a:ext cx="8953500" cy="369332"/>
          </a:xfrm>
          <a:prstGeom prst="rect">
            <a:avLst/>
          </a:prstGeom>
          <a:noFill/>
        </p:spPr>
        <p:txBody>
          <a:bodyPr wrap="square">
            <a:spAutoFit/>
          </a:bodyPr>
          <a:lstStyle/>
          <a:p>
            <a:pPr>
              <a:spcAft>
                <a:spcPts val="600"/>
              </a:spcAft>
            </a:pPr>
            <a:r>
              <a:rPr lang="en-US" dirty="0"/>
              <a:t>(</a:t>
            </a:r>
            <a:r>
              <a:rPr lang="en-US" dirty="0">
                <a:hlinkClick r:id="rId3"/>
              </a:rPr>
              <a:t>https://www.thesanctuaryinstitute.org</a:t>
            </a:r>
            <a:r>
              <a:rPr lang="en-US" dirty="0"/>
              <a:t>) </a:t>
            </a:r>
          </a:p>
        </p:txBody>
      </p:sp>
      <p:sp>
        <p:nvSpPr>
          <p:cNvPr id="6" name="Content Placeholder 2">
            <a:extLst>
              <a:ext uri="{FF2B5EF4-FFF2-40B4-BE49-F238E27FC236}">
                <a16:creationId xmlns:a16="http://schemas.microsoft.com/office/drawing/2014/main" id="{A8DA5B14-A30F-1BB1-2C75-1AB9716AD852}"/>
              </a:ext>
            </a:extLst>
          </p:cNvPr>
          <p:cNvSpPr txBox="1">
            <a:spLocks/>
          </p:cNvSpPr>
          <p:nvPr/>
        </p:nvSpPr>
        <p:spPr>
          <a:xfrm>
            <a:off x="4894416" y="960261"/>
            <a:ext cx="6413663" cy="7528277"/>
          </a:xfrm>
          <a:prstGeom prst="rect">
            <a:avLst/>
          </a:prstGeom>
        </p:spPr>
        <p:txBody>
          <a:bodyPr vert="horz" lIns="0" tIns="45720" rIns="0" bIns="45720" rtlCol="0" anchor="ct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defTabSz="914400">
              <a:buClr>
                <a:schemeClr val="accent1"/>
              </a:buClr>
              <a:buFont typeface="Calibri" panose="020F0502020204030204" pitchFamily="34" charset="0"/>
              <a:buNone/>
            </a:pPr>
            <a:r>
              <a:rPr lang="en-US" sz="2300" dirty="0">
                <a:solidFill>
                  <a:schemeClr val="tx1">
                    <a:lumMod val="75000"/>
                    <a:lumOff val="25000"/>
                  </a:schemeClr>
                </a:solidFill>
              </a:rPr>
              <a:t>Created by Sandy Bloom, MD, and Joseph </a:t>
            </a:r>
            <a:r>
              <a:rPr lang="en-US" sz="2300" dirty="0" err="1">
                <a:solidFill>
                  <a:schemeClr val="tx1">
                    <a:lumMod val="75000"/>
                    <a:lumOff val="25000"/>
                  </a:schemeClr>
                </a:solidFill>
              </a:rPr>
              <a:t>Foderaro</a:t>
            </a:r>
            <a:r>
              <a:rPr lang="en-US" sz="2300" dirty="0">
                <a:solidFill>
                  <a:schemeClr val="tx1">
                    <a:lumMod val="75000"/>
                    <a:lumOff val="25000"/>
                  </a:schemeClr>
                </a:solidFill>
              </a:rPr>
              <a:t>, LCSW, BCD, the Sanctuary Model offers: </a:t>
            </a:r>
          </a:p>
          <a:p>
            <a:pPr marL="0" indent="0" defTabSz="914400">
              <a:buClr>
                <a:schemeClr val="accent1"/>
              </a:buClr>
              <a:buFont typeface="Calibri" panose="020F0502020204030204" pitchFamily="34" charset="0"/>
              <a:buNone/>
            </a:pPr>
            <a:r>
              <a:rPr lang="en-US" sz="2300" dirty="0">
                <a:solidFill>
                  <a:schemeClr val="tx1">
                    <a:lumMod val="75000"/>
                    <a:lumOff val="25000"/>
                  </a:schemeClr>
                </a:solidFill>
              </a:rPr>
              <a:t>“an evolving, whole system organizational change process that is organized around ‘Four Pillars’. </a:t>
            </a:r>
          </a:p>
          <a:p>
            <a:pPr marL="0" indent="0" defTabSz="914400">
              <a:buClr>
                <a:schemeClr val="accent1"/>
              </a:buClr>
              <a:buFont typeface="Calibri" panose="020F0502020204030204" pitchFamily="34" charset="0"/>
              <a:buNone/>
            </a:pPr>
            <a:r>
              <a:rPr lang="en-US" sz="2300" dirty="0">
                <a:solidFill>
                  <a:schemeClr val="tx1">
                    <a:lumMod val="75000"/>
                    <a:lumOff val="25000"/>
                  </a:schemeClr>
                </a:solidFill>
              </a:rPr>
              <a:t>These four pillars are integral parts of “creating community”: </a:t>
            </a:r>
          </a:p>
          <a:p>
            <a:pPr marL="0" indent="0" defTabSz="914400">
              <a:buClr>
                <a:schemeClr val="accent1"/>
              </a:buClr>
              <a:buFont typeface="Calibri" panose="020F0502020204030204" pitchFamily="34" charset="0"/>
              <a:buNone/>
            </a:pPr>
            <a:r>
              <a:rPr lang="en-US" sz="2300" dirty="0">
                <a:solidFill>
                  <a:schemeClr val="tx1">
                    <a:lumMod val="75000"/>
                    <a:lumOff val="25000"/>
                  </a:schemeClr>
                </a:solidFill>
              </a:rPr>
              <a:t>shared knowledge, </a:t>
            </a:r>
          </a:p>
          <a:p>
            <a:pPr marL="0" indent="0" defTabSz="914400">
              <a:buClr>
                <a:schemeClr val="accent1"/>
              </a:buClr>
              <a:buFont typeface="Calibri" panose="020F0502020204030204" pitchFamily="34" charset="0"/>
              <a:buNone/>
            </a:pPr>
            <a:r>
              <a:rPr lang="en-US" sz="2300" dirty="0">
                <a:solidFill>
                  <a:schemeClr val="tx1">
                    <a:lumMod val="75000"/>
                    <a:lumOff val="25000"/>
                  </a:schemeClr>
                </a:solidFill>
              </a:rPr>
              <a:t>shared values, </a:t>
            </a:r>
          </a:p>
          <a:p>
            <a:pPr marL="0" indent="0" defTabSz="914400">
              <a:buClr>
                <a:schemeClr val="accent1"/>
              </a:buClr>
              <a:buFont typeface="Calibri" panose="020F0502020204030204" pitchFamily="34" charset="0"/>
              <a:buNone/>
            </a:pPr>
            <a:r>
              <a:rPr lang="en-US" sz="2300" dirty="0">
                <a:solidFill>
                  <a:schemeClr val="tx1">
                    <a:lumMod val="75000"/>
                    <a:lumOff val="25000"/>
                  </a:schemeClr>
                </a:solidFill>
              </a:rPr>
              <a:t>shared language, and </a:t>
            </a:r>
          </a:p>
          <a:p>
            <a:pPr marL="0" indent="0" defTabSz="914400">
              <a:buClr>
                <a:schemeClr val="accent1"/>
              </a:buClr>
              <a:buFont typeface="Calibri" panose="020F0502020204030204" pitchFamily="34" charset="0"/>
              <a:buNone/>
            </a:pPr>
            <a:r>
              <a:rPr lang="en-US" sz="2300" dirty="0">
                <a:solidFill>
                  <a:schemeClr val="tx1">
                    <a:lumMod val="75000"/>
                    <a:lumOff val="25000"/>
                  </a:schemeClr>
                </a:solidFill>
              </a:rPr>
              <a:t>shared practice.</a:t>
            </a:r>
          </a:p>
        </p:txBody>
      </p:sp>
    </p:spTree>
    <p:extLst>
      <p:ext uri="{BB962C8B-B14F-4D97-AF65-F5344CB8AC3E}">
        <p14:creationId xmlns:p14="http://schemas.microsoft.com/office/powerpoint/2010/main" val="1821080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ee the source image">
            <a:extLst>
              <a:ext uri="{FF2B5EF4-FFF2-40B4-BE49-F238E27FC236}">
                <a16:creationId xmlns:a16="http://schemas.microsoft.com/office/drawing/2014/main" id="{CD33A2C6-F420-076F-223C-219E344B1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266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C870-4C5C-FA06-2E56-8E82A46A6D32}"/>
              </a:ext>
            </a:extLst>
          </p:cNvPr>
          <p:cNvSpPr>
            <a:spLocks noGrp="1"/>
          </p:cNvSpPr>
          <p:nvPr>
            <p:ph type="title"/>
          </p:nvPr>
        </p:nvSpPr>
        <p:spPr>
          <a:effectLst>
            <a:outerShdw blurRad="50800" dist="38100" dir="18900000" algn="bl" rotWithShape="0">
              <a:prstClr val="black">
                <a:alpha val="40000"/>
              </a:prstClr>
            </a:outerShdw>
          </a:effectLst>
        </p:spPr>
        <p:txBody>
          <a:bodyPr/>
          <a:lstStyle/>
          <a:p>
            <a:r>
              <a:rPr lang="en-US" dirty="0"/>
              <a:t>Resources</a:t>
            </a:r>
          </a:p>
        </p:txBody>
      </p:sp>
      <p:sp>
        <p:nvSpPr>
          <p:cNvPr id="6" name="Content Placeholder 5">
            <a:extLst>
              <a:ext uri="{FF2B5EF4-FFF2-40B4-BE49-F238E27FC236}">
                <a16:creationId xmlns:a16="http://schemas.microsoft.com/office/drawing/2014/main" id="{669664BD-550B-FC60-F1BF-909181BD9783}"/>
              </a:ext>
            </a:extLst>
          </p:cNvPr>
          <p:cNvSpPr>
            <a:spLocks noGrp="1"/>
          </p:cNvSpPr>
          <p:nvPr>
            <p:ph idx="1"/>
          </p:nvPr>
        </p:nvSpPr>
        <p:spPr>
          <a:xfrm>
            <a:off x="571500" y="2460979"/>
            <a:ext cx="11247119" cy="5806722"/>
          </a:xfrm>
        </p:spPr>
        <p:txBody>
          <a:bodyPr>
            <a:normAutofit fontScale="25000" lnSpcReduction="20000"/>
          </a:bodyPr>
          <a:lstStyle/>
          <a:p>
            <a:pPr marL="0" indent="0">
              <a:lnSpc>
                <a:spcPct val="107000"/>
              </a:lnSpc>
              <a:spcBef>
                <a:spcPts val="0"/>
              </a:spcBef>
              <a:spcAft>
                <a:spcPts val="800"/>
              </a:spcAft>
              <a:buNone/>
            </a:pPr>
            <a:r>
              <a:rPr lang="en-US" sz="8000" b="1" dirty="0">
                <a:solidFill>
                  <a:schemeClr val="tx1"/>
                </a:solidFill>
                <a:ea typeface="Calibri" panose="020F0502020204030204" pitchFamily="34" charset="0"/>
                <a:cs typeface="Calibri" panose="020F0502020204030204" pitchFamily="34" charset="0"/>
              </a:rPr>
              <a:t>Specifically for Lawyers:</a:t>
            </a:r>
            <a:endParaRPr lang="en-US" sz="8000" b="1" dirty="0">
              <a:solidFill>
                <a:schemeClr val="tx1"/>
              </a:solidFill>
              <a:effectLst/>
              <a:ea typeface="Calibri" panose="020F0502020204030204" pitchFamily="34" charset="0"/>
              <a:cs typeface="Calibri" panose="020F0502020204030204" pitchFamily="34" charset="0"/>
            </a:endParaRPr>
          </a:p>
          <a:p>
            <a:pPr>
              <a:buFont typeface="Wingdings" panose="05000000000000000000" pitchFamily="2" charset="2"/>
              <a:buChar char="§"/>
            </a:pPr>
            <a:r>
              <a:rPr lang="en-US" sz="8000" b="1" dirty="0">
                <a:solidFill>
                  <a:schemeClr val="tx1"/>
                </a:solidFill>
              </a:rPr>
              <a:t>Lawyer well-being Toolkit: </a:t>
            </a:r>
            <a:r>
              <a:rPr lang="en-US" sz="8000" dirty="0">
                <a:solidFill>
                  <a:schemeClr val="tx1"/>
                </a:solidFill>
                <a:hlinkClick r:id="rId3">
                  <a:extLst>
                    <a:ext uri="{A12FA001-AC4F-418D-AE19-62706E023703}">
                      <ahyp:hlinkClr xmlns:ahyp="http://schemas.microsoft.com/office/drawing/2018/hyperlinkcolor" val="tx"/>
                    </a:ext>
                  </a:extLst>
                </a:hlinkClick>
              </a:rPr>
              <a:t>https://perma.cc/GH97-9C8U</a:t>
            </a:r>
            <a:endParaRPr lang="en-US" sz="8000" dirty="0">
              <a:solidFill>
                <a:schemeClr val="tx1"/>
              </a:solidFill>
            </a:endParaRPr>
          </a:p>
          <a:p>
            <a:pPr>
              <a:buFont typeface="Wingdings" panose="05000000000000000000" pitchFamily="2" charset="2"/>
              <a:buChar char="§"/>
            </a:pPr>
            <a:r>
              <a:rPr lang="en-US" sz="8000" dirty="0">
                <a:solidFill>
                  <a:schemeClr val="tx1"/>
                </a:solidFill>
              </a:rPr>
              <a:t>Read the </a:t>
            </a:r>
            <a:r>
              <a:rPr lang="en-US" sz="8000" b="1" dirty="0">
                <a:solidFill>
                  <a:schemeClr val="tx1"/>
                </a:solidFill>
              </a:rPr>
              <a:t>National Taskforce Report on Lawyer wellbeing</a:t>
            </a:r>
            <a:r>
              <a:rPr lang="en-US" sz="8000" dirty="0">
                <a:solidFill>
                  <a:schemeClr val="tx1"/>
                </a:solidFill>
              </a:rPr>
              <a:t>: </a:t>
            </a:r>
            <a:r>
              <a:rPr lang="en-US" sz="8000" dirty="0">
                <a:solidFill>
                  <a:schemeClr val="tx1"/>
                </a:solidFill>
                <a:hlinkClick r:id="rId4">
                  <a:extLst>
                    <a:ext uri="{A12FA001-AC4F-418D-AE19-62706E023703}">
                      <ahyp:hlinkClr xmlns:ahyp="http://schemas.microsoft.com/office/drawing/2018/hyperlinkcolor" val="tx"/>
                    </a:ext>
                  </a:extLst>
                </a:hlinkClick>
              </a:rPr>
              <a:t>https://perma.cc/7RFW-JG64</a:t>
            </a:r>
            <a:endParaRPr lang="en-US" sz="8000" dirty="0">
              <a:solidFill>
                <a:schemeClr val="tx1"/>
              </a:solidFill>
            </a:endParaRPr>
          </a:p>
          <a:p>
            <a:pPr>
              <a:buFont typeface="Wingdings" panose="05000000000000000000" pitchFamily="2" charset="2"/>
              <a:buChar char="§"/>
            </a:pPr>
            <a:r>
              <a:rPr lang="en-US" sz="8000" b="1" dirty="0">
                <a:solidFill>
                  <a:schemeClr val="tx1"/>
                </a:solidFill>
              </a:rPr>
              <a:t>Office for Victims Of Crimes-Vicarious trauma toolkit &amp; Blueprint for a trauma-informed organization</a:t>
            </a:r>
            <a:r>
              <a:rPr lang="en-US" sz="8000" dirty="0">
                <a:solidFill>
                  <a:schemeClr val="tx1"/>
                </a:solidFill>
              </a:rPr>
              <a:t>: </a:t>
            </a:r>
            <a:r>
              <a:rPr lang="en-US" sz="8000" dirty="0">
                <a:solidFill>
                  <a:schemeClr val="tx1"/>
                </a:solidFill>
                <a:hlinkClick r:id="rId5">
                  <a:extLst>
                    <a:ext uri="{A12FA001-AC4F-418D-AE19-62706E023703}">
                      <ahyp:hlinkClr xmlns:ahyp="http://schemas.microsoft.com/office/drawing/2018/hyperlinkcolor" val="tx"/>
                    </a:ext>
                  </a:extLst>
                </a:hlinkClick>
              </a:rPr>
              <a:t>https://ovc.ojp.gov/program/vtt/blueprint-for-a-vicarious-trauma-informed-organization</a:t>
            </a:r>
            <a:endParaRPr lang="en-US" sz="8000" dirty="0">
              <a:solidFill>
                <a:schemeClr val="tx1"/>
              </a:solidFill>
            </a:endParaRPr>
          </a:p>
          <a:p>
            <a:pPr>
              <a:lnSpc>
                <a:spcPct val="107000"/>
              </a:lnSpc>
              <a:spcBef>
                <a:spcPts val="0"/>
              </a:spcBef>
              <a:spcAft>
                <a:spcPts val="800"/>
              </a:spcAft>
              <a:buFont typeface="Wingdings" panose="05000000000000000000" pitchFamily="2" charset="2"/>
              <a:buChar char="§"/>
            </a:pPr>
            <a:endParaRPr lang="en-US" sz="8000" b="1" dirty="0">
              <a:solidFill>
                <a:schemeClr val="tx1"/>
              </a:solidFill>
              <a:ea typeface="Calibri" panose="020F0502020204030204" pitchFamily="34" charset="0"/>
              <a:cs typeface="Calibri" panose="020F0502020204030204" pitchFamily="34" charset="0"/>
            </a:endParaRPr>
          </a:p>
          <a:p>
            <a:pPr>
              <a:lnSpc>
                <a:spcPct val="107000"/>
              </a:lnSpc>
              <a:spcBef>
                <a:spcPts val="0"/>
              </a:spcBef>
              <a:spcAft>
                <a:spcPts val="800"/>
              </a:spcAft>
              <a:buFont typeface="Wingdings" panose="05000000000000000000" pitchFamily="2" charset="2"/>
              <a:buChar char="§"/>
            </a:pPr>
            <a:r>
              <a:rPr lang="en-US" sz="8000" b="1" dirty="0">
                <a:solidFill>
                  <a:schemeClr val="tx1"/>
                </a:solidFill>
                <a:effectLst/>
                <a:ea typeface="Calibri" panose="020F0502020204030204" pitchFamily="34" charset="0"/>
                <a:cs typeface="Calibri" panose="020F0502020204030204" pitchFamily="34" charset="0"/>
              </a:rPr>
              <a:t>AILA's </a:t>
            </a:r>
            <a:r>
              <a:rPr lang="en-US" sz="8000" dirty="0">
                <a:solidFill>
                  <a:schemeClr val="tx1"/>
                </a:solidFill>
                <a:effectLst/>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Lawyer Well-Being Center</a:t>
            </a:r>
            <a:r>
              <a:rPr lang="en-US" sz="8000" b="1" dirty="0">
                <a:solidFill>
                  <a:schemeClr val="tx1"/>
                </a:solidFill>
                <a:ea typeface="Calibri" panose="020F0502020204030204" pitchFamily="34" charset="0"/>
                <a:cs typeface="Calibri" panose="020F0502020204030204" pitchFamily="34" charset="0"/>
              </a:rPr>
              <a:t> </a:t>
            </a:r>
            <a:r>
              <a:rPr lang="en-US" sz="8000" dirty="0">
                <a:solidFill>
                  <a:schemeClr val="tx1"/>
                </a:solidFill>
                <a:ea typeface="Calibri" panose="020F0502020204030204" pitchFamily="34" charset="0"/>
                <a:cs typeface="Calibri" panose="020F0502020204030204" pitchFamily="34" charset="0"/>
              </a:rPr>
              <a:t>(</a:t>
            </a:r>
            <a:r>
              <a:rPr lang="en-US" sz="8000" dirty="0">
                <a:solidFill>
                  <a:schemeClr val="tx1"/>
                </a:solidFill>
                <a:effectLst/>
                <a:ea typeface="Calibri" panose="020F0502020204030204" pitchFamily="34" charset="0"/>
                <a:cs typeface="Calibri" panose="020F0502020204030204" pitchFamily="34" charset="0"/>
              </a:rPr>
              <a:t>https://www.aila.org/practice/lawyer-well-being-center; under Law Practice heading at AILA.org</a:t>
            </a:r>
            <a:r>
              <a:rPr lang="en-US" sz="8000" dirty="0">
                <a:solidFill>
                  <a:schemeClr val="tx1"/>
                </a:solidFill>
                <a:ea typeface="Calibri" panose="020F0502020204030204" pitchFamily="34" charset="0"/>
                <a:cs typeface="Calibri" panose="020F0502020204030204" pitchFamily="34" charset="0"/>
              </a:rPr>
              <a:t>; </a:t>
            </a:r>
            <a:r>
              <a:rPr lang="en-US" sz="8000" dirty="0">
                <a:solidFill>
                  <a:schemeClr val="tx1"/>
                </a:solidFill>
                <a:effectLst/>
                <a:ea typeface="Calibri" panose="020F0502020204030204" pitchFamily="34" charset="0"/>
                <a:cs typeface="Calibri" panose="020F0502020204030204" pitchFamily="34" charset="0"/>
              </a:rPr>
              <a:t>limited to AILA members).</a:t>
            </a:r>
            <a:endParaRPr lang="en-US" sz="8000" dirty="0">
              <a:solidFill>
                <a:schemeClr val="tx1"/>
              </a:solidFill>
              <a:effectLst/>
              <a:ea typeface="Calibri" panose="020F0502020204030204" pitchFamily="34" charset="0"/>
              <a:cs typeface="Times New Roman" panose="02020603050405020304" pitchFamily="18" charset="0"/>
            </a:endParaRPr>
          </a:p>
          <a:p>
            <a:pPr fontAlgn="base">
              <a:lnSpc>
                <a:spcPct val="107000"/>
              </a:lnSpc>
              <a:spcBef>
                <a:spcPts val="0"/>
              </a:spcBef>
              <a:spcAft>
                <a:spcPts val="1500"/>
              </a:spcAft>
              <a:buFont typeface="Wingdings" panose="05000000000000000000" pitchFamily="2" charset="2"/>
              <a:buChar char="§"/>
            </a:pPr>
            <a:r>
              <a:rPr lang="en-US" sz="8000" kern="1800" dirty="0">
                <a:solidFill>
                  <a:schemeClr val="tx1"/>
                </a:solidFill>
                <a:effectLst/>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Addressing Burnout, Plus Well-Being Resource Highlights</a:t>
            </a:r>
            <a:r>
              <a:rPr lang="en-US" sz="8000" b="1" kern="1800" dirty="0">
                <a:solidFill>
                  <a:schemeClr val="tx1"/>
                </a:solidFill>
                <a:effectLst/>
                <a:ea typeface="Times New Roman" panose="02020603050405020304" pitchFamily="18" charset="0"/>
                <a:cs typeface="Calibri" panose="020F0502020204030204" pitchFamily="34" charset="0"/>
              </a:rPr>
              <a:t>, </a:t>
            </a:r>
            <a:r>
              <a:rPr lang="en-US" sz="8000" i="1" dirty="0">
                <a:solidFill>
                  <a:schemeClr val="tx1"/>
                </a:solidFill>
                <a:effectLst/>
                <a:ea typeface="Times New Roman" panose="02020603050405020304" pitchFamily="18" charset="0"/>
                <a:cs typeface="Calibri" panose="020F0502020204030204" pitchFamily="34" charset="0"/>
              </a:rPr>
              <a:t>AILA Doc. No. 21052035 (May 20, 2021) (</a:t>
            </a:r>
            <a:r>
              <a:rPr lang="en-US" sz="8000" dirty="0">
                <a:solidFill>
                  <a:schemeClr val="tx1"/>
                </a:solidFill>
                <a:effectLst/>
                <a:ea typeface="Times New Roman" panose="02020603050405020304" pitchFamily="18" charset="0"/>
                <a:cs typeface="Calibri" panose="020F0502020204030204" pitchFamily="34" charset="0"/>
              </a:rPr>
              <a:t>https://www.aila.org/practice/management/tips/2021/addressing-burnout-plus-well-being-resource).</a:t>
            </a:r>
          </a:p>
          <a:p>
            <a:pPr fontAlgn="base">
              <a:lnSpc>
                <a:spcPct val="107000"/>
              </a:lnSpc>
              <a:spcBef>
                <a:spcPts val="0"/>
              </a:spcBef>
              <a:spcAft>
                <a:spcPts val="1500"/>
              </a:spcAft>
              <a:buFont typeface="Wingdings" panose="05000000000000000000" pitchFamily="2" charset="2"/>
              <a:buChar char="§"/>
            </a:pPr>
            <a:r>
              <a:rPr lang="en-US" sz="8000" dirty="0">
                <a:solidFill>
                  <a:schemeClr val="tx1"/>
                </a:solidFill>
              </a:rPr>
              <a:t>Hannah C. Cartwright, Lindsay M. Harris, Liana M. </a:t>
            </a:r>
            <a:r>
              <a:rPr lang="en-US" sz="8000" dirty="0" err="1">
                <a:solidFill>
                  <a:schemeClr val="tx1"/>
                </a:solidFill>
              </a:rPr>
              <a:t>Montecinos</a:t>
            </a:r>
            <a:r>
              <a:rPr lang="en-US" sz="8000" dirty="0">
                <a:solidFill>
                  <a:schemeClr val="tx1"/>
                </a:solidFill>
              </a:rPr>
              <a:t>, &amp; </a:t>
            </a:r>
            <a:r>
              <a:rPr lang="en-US" sz="8000" dirty="0" err="1">
                <a:solidFill>
                  <a:schemeClr val="tx1"/>
                </a:solidFill>
              </a:rPr>
              <a:t>Anam</a:t>
            </a:r>
            <a:r>
              <a:rPr lang="en-US" sz="8000" dirty="0">
                <a:solidFill>
                  <a:schemeClr val="tx1"/>
                </a:solidFill>
              </a:rPr>
              <a:t> Rahman, </a:t>
            </a:r>
            <a:r>
              <a:rPr lang="en-US" sz="8000" i="1" dirty="0">
                <a:solidFill>
                  <a:schemeClr val="tx1"/>
                </a:solidFill>
                <a:hlinkClick r:id="rId8">
                  <a:extLst>
                    <a:ext uri="{A12FA001-AC4F-418D-AE19-62706E023703}">
                      <ahyp:hlinkClr xmlns:ahyp="http://schemas.microsoft.com/office/drawing/2018/hyperlinkcolor" val="tx"/>
                    </a:ext>
                  </a:extLst>
                </a:hlinkClick>
              </a:rPr>
              <a:t>Vicarious Trauma and Ethical Obligations for Attorneys Representing Immigrant Clients</a:t>
            </a:r>
            <a:r>
              <a:rPr lang="en-US" sz="8000" i="1" dirty="0">
                <a:solidFill>
                  <a:schemeClr val="tx1"/>
                </a:solidFill>
              </a:rPr>
              <a:t>,</a:t>
            </a:r>
            <a:r>
              <a:rPr lang="en-US" sz="8000" dirty="0">
                <a:solidFill>
                  <a:schemeClr val="tx1"/>
                </a:solidFill>
              </a:rPr>
              <a:t> 2 AILA Law Journal 1, 23-40 (2020) (</a:t>
            </a:r>
            <a:r>
              <a:rPr lang="en-US" sz="8000" dirty="0">
                <a:solidFill>
                  <a:schemeClr val="tx1"/>
                </a:solidFill>
                <a:hlinkClick r:id="rId8">
                  <a:extLst>
                    <a:ext uri="{A12FA001-AC4F-418D-AE19-62706E023703}">
                      <ahyp:hlinkClr xmlns:ahyp="http://schemas.microsoft.com/office/drawing/2018/hyperlinkcolor" val="tx"/>
                    </a:ext>
                  </a:extLst>
                </a:hlinkClick>
              </a:rPr>
              <a:t>https://digitalcommons.law.udc.edu/cgi/viewcontent.cgi?article=1030&amp;context=fac_journal_articles</a:t>
            </a:r>
            <a:r>
              <a:rPr lang="en-US" sz="8000" dirty="0">
                <a:solidFill>
                  <a:schemeClr val="tx1"/>
                </a:solidFill>
              </a:rPr>
              <a:t>).</a:t>
            </a:r>
          </a:p>
          <a:p>
            <a:pPr fontAlgn="base">
              <a:lnSpc>
                <a:spcPct val="107000"/>
              </a:lnSpc>
              <a:spcBef>
                <a:spcPts val="0"/>
              </a:spcBef>
              <a:spcAft>
                <a:spcPts val="1500"/>
              </a:spcAft>
              <a:buFont typeface="Wingdings" panose="05000000000000000000" pitchFamily="2" charset="2"/>
              <a:buChar char="§"/>
            </a:pPr>
            <a:endParaRPr lang="en-US" sz="6400" dirty="0"/>
          </a:p>
          <a:p>
            <a:endParaRPr lang="en-US" dirty="0"/>
          </a:p>
        </p:txBody>
      </p:sp>
    </p:spTree>
    <p:extLst>
      <p:ext uri="{BB962C8B-B14F-4D97-AF65-F5344CB8AC3E}">
        <p14:creationId xmlns:p14="http://schemas.microsoft.com/office/powerpoint/2010/main" val="3753160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extBox 4">
            <a:extLst>
              <a:ext uri="{FF2B5EF4-FFF2-40B4-BE49-F238E27FC236}">
                <a16:creationId xmlns:a16="http://schemas.microsoft.com/office/drawing/2014/main" id="{7BC9C83B-E384-F886-CC02-00A44E87C1F8}"/>
              </a:ext>
            </a:extLst>
          </p:cNvPr>
          <p:cNvGraphicFramePr/>
          <p:nvPr>
            <p:extLst>
              <p:ext uri="{D42A27DB-BD31-4B8C-83A1-F6EECF244321}">
                <p14:modId xmlns:p14="http://schemas.microsoft.com/office/powerpoint/2010/main" val="2910433780"/>
              </p:ext>
            </p:extLst>
          </p:nvPr>
        </p:nvGraphicFramePr>
        <p:xfrm>
          <a:off x="596692" y="-81641"/>
          <a:ext cx="7067531" cy="8275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94044BD-2A79-E6DB-9364-DD3B25D1FEE0}"/>
              </a:ext>
            </a:extLst>
          </p:cNvPr>
          <p:cNvSpPr txBox="1"/>
          <p:nvPr/>
        </p:nvSpPr>
        <p:spPr>
          <a:xfrm>
            <a:off x="1332819" y="7906141"/>
            <a:ext cx="6094638" cy="369332"/>
          </a:xfrm>
          <a:prstGeom prst="rect">
            <a:avLst/>
          </a:prstGeom>
          <a:noFill/>
        </p:spPr>
        <p:txBody>
          <a:bodyPr wrap="square">
            <a:spAutoFit/>
          </a:bodyPr>
          <a:lstStyle/>
          <a:p>
            <a:pPr lvl="0"/>
            <a:r>
              <a:rPr lang="en-US" b="0" i="0" dirty="0"/>
              <a:t>(</a:t>
            </a:r>
            <a:r>
              <a:rPr lang="en-US" b="0" i="1" dirty="0"/>
              <a:t>ABA </a:t>
            </a:r>
            <a:r>
              <a:rPr lang="en-US" i="1" dirty="0"/>
              <a:t>National Taskforce on Lawyer Wellbeing, 2020 Report)</a:t>
            </a:r>
          </a:p>
        </p:txBody>
      </p:sp>
      <p:pic>
        <p:nvPicPr>
          <p:cNvPr id="10" name="Picture 9" descr="A picture containing text&#10;&#10;Description automatically generated">
            <a:extLst>
              <a:ext uri="{FF2B5EF4-FFF2-40B4-BE49-F238E27FC236}">
                <a16:creationId xmlns:a16="http://schemas.microsoft.com/office/drawing/2014/main" id="{0995EDBE-6638-43B4-A27A-5D90E888AF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0565" y="2184286"/>
            <a:ext cx="4256314" cy="4775427"/>
          </a:xfrm>
          <a:prstGeom prst="rect">
            <a:avLst/>
          </a:prstGeom>
        </p:spPr>
      </p:pic>
    </p:spTree>
    <p:extLst>
      <p:ext uri="{BB962C8B-B14F-4D97-AF65-F5344CB8AC3E}">
        <p14:creationId xmlns:p14="http://schemas.microsoft.com/office/powerpoint/2010/main" val="436518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DEFF-2FC7-175E-88B7-19D5934EA4E0}"/>
              </a:ext>
            </a:extLst>
          </p:cNvPr>
          <p:cNvSpPr>
            <a:spLocks noGrp="1"/>
          </p:cNvSpPr>
          <p:nvPr>
            <p:ph type="title"/>
          </p:nvPr>
        </p:nvSpPr>
        <p:spPr/>
        <p:txBody>
          <a:bodyPr/>
          <a:lstStyle/>
          <a:p>
            <a:r>
              <a:rPr lang="en-US" dirty="0"/>
              <a:t>Resources </a:t>
            </a:r>
            <a:r>
              <a:rPr lang="en-US" dirty="0" err="1"/>
              <a:t>Con’t</a:t>
            </a:r>
            <a:endParaRPr lang="en-US" dirty="0"/>
          </a:p>
        </p:txBody>
      </p:sp>
      <p:sp>
        <p:nvSpPr>
          <p:cNvPr id="4" name="Content Placeholder 3">
            <a:extLst>
              <a:ext uri="{FF2B5EF4-FFF2-40B4-BE49-F238E27FC236}">
                <a16:creationId xmlns:a16="http://schemas.microsoft.com/office/drawing/2014/main" id="{C060017A-66D1-48B0-CEC4-B98D98E171E1}"/>
              </a:ext>
            </a:extLst>
          </p:cNvPr>
          <p:cNvSpPr>
            <a:spLocks noGrp="1"/>
          </p:cNvSpPr>
          <p:nvPr>
            <p:ph idx="1"/>
          </p:nvPr>
        </p:nvSpPr>
        <p:spPr>
          <a:xfrm>
            <a:off x="609600" y="2316482"/>
            <a:ext cx="11102339" cy="6675118"/>
          </a:xfrm>
        </p:spPr>
        <p:txBody>
          <a:bodyPr>
            <a:normAutofit fontScale="25000" lnSpcReduction="20000"/>
          </a:bodyPr>
          <a:lstStyle/>
          <a:p>
            <a:pPr marL="0" indent="0">
              <a:buNone/>
            </a:pPr>
            <a:r>
              <a:rPr lang="en-US" sz="5600" b="1" dirty="0">
                <a:solidFill>
                  <a:schemeClr val="tx1"/>
                </a:solidFill>
              </a:rPr>
              <a:t>For anyone:</a:t>
            </a:r>
          </a:p>
          <a:p>
            <a:pPr>
              <a:buFont typeface="Wingdings" panose="05000000000000000000" pitchFamily="2" charset="2"/>
              <a:buChar char="§"/>
            </a:pPr>
            <a:r>
              <a:rPr lang="en-US" sz="5600" b="1" dirty="0">
                <a:solidFill>
                  <a:schemeClr val="tx1"/>
                </a:solidFill>
              </a:rPr>
              <a:t>Changing Communities, Changing Lives (2012) </a:t>
            </a:r>
          </a:p>
          <a:p>
            <a:pPr lvl="1">
              <a:buFont typeface="Wingdings" panose="05000000000000000000" pitchFamily="2" charset="2"/>
              <a:buChar char="§"/>
            </a:pPr>
            <a:r>
              <a:rPr lang="en-US" sz="5600" dirty="0"/>
              <a:t>This report prepared for SAMHSA describes trauma informed care as a social movement: tracing its history, the strong role of survivors, and the ongoing need to support organizational and system change. 10 pages. </a:t>
            </a:r>
            <a:r>
              <a:rPr lang="en-US" sz="5600" dirty="0">
                <a:hlinkClick r:id="rId3"/>
              </a:rPr>
              <a:t>https://www.nasmhpd.org/sites/default/files/NCTIC_Marketing_Brochure_FINAL(2).pdf</a:t>
            </a:r>
            <a:endParaRPr lang="en-US" sz="5600" dirty="0"/>
          </a:p>
          <a:p>
            <a:pPr>
              <a:buFont typeface="Wingdings" panose="05000000000000000000" pitchFamily="2" charset="2"/>
              <a:buChar char="§"/>
            </a:pPr>
            <a:r>
              <a:rPr lang="en-US" sz="5600" b="1" dirty="0">
                <a:solidFill>
                  <a:schemeClr val="tx1"/>
                </a:solidFill>
              </a:rPr>
              <a:t>Laying the Groundwork for Trauma-Informed Care (2018)</a:t>
            </a:r>
          </a:p>
          <a:p>
            <a:pPr lvl="1">
              <a:buFont typeface="Wingdings" panose="05000000000000000000" pitchFamily="2" charset="2"/>
              <a:buChar char="§"/>
            </a:pPr>
            <a:r>
              <a:rPr lang="en-US" sz="5600" dirty="0"/>
              <a:t>A brief with practical recommendations for taking foundational steps towards becoming a trauma informed organization. It includes discussion of building awareness and generating buy-in, supporting a culture of staff wellness, hiring a workforce that embodies the values of trauma-informed care (with examples of trauma informed interview questions), and creating a safe physical, social, and emotional environment. 8 pages. https://www.chcs.org/media/Laying-the-Groundwork-for-TIC_012418.pdf </a:t>
            </a:r>
          </a:p>
          <a:p>
            <a:pPr>
              <a:buFont typeface="Wingdings" panose="05000000000000000000" pitchFamily="2" charset="2"/>
              <a:buChar char="§"/>
            </a:pPr>
            <a:r>
              <a:rPr lang="en-US" sz="5600" b="1" dirty="0">
                <a:solidFill>
                  <a:schemeClr val="tx1"/>
                </a:solidFill>
              </a:rPr>
              <a:t>Resisting Burnout &amp; Vicarious Trauma with Connection (2018) </a:t>
            </a:r>
          </a:p>
          <a:p>
            <a:pPr lvl="1">
              <a:buFont typeface="Wingdings" panose="05000000000000000000" pitchFamily="2" charset="2"/>
              <a:buChar char="§"/>
            </a:pPr>
            <a:r>
              <a:rPr lang="en-US" sz="5600" dirty="0"/>
              <a:t>In this series of short videos, Vikki Reynolds, PhD, RCC, describes a client-</a:t>
            </a:r>
            <a:r>
              <a:rPr lang="en-US" sz="5600" dirty="0" err="1"/>
              <a:t>centred</a:t>
            </a:r>
            <a:r>
              <a:rPr lang="en-US" sz="5600" dirty="0"/>
              <a:t> approach to resisting burnout and vicarious trauma that encourages collective care (as opposed to solely self-care), connection, and “justice-doing.” </a:t>
            </a:r>
            <a:r>
              <a:rPr lang="en-US" sz="5600" dirty="0">
                <a:hlinkClick r:id="rId4"/>
              </a:rPr>
              <a:t>https://vikkireynolds.ca/opioid-epidemic-responses/</a:t>
            </a:r>
            <a:endParaRPr lang="en-US" sz="5600" dirty="0"/>
          </a:p>
          <a:p>
            <a:pPr>
              <a:buFont typeface="Wingdings" panose="05000000000000000000" pitchFamily="2" charset="2"/>
              <a:buChar char="§"/>
            </a:pPr>
            <a:r>
              <a:rPr lang="en-US" sz="5600" b="1" dirty="0">
                <a:solidFill>
                  <a:schemeClr val="tx1"/>
                </a:solidFill>
              </a:rPr>
              <a:t>Developing Trauma Informed Organizations: A Tool Kit (2012) </a:t>
            </a:r>
          </a:p>
          <a:p>
            <a:pPr lvl="1">
              <a:buFont typeface="Wingdings" panose="05000000000000000000" pitchFamily="2" charset="2"/>
              <a:buChar char="§"/>
            </a:pPr>
            <a:r>
              <a:rPr lang="en-US" sz="5600" dirty="0"/>
              <a:t>This Tool Kit is designed to help organizations improve the quality of services offered by integrating an understanding of the impact of trauma and violence into the organization’s policies, procedures, and interactions with those being served. It includes the principles for trauma-informed treatment, a self-assessment for provider organizations, an organizational assessment and ideas for using assessments to provide trauma-informed, integrated care, trauma informed supervision and staff competency in trauma informed care. 59 pages. </a:t>
            </a:r>
            <a:r>
              <a:rPr lang="en-US" sz="5600" dirty="0">
                <a:hlinkClick r:id="rId5"/>
              </a:rPr>
              <a:t>https://healthrecovery.org/images/products/30_inside.pdf</a:t>
            </a:r>
            <a:endParaRPr lang="en-US" sz="5600" b="1" dirty="0">
              <a:solidFill>
                <a:schemeClr val="tx1"/>
              </a:solidFill>
            </a:endParaRPr>
          </a:p>
          <a:p>
            <a:pPr>
              <a:buFont typeface="Wingdings" panose="05000000000000000000" pitchFamily="2" charset="2"/>
              <a:buChar char="§"/>
            </a:pPr>
            <a:r>
              <a:rPr lang="en-US" sz="5600" b="1" dirty="0">
                <a:solidFill>
                  <a:schemeClr val="tx1"/>
                </a:solidFill>
              </a:rPr>
              <a:t>Hell Yeah Self Care (2017)</a:t>
            </a:r>
          </a:p>
          <a:p>
            <a:pPr lvl="1">
              <a:buFont typeface="Wingdings" panose="05000000000000000000" pitchFamily="2" charset="2"/>
              <a:buChar char="§"/>
            </a:pPr>
            <a:r>
              <a:rPr lang="en-US" sz="5600" dirty="0"/>
              <a:t> A zine written by Dr. Meg-John Barker which addresses the topic of self-care from an academic, therapeutic and activist perspective. It discusses self-care in difficult times, types of self-care, and strategies for individuals in determining the best kind of self-care for them. 20 pages. </a:t>
            </a:r>
            <a:r>
              <a:rPr lang="en-US" sz="5600" dirty="0">
                <a:hlinkClick r:id="rId6"/>
              </a:rPr>
              <a:t>https://rewriting-the-rules.com/wp-content/uploads/2017/02/HellYeahSelfCare.pdf</a:t>
            </a:r>
            <a:endParaRPr lang="en-US" sz="5600" dirty="0"/>
          </a:p>
          <a:p>
            <a:pPr>
              <a:buFont typeface="Wingdings" panose="05000000000000000000" pitchFamily="2" charset="2"/>
              <a:buChar char="§"/>
            </a:pPr>
            <a:r>
              <a:rPr lang="en-US" sz="5600" b="1" dirty="0">
                <a:solidFill>
                  <a:schemeClr val="tx1"/>
                </a:solidFill>
              </a:rPr>
              <a:t>Trauma Stewardship: An Everyday Guide to Caring for Self while Caring for Others and the Age of Overwhelm: Strategies for the Long Haul</a:t>
            </a:r>
          </a:p>
          <a:p>
            <a:pPr lvl="1">
              <a:buFont typeface="Wingdings" panose="05000000000000000000" pitchFamily="2" charset="2"/>
              <a:buChar char="§"/>
            </a:pPr>
            <a:r>
              <a:rPr lang="en-US" sz="5600" b="1" dirty="0">
                <a:solidFill>
                  <a:schemeClr val="tx1"/>
                </a:solidFill>
              </a:rPr>
              <a:t> </a:t>
            </a:r>
            <a:r>
              <a:rPr lang="en-US" sz="5600" dirty="0"/>
              <a:t>These two books by Laura van </a:t>
            </a:r>
            <a:r>
              <a:rPr lang="en-US" sz="5600" dirty="0" err="1"/>
              <a:t>Dernoot</a:t>
            </a:r>
            <a:r>
              <a:rPr lang="en-US" sz="5600" dirty="0"/>
              <a:t> Lipsky provide ideas and strategies for reducing harm, cultivating our ability to be decent and equitable, and acting with integrity </a:t>
            </a:r>
            <a:r>
              <a:rPr lang="en-US" sz="5600" dirty="0">
                <a:hlinkClick r:id="rId7"/>
              </a:rPr>
              <a:t>https://traumastewardship.com</a:t>
            </a:r>
            <a:endParaRPr lang="en-US" sz="5600" dirty="0"/>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2939217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DAD0-C86E-6092-220F-DB54E41633FD}"/>
              </a:ext>
            </a:extLst>
          </p:cNvPr>
          <p:cNvSpPr>
            <a:spLocks noGrp="1"/>
          </p:cNvSpPr>
          <p:nvPr>
            <p:ph type="title"/>
          </p:nvPr>
        </p:nvSpPr>
        <p:spPr/>
        <p:txBody>
          <a:bodyPr/>
          <a:lstStyle/>
          <a:p>
            <a:r>
              <a:rPr lang="en-US" dirty="0"/>
              <a:t>References</a:t>
            </a:r>
          </a:p>
        </p:txBody>
      </p:sp>
      <p:sp>
        <p:nvSpPr>
          <p:cNvPr id="4" name="Content Placeholder 2">
            <a:extLst>
              <a:ext uri="{FF2B5EF4-FFF2-40B4-BE49-F238E27FC236}">
                <a16:creationId xmlns:a16="http://schemas.microsoft.com/office/drawing/2014/main" id="{A20FC219-4E6D-0810-42C8-0BFD5C43351A}"/>
              </a:ext>
            </a:extLst>
          </p:cNvPr>
          <p:cNvSpPr>
            <a:spLocks noGrp="1"/>
          </p:cNvSpPr>
          <p:nvPr>
            <p:ph idx="1"/>
          </p:nvPr>
        </p:nvSpPr>
        <p:spPr/>
        <p:txBody>
          <a:bodyPr>
            <a:normAutofit lnSpcReduction="10000"/>
          </a:bodyPr>
          <a:lstStyle/>
          <a:p>
            <a:r>
              <a:rPr lang="en-US" sz="2400" dirty="0"/>
              <a:t>Bell, Holly, Shanti Kulkarni, and Lisa Dalton. 2003. “Organizational Prevention of Vicarious Trauma.” </a:t>
            </a:r>
            <a:r>
              <a:rPr lang="en-US" sz="2400" i="1" dirty="0"/>
              <a:t>Families in Society: The Journal of Contemporary Social Services</a:t>
            </a:r>
            <a:r>
              <a:rPr lang="en-US" sz="2400" dirty="0"/>
              <a:t> 84(4): 463–470. doi:10.1606/1044-3894.131.</a:t>
            </a:r>
          </a:p>
          <a:p>
            <a:r>
              <a:rPr lang="en-US" sz="2400" dirty="0"/>
              <a:t>Berger, William, </a:t>
            </a:r>
            <a:r>
              <a:rPr lang="en-US" sz="2400" dirty="0" err="1"/>
              <a:t>Evandro</a:t>
            </a:r>
            <a:r>
              <a:rPr lang="en-US" sz="2400" dirty="0"/>
              <a:t> </a:t>
            </a:r>
            <a:r>
              <a:rPr lang="en-US" sz="2400" dirty="0" err="1"/>
              <a:t>Coutinho</a:t>
            </a:r>
            <a:r>
              <a:rPr lang="en-US" sz="2400" dirty="0"/>
              <a:t>, Ivan </a:t>
            </a:r>
            <a:r>
              <a:rPr lang="en-US" sz="2400" dirty="0" err="1"/>
              <a:t>Figueira</a:t>
            </a:r>
            <a:r>
              <a:rPr lang="en-US" sz="2400" dirty="0"/>
              <a:t>, Carla Marques-</a:t>
            </a:r>
            <a:r>
              <a:rPr lang="en-US" sz="2400" dirty="0" err="1"/>
              <a:t>Portella</a:t>
            </a:r>
            <a:r>
              <a:rPr lang="en-US" sz="2400" dirty="0"/>
              <a:t>, Mariana </a:t>
            </a:r>
            <a:r>
              <a:rPr lang="en-US" sz="2400" dirty="0" err="1"/>
              <a:t>Pires</a:t>
            </a:r>
            <a:r>
              <a:rPr lang="en-US" sz="2400" dirty="0"/>
              <a:t> Luz, Thomas C. </a:t>
            </a:r>
            <a:r>
              <a:rPr lang="en-US" sz="2400" dirty="0" err="1"/>
              <a:t>Neylan</a:t>
            </a:r>
            <a:r>
              <a:rPr lang="en-US" sz="2400" dirty="0"/>
              <a:t>, Charles R. </a:t>
            </a:r>
            <a:r>
              <a:rPr lang="en-US" sz="2400" dirty="0" err="1"/>
              <a:t>Marmar</a:t>
            </a:r>
            <a:r>
              <a:rPr lang="en-US" sz="2400" dirty="0"/>
              <a:t>, and Mauro </a:t>
            </a:r>
            <a:r>
              <a:rPr lang="en-US" sz="2400" dirty="0" err="1"/>
              <a:t>Vitor</a:t>
            </a:r>
            <a:r>
              <a:rPr lang="en-US" sz="2400" dirty="0"/>
              <a:t> </a:t>
            </a:r>
            <a:r>
              <a:rPr lang="en-US" sz="2400" dirty="0" err="1"/>
              <a:t>Mendlowicz</a:t>
            </a:r>
            <a:r>
              <a:rPr lang="en-US" sz="2400" dirty="0"/>
              <a:t>. 2011. “Rescuers at Risk: A Systematic Review and Meta-Regression Analysis of the Worldwide Current Prevalence and Correlates of PTSD in Rescue Workers.” </a:t>
            </a:r>
            <a:r>
              <a:rPr lang="en-US" sz="2400" i="1" dirty="0"/>
              <a:t>Social Psychiatry and Psychiatric Epidemiology</a:t>
            </a:r>
            <a:r>
              <a:rPr lang="en-US" sz="2400" dirty="0"/>
              <a:t> 47(6): 1001–1011. doi:10.1007/s00127-011-0408-2.</a:t>
            </a:r>
          </a:p>
          <a:p>
            <a:r>
              <a:rPr lang="en-US" sz="2400" dirty="0" err="1"/>
              <a:t>Bonach</a:t>
            </a:r>
            <a:r>
              <a:rPr lang="en-US" sz="2400" dirty="0"/>
              <a:t>, Kathryn, and Alex Heckert. 2012. “Predictors of Secondary Traumatic Stress among Children’s Advocacy Center Forensic Interviewers.” </a:t>
            </a:r>
            <a:r>
              <a:rPr lang="en-US" sz="2400" i="1" dirty="0"/>
              <a:t>Journal of Child Sexual Abuse</a:t>
            </a:r>
            <a:r>
              <a:rPr lang="en-US" sz="2400" dirty="0"/>
              <a:t> 21(3): 295–314. doi:10.1080/10538712.2012.647263.</a:t>
            </a:r>
          </a:p>
          <a:p>
            <a:r>
              <a:rPr lang="en-US" sz="2400" dirty="0"/>
              <a:t>Bride, Brian E., Melissa </a:t>
            </a:r>
            <a:r>
              <a:rPr lang="en-US" sz="2400" dirty="0" err="1"/>
              <a:t>Radey</a:t>
            </a:r>
            <a:r>
              <a:rPr lang="en-US" sz="2400" dirty="0"/>
              <a:t>, and Charles R. </a:t>
            </a:r>
            <a:r>
              <a:rPr lang="en-US" sz="2400" dirty="0" err="1"/>
              <a:t>Figley</a:t>
            </a:r>
            <a:r>
              <a:rPr lang="en-US" sz="2400" dirty="0"/>
              <a:t>. 2007. “Measuring Compassion Fatigue.” </a:t>
            </a:r>
            <a:r>
              <a:rPr lang="en-US" sz="2400" i="1" dirty="0"/>
              <a:t>Clinical Social Work Journal</a:t>
            </a:r>
            <a:r>
              <a:rPr lang="en-US" sz="2400" dirty="0"/>
              <a:t> 35(3): 155–163. doi:10.1007/s10615-007-0091-7.</a:t>
            </a:r>
          </a:p>
          <a:p>
            <a:endParaRPr lang="en-US" sz="2400" dirty="0"/>
          </a:p>
          <a:p>
            <a:endParaRPr lang="en-US" sz="2400" dirty="0"/>
          </a:p>
        </p:txBody>
      </p:sp>
    </p:spTree>
    <p:extLst>
      <p:ext uri="{BB962C8B-B14F-4D97-AF65-F5344CB8AC3E}">
        <p14:creationId xmlns:p14="http://schemas.microsoft.com/office/powerpoint/2010/main" val="3455618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EF3A-4284-E530-B72E-4194EF2D4971}"/>
              </a:ext>
            </a:extLst>
          </p:cNvPr>
          <p:cNvSpPr>
            <a:spLocks noGrp="1"/>
          </p:cNvSpPr>
          <p:nvPr>
            <p:ph type="title"/>
          </p:nvPr>
        </p:nvSpPr>
        <p:spPr/>
        <p:txBody>
          <a:bodyPr/>
          <a:lstStyle/>
          <a:p>
            <a:r>
              <a:rPr lang="en-US" dirty="0"/>
              <a:t>References </a:t>
            </a:r>
            <a:r>
              <a:rPr lang="en-US" dirty="0" err="1"/>
              <a:t>Con’t</a:t>
            </a:r>
            <a:endParaRPr lang="en-US" dirty="0"/>
          </a:p>
        </p:txBody>
      </p:sp>
      <p:sp>
        <p:nvSpPr>
          <p:cNvPr id="3" name="Content Placeholder 2">
            <a:extLst>
              <a:ext uri="{FF2B5EF4-FFF2-40B4-BE49-F238E27FC236}">
                <a16:creationId xmlns:a16="http://schemas.microsoft.com/office/drawing/2014/main" id="{0E0D5A81-739C-1E1F-604D-51A3919547FA}"/>
              </a:ext>
            </a:extLst>
          </p:cNvPr>
          <p:cNvSpPr>
            <a:spLocks noGrp="1"/>
          </p:cNvSpPr>
          <p:nvPr>
            <p:ph idx="1"/>
          </p:nvPr>
        </p:nvSpPr>
        <p:spPr>
          <a:xfrm>
            <a:off x="1097279" y="2460978"/>
            <a:ext cx="10058401" cy="5738141"/>
          </a:xfrm>
        </p:spPr>
        <p:txBody>
          <a:bodyPr>
            <a:normAutofit fontScale="55000" lnSpcReduction="20000"/>
          </a:bodyPr>
          <a:lstStyle/>
          <a:p>
            <a:r>
              <a:rPr lang="en-US" sz="4000" dirty="0"/>
              <a:t>Conrad, David, and Yvonne </a:t>
            </a:r>
            <a:r>
              <a:rPr lang="en-US" sz="4000" dirty="0" err="1"/>
              <a:t>Kellar</a:t>
            </a:r>
            <a:r>
              <a:rPr lang="en-US" sz="4000" dirty="0"/>
              <a:t>-Guenther. 2006. “Compassion Fatigue, Burnout, and Compassion Satisfaction Among Colorado Child Protection Workers.” </a:t>
            </a:r>
            <a:r>
              <a:rPr lang="en-US" sz="4000" i="1" dirty="0"/>
              <a:t>Child Abuse &amp; Neglect</a:t>
            </a:r>
            <a:r>
              <a:rPr lang="en-US" sz="4000" dirty="0"/>
              <a:t> 30 (10): 1071–1080. doi:10.1016/j.chiabu.2006.03.009.</a:t>
            </a:r>
          </a:p>
          <a:p>
            <a:r>
              <a:rPr lang="en-US" sz="4000" dirty="0" err="1"/>
              <a:t>Cornille</a:t>
            </a:r>
            <a:r>
              <a:rPr lang="en-US" sz="4000" dirty="0"/>
              <a:t>, Thomas A., and Tracy Woodard Meyers. 1999. “Secondary Traumatic Stress Among Child Protective Service Workers: Prevalence, Severity and Predictive Factors.” </a:t>
            </a:r>
            <a:r>
              <a:rPr lang="en-US" sz="4000" i="1" dirty="0"/>
              <a:t>Traumatology</a:t>
            </a:r>
            <a:r>
              <a:rPr lang="en-US" sz="4000" dirty="0"/>
              <a:t> 5(1): 15–31. doi:10.1177/153476569900500105.</a:t>
            </a:r>
          </a:p>
          <a:p>
            <a:r>
              <a:rPr lang="en-US" sz="4000" dirty="0"/>
              <a:t>Engstrom, David, Pilar Hernandez, and David </a:t>
            </a:r>
            <a:r>
              <a:rPr lang="en-US" sz="4000" dirty="0" err="1"/>
              <a:t>Gangsei</a:t>
            </a:r>
            <a:r>
              <a:rPr lang="en-US" sz="4000" dirty="0"/>
              <a:t>. 2008. “Vicarious Resilience: A Qualitative Investigation Into Its Description.” </a:t>
            </a:r>
            <a:r>
              <a:rPr lang="en-US" sz="4000" i="1" dirty="0"/>
              <a:t>Traumatology</a:t>
            </a:r>
            <a:r>
              <a:rPr lang="en-US" sz="4000" dirty="0"/>
              <a:t> 14(3): 13–21. doi:10.1177/1534765608319323.</a:t>
            </a:r>
          </a:p>
          <a:p>
            <a:r>
              <a:rPr lang="en-US" sz="4000" dirty="0"/>
              <a:t>Farrell, Graham, and Ken Pease. 1993. </a:t>
            </a:r>
            <a:r>
              <a:rPr lang="en-US" sz="4000" i="1" dirty="0"/>
              <a:t>Once Bitten, Twice Bitten: Repeat </a:t>
            </a:r>
            <a:r>
              <a:rPr lang="en-US" sz="4000" i="1" dirty="0" err="1"/>
              <a:t>Victimisation</a:t>
            </a:r>
            <a:r>
              <a:rPr lang="en-US" sz="4000" i="1" dirty="0"/>
              <a:t> and Its Implications for Crime Prevention.</a:t>
            </a:r>
            <a:r>
              <a:rPr lang="en-US" sz="4000" dirty="0"/>
              <a:t> London: Home Office Police Research Group. </a:t>
            </a:r>
          </a:p>
          <a:p>
            <a:r>
              <a:rPr lang="en-US" sz="4000" dirty="0"/>
              <a:t>Figley, Charles R. 1995. </a:t>
            </a:r>
            <a:r>
              <a:rPr lang="en-US" sz="4000" i="1" dirty="0"/>
              <a:t>Compassion Fatigue: Coping With Secondary Traumatic Stress Disorder In Those Who Treat The Traumatized</a:t>
            </a:r>
            <a:r>
              <a:rPr lang="en-US" sz="4000" dirty="0"/>
              <a:t>. 1st edition. New York: Routledge.</a:t>
            </a:r>
          </a:p>
          <a:p>
            <a:endParaRPr lang="en-US" sz="4000" dirty="0"/>
          </a:p>
          <a:p>
            <a:r>
              <a:rPr lang="en-US" sz="4400" dirty="0" err="1"/>
              <a:t>Potocky</a:t>
            </a:r>
            <a:r>
              <a:rPr lang="en-US" sz="4400" dirty="0"/>
              <a:t>, M., &amp; </a:t>
            </a:r>
            <a:r>
              <a:rPr lang="en-US" sz="4400" dirty="0" err="1"/>
              <a:t>Guskovict</a:t>
            </a:r>
            <a:r>
              <a:rPr lang="en-US" sz="4400" dirty="0"/>
              <a:t>, K. L. (2020). Addressing Secondary Traumatic Stress: Models and Promising Practices. Grantmakers Concerned with Immigrants and Refugees.</a:t>
            </a:r>
          </a:p>
          <a:p>
            <a:endParaRPr lang="en-US" dirty="0"/>
          </a:p>
        </p:txBody>
      </p:sp>
    </p:spTree>
    <p:extLst>
      <p:ext uri="{BB962C8B-B14F-4D97-AF65-F5344CB8AC3E}">
        <p14:creationId xmlns:p14="http://schemas.microsoft.com/office/powerpoint/2010/main" val="3115900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4D02-C97B-C64B-8004-4C6DDD9D2408}"/>
              </a:ext>
            </a:extLst>
          </p:cNvPr>
          <p:cNvSpPr>
            <a:spLocks noGrp="1"/>
          </p:cNvSpPr>
          <p:nvPr>
            <p:ph type="title"/>
          </p:nvPr>
        </p:nvSpPr>
        <p:spPr/>
        <p:txBody>
          <a:bodyPr/>
          <a:lstStyle/>
          <a:p>
            <a:r>
              <a:rPr lang="en-US" dirty="0"/>
              <a:t>References </a:t>
            </a:r>
            <a:r>
              <a:rPr lang="en-US" dirty="0" err="1"/>
              <a:t>Con’t</a:t>
            </a:r>
            <a:endParaRPr lang="en-US" dirty="0"/>
          </a:p>
        </p:txBody>
      </p:sp>
      <p:sp>
        <p:nvSpPr>
          <p:cNvPr id="4" name="Content Placeholder 2">
            <a:extLst>
              <a:ext uri="{FF2B5EF4-FFF2-40B4-BE49-F238E27FC236}">
                <a16:creationId xmlns:a16="http://schemas.microsoft.com/office/drawing/2014/main" id="{DD481001-02B4-4E6C-CB96-C805A82AC688}"/>
              </a:ext>
            </a:extLst>
          </p:cNvPr>
          <p:cNvSpPr>
            <a:spLocks noGrp="1"/>
          </p:cNvSpPr>
          <p:nvPr>
            <p:ph idx="1"/>
          </p:nvPr>
        </p:nvSpPr>
        <p:spPr/>
        <p:txBody>
          <a:bodyPr>
            <a:normAutofit fontScale="92500" lnSpcReduction="20000"/>
          </a:bodyPr>
          <a:lstStyle/>
          <a:p>
            <a:r>
              <a:rPr lang="en-US" sz="2400" dirty="0" err="1"/>
              <a:t>Gilfus</a:t>
            </a:r>
            <a:r>
              <a:rPr lang="en-US" sz="2400" dirty="0"/>
              <a:t>, Mary E. 1999. “The Price of the Ticket: A Survivor-Centered Appraisal of Trauma Theory.” </a:t>
            </a:r>
            <a:r>
              <a:rPr lang="en-US" sz="2400" i="1" dirty="0"/>
              <a:t>Violence Against Women</a:t>
            </a:r>
            <a:r>
              <a:rPr lang="en-US" sz="2400" dirty="0"/>
              <a:t> 5(11): 1238–1257. doi:10.1177/1077801299005011002</a:t>
            </a:r>
          </a:p>
          <a:p>
            <a:r>
              <a:rPr lang="en-US" sz="2400" dirty="0"/>
              <a:t>Hernández, Pilar, David </a:t>
            </a:r>
            <a:r>
              <a:rPr lang="en-US" sz="2400" dirty="0" err="1"/>
              <a:t>Gangsei</a:t>
            </a:r>
            <a:r>
              <a:rPr lang="en-US" sz="2400" dirty="0"/>
              <a:t>, and David </a:t>
            </a:r>
            <a:r>
              <a:rPr lang="en-US" sz="2400" dirty="0" err="1"/>
              <a:t>Engstrom</a:t>
            </a:r>
            <a:r>
              <a:rPr lang="en-US" sz="2400" dirty="0"/>
              <a:t>. 2007. “Vicarious Resilience: A New Concept in Work With Those Who Survive Trauma.” </a:t>
            </a:r>
            <a:r>
              <a:rPr lang="en-US" sz="2400" i="1" dirty="0"/>
              <a:t>Family Process</a:t>
            </a:r>
            <a:r>
              <a:rPr lang="en-US" sz="2400" dirty="0"/>
              <a:t> 46(2): 229–241. doi:10.1111/j.1545-5300.2007.00206.x.</a:t>
            </a:r>
          </a:p>
          <a:p>
            <a:r>
              <a:rPr lang="en-US" sz="2400" dirty="0" err="1"/>
              <a:t>Hudnall</a:t>
            </a:r>
            <a:r>
              <a:rPr lang="en-US" sz="2400" dirty="0"/>
              <a:t> , Beth. 2002. “Measuring Compassion Satisfaction as Well as Fatigue: Developmental History of the Compassion Satisfaction and Fatigue Test.” In </a:t>
            </a:r>
            <a:r>
              <a:rPr lang="en-US" sz="2400" i="1" dirty="0"/>
              <a:t>Treating Compassion Fatigue</a:t>
            </a:r>
            <a:r>
              <a:rPr lang="en-US" sz="2400" dirty="0"/>
              <a:t>, 107–119. Psychosocial Stress Series, No. 24. New York, NY, US: Brunner-Routledge.</a:t>
            </a:r>
          </a:p>
          <a:p>
            <a:r>
              <a:rPr lang="en-US" sz="2400" dirty="0" err="1"/>
              <a:t>Janoff</a:t>
            </a:r>
            <a:r>
              <a:rPr lang="en-US" sz="2400" dirty="0"/>
              <a:t>-Bulman, Ronnie. 1992. </a:t>
            </a:r>
            <a:r>
              <a:rPr lang="en-US" sz="2400" i="1" dirty="0"/>
              <a:t>Shattered Assumptions: Towards a New Psychology of Trauma</a:t>
            </a:r>
            <a:r>
              <a:rPr lang="en-US" sz="2400" dirty="0"/>
              <a:t>. New York: Free Press.</a:t>
            </a:r>
          </a:p>
          <a:p>
            <a:r>
              <a:rPr lang="en-US" sz="2400" dirty="0"/>
              <a:t>Kessler, Ronald C., Johan </a:t>
            </a:r>
            <a:r>
              <a:rPr lang="en-US" sz="2400" dirty="0" err="1"/>
              <a:t>Ormel</a:t>
            </a:r>
            <a:r>
              <a:rPr lang="en-US" sz="2400" dirty="0"/>
              <a:t>, Maria </a:t>
            </a:r>
            <a:r>
              <a:rPr lang="en-US" sz="2400" dirty="0" err="1"/>
              <a:t>Petukhova</a:t>
            </a:r>
            <a:r>
              <a:rPr lang="en-US" sz="2400" dirty="0"/>
              <a:t>, Katie A. McLaughlin, Jennifer Greif Green, Leo J. Russo, Dan J. Stein, et al. 2011. “Development of Lifetime Comorbidity in the World Health Organization World Mental Health Surveys.” </a:t>
            </a:r>
            <a:r>
              <a:rPr lang="en-US" sz="2400" i="1" dirty="0"/>
              <a:t>Archives of General Psychiatry</a:t>
            </a:r>
            <a:r>
              <a:rPr lang="en-US" sz="2400" dirty="0"/>
              <a:t> 68(1): 90–100. doi:10.1001/archgenpsychiatry.2010.180.</a:t>
            </a:r>
          </a:p>
          <a:p>
            <a:endParaRPr lang="en-US" sz="2400" dirty="0"/>
          </a:p>
          <a:p>
            <a:pPr marL="0" indent="0">
              <a:buNone/>
            </a:pPr>
            <a:endParaRPr lang="en-US" sz="2400" dirty="0"/>
          </a:p>
        </p:txBody>
      </p:sp>
    </p:spTree>
    <p:extLst>
      <p:ext uri="{BB962C8B-B14F-4D97-AF65-F5344CB8AC3E}">
        <p14:creationId xmlns:p14="http://schemas.microsoft.com/office/powerpoint/2010/main" val="2559416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8534400"/>
            <a:ext cx="12188825"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8445754"/>
            <a:ext cx="12188825"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57912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8445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3EF302-8979-7270-DE52-2336F7E97A34}"/>
              </a:ext>
            </a:extLst>
          </p:cNvPr>
          <p:cNvSpPr>
            <a:spLocks noGrp="1"/>
          </p:cNvSpPr>
          <p:nvPr>
            <p:ph type="title"/>
          </p:nvPr>
        </p:nvSpPr>
        <p:spPr>
          <a:xfrm>
            <a:off x="6730000" y="852129"/>
            <a:ext cx="4813072" cy="4914687"/>
          </a:xfrm>
          <a:effectLst>
            <a:outerShdw blurRad="50800" dist="38100" dir="16200000" rotWithShape="0">
              <a:prstClr val="black">
                <a:alpha val="40000"/>
              </a:prstClr>
            </a:outerShdw>
          </a:effectLst>
        </p:spPr>
        <p:txBody>
          <a:bodyPr vert="horz" lIns="91440" tIns="45720" rIns="91440" bIns="45720" rtlCol="0" anchor="b">
            <a:normAutofit/>
          </a:bodyPr>
          <a:lstStyle/>
          <a:p>
            <a:pPr defTabSz="914400"/>
            <a:r>
              <a:rPr lang="en-US" sz="5600" spc="-50" dirty="0">
                <a:solidFill>
                  <a:schemeClr val="tx1">
                    <a:lumMod val="85000"/>
                    <a:lumOff val="15000"/>
                  </a:schemeClr>
                </a:solidFill>
              </a:rPr>
              <a:t>ABC’s In Action: Self-Care Strategies for Trauma Integration </a:t>
            </a:r>
          </a:p>
        </p:txBody>
      </p:sp>
      <p:pic>
        <p:nvPicPr>
          <p:cNvPr id="4" name="Content Placeholder 5">
            <a:extLst>
              <a:ext uri="{FF2B5EF4-FFF2-40B4-BE49-F238E27FC236}">
                <a16:creationId xmlns:a16="http://schemas.microsoft.com/office/drawing/2014/main" id="{A4F4AEBB-B97A-D342-81E8-43D878D8A500}"/>
              </a:ext>
            </a:extLst>
          </p:cNvPr>
          <p:cNvPicPr>
            <a:picLocks noGrp="1" noChangeAspect="1"/>
          </p:cNvPicPr>
          <p:nvPr>
            <p:ph idx="1"/>
          </p:nvPr>
        </p:nvPicPr>
        <p:blipFill>
          <a:blip r:embed="rId3"/>
          <a:stretch>
            <a:fillRect/>
          </a:stretch>
        </p:blipFill>
        <p:spPr>
          <a:xfrm>
            <a:off x="312421" y="1447800"/>
            <a:ext cx="6301298" cy="5341619"/>
          </a:xfrm>
          <a:prstGeom prst="rect">
            <a:avLst/>
          </a:prstGeom>
        </p:spPr>
      </p:pic>
      <p:cxnSp>
        <p:nvCxnSpPr>
          <p:cNvPr id="19" name="Straight Connector 18">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57912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8445754"/>
            <a:ext cx="12191985" cy="886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4154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548E-7D04-5AB0-AF46-4CF0E2B1FF65}"/>
              </a:ext>
            </a:extLst>
          </p:cNvPr>
          <p:cNvSpPr>
            <a:spLocks noGrp="1"/>
          </p:cNvSpPr>
          <p:nvPr>
            <p:ph type="title"/>
          </p:nvPr>
        </p:nvSpPr>
        <p:spPr>
          <a:effectLst>
            <a:outerShdw blurRad="50800" dist="38100" dir="16200000" rotWithShape="0">
              <a:prstClr val="black">
                <a:alpha val="40000"/>
              </a:prstClr>
            </a:outerShdw>
          </a:effectLst>
        </p:spPr>
        <p:txBody>
          <a:bodyPr>
            <a:normAutofit/>
          </a:bodyPr>
          <a:lstStyle/>
          <a:p>
            <a:r>
              <a:rPr lang="en-US" sz="4400" dirty="0"/>
              <a:t>Self-care assessment &amp; Planning</a:t>
            </a:r>
          </a:p>
        </p:txBody>
      </p:sp>
      <p:sp>
        <p:nvSpPr>
          <p:cNvPr id="3" name="Content Placeholder 2">
            <a:extLst>
              <a:ext uri="{FF2B5EF4-FFF2-40B4-BE49-F238E27FC236}">
                <a16:creationId xmlns:a16="http://schemas.microsoft.com/office/drawing/2014/main" id="{063F2BA4-772A-8477-EF2B-B40BF5F4DC49}"/>
              </a:ext>
            </a:extLst>
          </p:cNvPr>
          <p:cNvSpPr>
            <a:spLocks noGrp="1"/>
          </p:cNvSpPr>
          <p:nvPr>
            <p:ph idx="1"/>
          </p:nvPr>
        </p:nvSpPr>
        <p:spPr/>
        <p:txBody>
          <a:bodyPr/>
          <a:lstStyle/>
          <a:p>
            <a:r>
              <a:rPr lang="en-US" dirty="0">
                <a:hlinkClick r:id="rId3"/>
              </a:rPr>
              <a:t>https://www.brown.edu/campus-life/health/services/promotion/sites/healthpromo/files/self%20care%20assessment%20and%20planning.pdf</a:t>
            </a:r>
            <a:endParaRPr lang="en-US" dirty="0"/>
          </a:p>
          <a:p>
            <a:endParaRPr lang="en-US" dirty="0"/>
          </a:p>
          <a:p>
            <a:endParaRPr lang="en-US" dirty="0"/>
          </a:p>
          <a:p>
            <a:endParaRPr lang="en-US"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Breaktime">
                <a:extLst>
                  <a:ext uri="{FF2B5EF4-FFF2-40B4-BE49-F238E27FC236}">
                    <a16:creationId xmlns:a16="http://schemas.microsoft.com/office/drawing/2014/main" id="{4E7A8847-3495-0F7F-7D19-D534B74A9CA7}"/>
                  </a:ext>
                </a:extLst>
              </p:cNvPr>
              <p:cNvGraphicFramePr>
                <a:graphicFrameLocks noGrp="1"/>
              </p:cNvGraphicFramePr>
              <p:nvPr>
                <p:extLst>
                  <p:ext uri="{D42A27DB-BD31-4B8C-83A1-F6EECF244321}">
                    <p14:modId xmlns:p14="http://schemas.microsoft.com/office/powerpoint/2010/main" val="2917222217"/>
                  </p:ext>
                </p:extLst>
              </p:nvPr>
            </p:nvGraphicFramePr>
            <p:xfrm>
              <a:off x="2890157" y="4155620"/>
              <a:ext cx="5715000" cy="2645230"/>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4" name="Add-in 3" title="Breaktime">
                <a:extLst>
                  <a:ext uri="{FF2B5EF4-FFF2-40B4-BE49-F238E27FC236}">
                    <a16:creationId xmlns:a16="http://schemas.microsoft.com/office/drawing/2014/main" id="{4E7A8847-3495-0F7F-7D19-D534B74A9CA7}"/>
                  </a:ext>
                </a:extLst>
              </p:cNvPr>
              <p:cNvPicPr>
                <a:picLocks noGrp="1" noRot="1" noChangeAspect="1" noMove="1" noResize="1" noEditPoints="1" noAdjustHandles="1" noChangeArrowheads="1" noChangeShapeType="1"/>
              </p:cNvPicPr>
              <p:nvPr/>
            </p:nvPicPr>
            <p:blipFill>
              <a:blip r:embed="rId5"/>
              <a:stretch>
                <a:fillRect/>
              </a:stretch>
            </p:blipFill>
            <p:spPr>
              <a:xfrm>
                <a:off x="2890157" y="4155620"/>
                <a:ext cx="5715000" cy="2645230"/>
              </a:xfrm>
              <a:prstGeom prst="rect">
                <a:avLst/>
              </a:prstGeom>
            </p:spPr>
          </p:pic>
        </mc:Fallback>
      </mc:AlternateContent>
    </p:spTree>
    <p:extLst>
      <p:ext uri="{BB962C8B-B14F-4D97-AF65-F5344CB8AC3E}">
        <p14:creationId xmlns:p14="http://schemas.microsoft.com/office/powerpoint/2010/main" val="198915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Top Corners Rounded 12">
            <a:extLst>
              <a:ext uri="{FF2B5EF4-FFF2-40B4-BE49-F238E27FC236}">
                <a16:creationId xmlns:a16="http://schemas.microsoft.com/office/drawing/2014/main" id="{8D90BCB3-A4FA-6E25-3428-7C234B94CE54}"/>
              </a:ext>
            </a:extLst>
          </p:cNvPr>
          <p:cNvSpPr/>
          <p:nvPr/>
        </p:nvSpPr>
        <p:spPr>
          <a:xfrm>
            <a:off x="144427" y="1083443"/>
            <a:ext cx="7578987" cy="7227800"/>
          </a:xfrm>
          <a:prstGeom prst="round2SameRect">
            <a:avLst/>
          </a:prstGeom>
          <a:solidFill>
            <a:schemeClr val="accent1">
              <a:alpha val="40000"/>
            </a:schemeClr>
          </a:solidFill>
          <a:ln>
            <a:solidFill>
              <a:schemeClr val="accent1">
                <a:shade val="50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F5E11A9-FB31-10F8-0AFA-68178CD86AB3}"/>
              </a:ext>
            </a:extLst>
          </p:cNvPr>
          <p:cNvSpPr txBox="1"/>
          <p:nvPr/>
        </p:nvSpPr>
        <p:spPr>
          <a:xfrm>
            <a:off x="307712" y="1469571"/>
            <a:ext cx="7325895" cy="6494085"/>
          </a:xfrm>
          <a:prstGeom prst="rect">
            <a:avLst/>
          </a:prstGeom>
          <a:noFill/>
        </p:spPr>
        <p:txBody>
          <a:bodyPr wrap="square">
            <a:spAutoFit/>
          </a:bodyPr>
          <a:lstStyle/>
          <a:p>
            <a:pPr algn="just"/>
            <a:endParaRPr lang="en-US" sz="2000" dirty="0"/>
          </a:p>
          <a:p>
            <a:pPr marL="342900" indent="-342900" algn="just">
              <a:buFont typeface="Wingdings" panose="05000000000000000000" pitchFamily="2" charset="2"/>
              <a:buChar char="v"/>
            </a:pPr>
            <a:r>
              <a:rPr lang="en-US" sz="2200" dirty="0"/>
              <a:t>L</a:t>
            </a:r>
            <a:r>
              <a:rPr lang="en-US" sz="2200" b="0" i="0" dirty="0">
                <a:effectLst/>
              </a:rPr>
              <a:t>awyer well-being influences ethics and professionalism, directly linking a lawyer’s wellness to the affirmative ethical duties of </a:t>
            </a:r>
            <a:r>
              <a:rPr lang="en-US" sz="2200" b="0" i="0" u="none" strike="noStrike" dirty="0">
                <a:effectLst/>
              </a:rPr>
              <a:t>competence, diligence, truthfulness, communications, and relationships with people other than clients</a:t>
            </a:r>
            <a:r>
              <a:rPr lang="en-US" sz="2200" b="0" i="0" dirty="0">
                <a:effectLst/>
              </a:rPr>
              <a:t>.</a:t>
            </a:r>
            <a:endParaRPr lang="en-US" sz="2200" dirty="0"/>
          </a:p>
          <a:p>
            <a:pPr algn="just"/>
            <a:endParaRPr lang="en-US" sz="2200" b="0" i="0" dirty="0">
              <a:effectLst/>
            </a:endParaRPr>
          </a:p>
          <a:p>
            <a:pPr marL="342900" indent="-342900" algn="just">
              <a:buFont typeface="Wingdings" panose="05000000000000000000" pitchFamily="2" charset="2"/>
              <a:buChar char="v"/>
            </a:pPr>
            <a:r>
              <a:rPr lang="en-US" sz="2200" dirty="0"/>
              <a:t>Lawyers in distress:</a:t>
            </a:r>
          </a:p>
          <a:p>
            <a:pPr marL="285750" indent="-285750" algn="just">
              <a:buFont typeface="Arial" panose="020B0604020202020204" pitchFamily="34" charset="0"/>
              <a:buChar char="•"/>
            </a:pPr>
            <a:r>
              <a:rPr lang="en-US" sz="2200" dirty="0"/>
              <a:t>Are less likely to make decisions in own best interest</a:t>
            </a:r>
          </a:p>
          <a:p>
            <a:pPr marL="285750" indent="-285750" algn="just">
              <a:buFont typeface="Arial" panose="020B0604020202020204" pitchFamily="34" charset="0"/>
              <a:buChar char="•"/>
            </a:pPr>
            <a:r>
              <a:rPr lang="en-US" sz="2200" dirty="0"/>
              <a:t>Make professional errors in boundaries, judgment</a:t>
            </a:r>
          </a:p>
          <a:p>
            <a:pPr marL="285750" indent="-285750" algn="just">
              <a:buFont typeface="Arial" panose="020B0604020202020204" pitchFamily="34" charset="0"/>
              <a:buChar char="•"/>
            </a:pPr>
            <a:r>
              <a:rPr lang="en-US" sz="2200" dirty="0"/>
              <a:t>Are less self-reflective &amp; unable to sort out own feelings &amp; responses from those of client</a:t>
            </a:r>
          </a:p>
          <a:p>
            <a:pPr marL="285750" indent="-285750" algn="just">
              <a:buFont typeface="Arial" panose="020B0604020202020204" pitchFamily="34" charset="0"/>
              <a:buChar char="•"/>
            </a:pPr>
            <a:r>
              <a:rPr lang="en-US" sz="2200" dirty="0"/>
              <a:t>Fail to set limits, can overextend self</a:t>
            </a:r>
          </a:p>
          <a:p>
            <a:pPr marL="285750" indent="-285750" algn="just">
              <a:buFont typeface="Arial" panose="020B0604020202020204" pitchFamily="34" charset="0"/>
              <a:buChar char="•"/>
            </a:pPr>
            <a:r>
              <a:rPr lang="en-US" sz="2200" dirty="0"/>
              <a:t>Are less able to notice, analyze, use own feelings to guide them</a:t>
            </a:r>
          </a:p>
          <a:p>
            <a:pPr algn="just"/>
            <a:endParaRPr lang="en-US" sz="2200" dirty="0"/>
          </a:p>
          <a:p>
            <a:pPr marL="342900" indent="-342900" algn="just">
              <a:buFont typeface="Wingdings" panose="05000000000000000000" pitchFamily="2" charset="2"/>
              <a:buChar char="v"/>
            </a:pPr>
            <a:r>
              <a:rPr lang="en-US" sz="2200" b="0" i="0" dirty="0">
                <a:effectLst/>
              </a:rPr>
              <a:t>We have an ethical responsibility as lawyers and organizations to build a more sustainable culture for the legal profession</a:t>
            </a:r>
            <a:endParaRPr lang="en-US" sz="2200" dirty="0">
              <a:solidFill>
                <a:srgbClr val="5F6263"/>
              </a:solidFill>
              <a:latin typeface="Montserrat" panose="00000500000000000000" pitchFamily="2" charset="0"/>
            </a:endParaRPr>
          </a:p>
        </p:txBody>
      </p:sp>
      <p:sp>
        <p:nvSpPr>
          <p:cNvPr id="6" name="TextBox 5">
            <a:extLst>
              <a:ext uri="{FF2B5EF4-FFF2-40B4-BE49-F238E27FC236}">
                <a16:creationId xmlns:a16="http://schemas.microsoft.com/office/drawing/2014/main" id="{27270199-64F8-A303-67BB-531DE32A0366}"/>
              </a:ext>
            </a:extLst>
          </p:cNvPr>
          <p:cNvSpPr txBox="1"/>
          <p:nvPr/>
        </p:nvSpPr>
        <p:spPr>
          <a:xfrm>
            <a:off x="318407" y="375557"/>
            <a:ext cx="11201400" cy="70788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4000" dirty="0"/>
              <a:t>Well-being As  An Ethical Responsibility </a:t>
            </a:r>
          </a:p>
        </p:txBody>
      </p:sp>
      <p:sp>
        <p:nvSpPr>
          <p:cNvPr id="10" name="TextBox 9">
            <a:extLst>
              <a:ext uri="{FF2B5EF4-FFF2-40B4-BE49-F238E27FC236}">
                <a16:creationId xmlns:a16="http://schemas.microsoft.com/office/drawing/2014/main" id="{F1F5806E-912A-34A8-BADE-183756A33C2E}"/>
              </a:ext>
            </a:extLst>
          </p:cNvPr>
          <p:cNvSpPr txBox="1"/>
          <p:nvPr/>
        </p:nvSpPr>
        <p:spPr>
          <a:xfrm>
            <a:off x="7723414" y="4456357"/>
            <a:ext cx="4160875" cy="2923877"/>
          </a:xfrm>
          <a:prstGeom prst="rect">
            <a:avLst/>
          </a:prstGeom>
          <a:noFill/>
        </p:spPr>
        <p:txBody>
          <a:bodyPr wrap="square">
            <a:spAutoFit/>
          </a:bodyPr>
          <a:lstStyle/>
          <a:p>
            <a:pPr marL="0" indent="0" algn="ctr">
              <a:buNone/>
            </a:pPr>
            <a:r>
              <a:rPr lang="en-US" sz="2400" dirty="0">
                <a:ea typeface="MS PGothic" charset="0"/>
              </a:rPr>
              <a:t>“</a:t>
            </a:r>
            <a:r>
              <a:rPr lang="en-US" altLang="ja-JP" sz="2400" i="1" dirty="0">
                <a:ea typeface="MS PGothic" charset="0"/>
              </a:rPr>
              <a:t>The expectation that we can be immersed in suffering and loss daily and not be touched by it is as unrealistic as expecting to be able to walk through water without getting wet.</a:t>
            </a:r>
            <a:r>
              <a:rPr lang="en-US" sz="2400" dirty="0">
                <a:ea typeface="MS PGothic" charset="0"/>
              </a:rPr>
              <a:t>”</a:t>
            </a:r>
          </a:p>
          <a:p>
            <a:pPr marL="0" indent="0" algn="r">
              <a:buNone/>
            </a:pPr>
            <a:endParaRPr lang="en-US" altLang="ja-JP" sz="2400" dirty="0">
              <a:ea typeface="MS PGothic" charset="0"/>
            </a:endParaRPr>
          </a:p>
          <a:p>
            <a:pPr marL="0" indent="0" algn="r">
              <a:buNone/>
            </a:pPr>
            <a:r>
              <a:rPr lang="en-US" sz="1600" dirty="0">
                <a:ea typeface="MS PGothic" charset="0"/>
              </a:rPr>
              <a:t>(Remen, 2006)</a:t>
            </a:r>
            <a:endParaRPr lang="en-US" sz="1600" dirty="0"/>
          </a:p>
        </p:txBody>
      </p:sp>
      <p:pic>
        <p:nvPicPr>
          <p:cNvPr id="11" name="Picture 2" descr="Transforming Compassion Fatigue and Vicarious Trauma">
            <a:extLst>
              <a:ext uri="{FF2B5EF4-FFF2-40B4-BE49-F238E27FC236}">
                <a16:creationId xmlns:a16="http://schemas.microsoft.com/office/drawing/2014/main" id="{C7011D60-56EA-9925-8C58-AB0952F408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52" t="3979" r="5429" b="8978"/>
          <a:stretch/>
        </p:blipFill>
        <p:spPr bwMode="auto">
          <a:xfrm>
            <a:off x="7976507" y="1379764"/>
            <a:ext cx="3907782" cy="28575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6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5591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9144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3144EA81-D53D-8F65-821F-C099862CEF14}"/>
              </a:ext>
            </a:extLst>
          </p:cNvPr>
          <p:cNvSpPr txBox="1"/>
          <p:nvPr/>
        </p:nvSpPr>
        <p:spPr>
          <a:xfrm>
            <a:off x="492370" y="689113"/>
            <a:ext cx="3084844" cy="7697120"/>
          </a:xfrm>
          <a:prstGeom prst="rect">
            <a:avLst/>
          </a:prstGeom>
          <a:effectLst>
            <a:outerShdw blurRad="50800" dist="38100" dir="16200000" rotWithShape="0">
              <a:prstClr val="black">
                <a:alpha val="40000"/>
              </a:prstClr>
            </a:outerShdw>
          </a:effectLst>
        </p:spPr>
        <p:txBody>
          <a:bodyPr vert="horz" lIns="91440" tIns="45720" rIns="91440" bIns="45720" rtlCol="0" anchor="ctr">
            <a:normAutofit/>
          </a:bodyPr>
          <a:lstStyle/>
          <a:p>
            <a:pPr defTabSz="914400">
              <a:lnSpc>
                <a:spcPct val="85000"/>
              </a:lnSpc>
              <a:spcBef>
                <a:spcPct val="0"/>
              </a:spcBef>
              <a:spcAft>
                <a:spcPts val="600"/>
              </a:spcAft>
            </a:pPr>
            <a:r>
              <a:rPr lang="en-US" sz="4200" spc="-50" dirty="0">
                <a:solidFill>
                  <a:srgbClr val="FFFFFF"/>
                </a:solidFill>
                <a:latin typeface="+mj-lt"/>
                <a:ea typeface="+mj-ea"/>
                <a:cs typeface="+mj-cs"/>
              </a:rPr>
              <a:t>Today We Will…..</a:t>
            </a:r>
          </a:p>
        </p:txBody>
      </p:sp>
      <p:sp>
        <p:nvSpPr>
          <p:cNvPr id="20" name="Rectangle 19">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TextBox 2">
            <a:extLst>
              <a:ext uri="{FF2B5EF4-FFF2-40B4-BE49-F238E27FC236}">
                <a16:creationId xmlns:a16="http://schemas.microsoft.com/office/drawing/2014/main" id="{406906F6-1E36-C833-39E2-A18C199ED1F9}"/>
              </a:ext>
            </a:extLst>
          </p:cNvPr>
          <p:cNvGraphicFramePr/>
          <p:nvPr>
            <p:extLst>
              <p:ext uri="{D42A27DB-BD31-4B8C-83A1-F6EECF244321}">
                <p14:modId xmlns:p14="http://schemas.microsoft.com/office/powerpoint/2010/main" val="1553967922"/>
              </p:ext>
            </p:extLst>
          </p:nvPr>
        </p:nvGraphicFramePr>
        <p:xfrm>
          <a:off x="4741863" y="853017"/>
          <a:ext cx="6797675" cy="753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44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4575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8445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FF94B-B916-D7C4-39F7-C6133B450AA8}"/>
              </a:ext>
            </a:extLst>
          </p:cNvPr>
          <p:cNvSpPr txBox="1"/>
          <p:nvPr/>
        </p:nvSpPr>
        <p:spPr>
          <a:xfrm>
            <a:off x="4974771" y="846594"/>
            <a:ext cx="6574972" cy="1934343"/>
          </a:xfrm>
          <a:prstGeom prst="rect">
            <a:avLst/>
          </a:prstGeom>
          <a:effectLst>
            <a:outerShdw blurRad="50800" dist="38100" dir="16200000" rotWithShape="0">
              <a:prstClr val="black">
                <a:alpha val="40000"/>
              </a:prstClr>
            </a:outerShdw>
          </a:effectLst>
        </p:spPr>
        <p:txBody>
          <a:bodyPr vert="horz" lIns="91440" tIns="45720" rIns="91440" bIns="45720" rtlCol="0" anchor="b">
            <a:normAutofit/>
          </a:bodyPr>
          <a:lstStyle/>
          <a:p>
            <a:pPr defTabSz="914400">
              <a:lnSpc>
                <a:spcPct val="85000"/>
              </a:lnSpc>
              <a:spcBef>
                <a:spcPct val="0"/>
              </a:spcBef>
              <a:spcAft>
                <a:spcPts val="600"/>
              </a:spcAft>
            </a:pPr>
            <a:r>
              <a:rPr lang="en-US" sz="4800" kern="1200" spc="-50" baseline="0" dirty="0">
                <a:solidFill>
                  <a:schemeClr val="tx1">
                    <a:lumMod val="75000"/>
                    <a:lumOff val="25000"/>
                  </a:schemeClr>
                </a:solidFill>
                <a:latin typeface="+mj-lt"/>
                <a:ea typeface="+mj-ea"/>
                <a:cs typeface="+mj-cs"/>
              </a:rPr>
              <a:t>Definitions </a:t>
            </a:r>
          </a:p>
        </p:txBody>
      </p:sp>
      <p:pic>
        <p:nvPicPr>
          <p:cNvPr id="8" name="Graphic 7">
            <a:extLst>
              <a:ext uri="{FF2B5EF4-FFF2-40B4-BE49-F238E27FC236}">
                <a16:creationId xmlns:a16="http://schemas.microsoft.com/office/drawing/2014/main" id="{4BB24661-8745-DE52-B065-07A0D276040C}"/>
              </a:ext>
            </a:extLst>
          </p:cNvPr>
          <p:cNvPicPr>
            <a:picLocks noChangeAspect="1"/>
          </p:cNvPicPr>
          <p:nvPr/>
        </p:nvPicPr>
        <p:blipFill rotWithShape="1">
          <a:blip r:embed="rId3">
            <a:extLst>
              <a:ext uri="{28A0092B-C50C-407E-A947-70E740481C1C}">
                <a14:useLocalDpi xmlns:a14="http://schemas.microsoft.com/office/drawing/2010/main" val="0"/>
              </a:ext>
            </a:extLst>
          </a:blip>
          <a:srcRect l="34959" r="33277" b="1"/>
          <a:stretch/>
        </p:blipFill>
        <p:spPr>
          <a:xfrm>
            <a:off x="633999" y="853441"/>
            <a:ext cx="4001315" cy="7085875"/>
          </a:xfrm>
          <a:prstGeom prst="rect">
            <a:avLst/>
          </a:prstGeom>
        </p:spPr>
      </p:pic>
      <p:cxnSp>
        <p:nvCxnSpPr>
          <p:cNvPr id="36" name="Straight Connector 35">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781584"/>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08A1D05-CBDD-C45A-92FB-7A20FFB12A8E}"/>
              </a:ext>
            </a:extLst>
          </p:cNvPr>
          <p:cNvSpPr txBox="1"/>
          <p:nvPr/>
        </p:nvSpPr>
        <p:spPr>
          <a:xfrm>
            <a:off x="4800601" y="2931885"/>
            <a:ext cx="7094764" cy="4507589"/>
          </a:xfrm>
          <a:prstGeom prst="rect">
            <a:avLst/>
          </a:prstGeom>
        </p:spPr>
        <p:txBody>
          <a:bodyPr vert="horz" lIns="0" tIns="45720" rIns="0" bIns="45720" rtlCol="0">
            <a:noAutofit/>
          </a:bodyPr>
          <a:lstStyle/>
          <a:p>
            <a:pPr marL="457200" indent="-457200" defTabSz="914400">
              <a:lnSpc>
                <a:spcPct val="90000"/>
              </a:lnSpc>
              <a:spcAft>
                <a:spcPts val="600"/>
              </a:spcAft>
              <a:buClr>
                <a:schemeClr val="accent1"/>
              </a:buClr>
              <a:buFont typeface="Wingdings" panose="05000000000000000000" pitchFamily="2" charset="2"/>
              <a:buChar char="Ø"/>
            </a:pPr>
            <a:r>
              <a:rPr lang="en-US" sz="2800" dirty="0"/>
              <a:t>Secondary/Vicarious Trauma</a:t>
            </a:r>
          </a:p>
          <a:p>
            <a:pPr defTabSz="914400">
              <a:lnSpc>
                <a:spcPct val="90000"/>
              </a:lnSpc>
              <a:spcAft>
                <a:spcPts val="600"/>
              </a:spcAft>
              <a:buClr>
                <a:schemeClr val="accent1"/>
              </a:buClr>
            </a:pPr>
            <a:endParaRPr lang="en-US" sz="2800" dirty="0"/>
          </a:p>
          <a:p>
            <a:pPr marL="457200" indent="-457200" defTabSz="914400">
              <a:lnSpc>
                <a:spcPct val="90000"/>
              </a:lnSpc>
              <a:spcAft>
                <a:spcPts val="600"/>
              </a:spcAft>
              <a:buClr>
                <a:schemeClr val="accent1"/>
              </a:buClr>
              <a:buFont typeface="Wingdings" panose="05000000000000000000" pitchFamily="2" charset="2"/>
              <a:buChar char="Ø"/>
            </a:pPr>
            <a:r>
              <a:rPr lang="en-US" sz="2800" dirty="0"/>
              <a:t>Burnout: Continuous stress, with no relief</a:t>
            </a:r>
          </a:p>
          <a:p>
            <a:pPr marL="914400" lvl="1" indent="-457200" algn="just" defTabSz="914400">
              <a:lnSpc>
                <a:spcPct val="90000"/>
              </a:lnSpc>
              <a:spcAft>
                <a:spcPts val="600"/>
              </a:spcAft>
              <a:buClr>
                <a:schemeClr val="accent1"/>
              </a:buClr>
              <a:buFont typeface="Wingdings" panose="05000000000000000000" pitchFamily="2" charset="2"/>
              <a:buChar char="Ø"/>
            </a:pPr>
            <a:r>
              <a:rPr lang="en-US" sz="2800" dirty="0"/>
              <a:t>Professional burnout can occur in any work setting, while vicarious/secondary trauma and compassion fatigue are unique to direct practice with crisis and trauma populations.</a:t>
            </a:r>
          </a:p>
          <a:p>
            <a:pPr marL="285750" indent="-285750" defTabSz="914400">
              <a:lnSpc>
                <a:spcPct val="90000"/>
              </a:lnSpc>
              <a:spcAft>
                <a:spcPts val="600"/>
              </a:spcAft>
              <a:buClr>
                <a:schemeClr val="accent1"/>
              </a:buClr>
              <a:buFont typeface="Wingdings" panose="05000000000000000000" pitchFamily="2" charset="2"/>
              <a:buChar char="Ø"/>
            </a:pPr>
            <a:endParaRPr lang="en-US" sz="2800" dirty="0"/>
          </a:p>
          <a:p>
            <a:pPr marL="457200" indent="-457200" defTabSz="914400">
              <a:lnSpc>
                <a:spcPct val="90000"/>
              </a:lnSpc>
              <a:spcAft>
                <a:spcPts val="600"/>
              </a:spcAft>
              <a:buClr>
                <a:schemeClr val="accent1"/>
              </a:buClr>
              <a:buFont typeface="Wingdings" panose="05000000000000000000" pitchFamily="2" charset="2"/>
              <a:buChar char="Ø"/>
            </a:pPr>
            <a:r>
              <a:rPr lang="en-US" sz="2800" dirty="0"/>
              <a:t>Compassion Fatigue: “the cost of caring”</a:t>
            </a:r>
          </a:p>
          <a:p>
            <a:pPr defTabSz="914400">
              <a:lnSpc>
                <a:spcPct val="90000"/>
              </a:lnSpc>
              <a:spcAft>
                <a:spcPts val="600"/>
              </a:spcAft>
              <a:buClr>
                <a:schemeClr val="accent1"/>
              </a:buClr>
              <a:buFont typeface="Calibri" panose="020F0502020204030204" pitchFamily="34" charset="0"/>
            </a:pPr>
            <a:endParaRPr lang="en-US" sz="2800" dirty="0"/>
          </a:p>
          <a:p>
            <a:pPr marL="0" indent="0" algn="ctr" defTabSz="914400">
              <a:lnSpc>
                <a:spcPct val="90000"/>
              </a:lnSpc>
              <a:spcAft>
                <a:spcPts val="600"/>
              </a:spcAft>
              <a:buClr>
                <a:schemeClr val="accent1"/>
              </a:buClr>
              <a:buFont typeface="Calibri" panose="020F0502020204030204" pitchFamily="34" charset="0"/>
              <a:buNone/>
            </a:pPr>
            <a:r>
              <a:rPr lang="en-US" sz="2800" b="1" dirty="0"/>
              <a:t>Attorneys May Face All Three!</a:t>
            </a:r>
          </a:p>
        </p:txBody>
      </p:sp>
      <p:sp>
        <p:nvSpPr>
          <p:cNvPr id="38" name="Rectangle 37">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8445754"/>
            <a:ext cx="12191985" cy="886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7330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D4A14-0667-3460-6FEB-4CCF6C6E12C5}"/>
              </a:ext>
            </a:extLst>
          </p:cNvPr>
          <p:cNvSpPr txBox="1"/>
          <p:nvPr/>
        </p:nvSpPr>
        <p:spPr>
          <a:xfrm>
            <a:off x="3048000" y="4110335"/>
            <a:ext cx="6096000" cy="646331"/>
          </a:xfrm>
          <a:prstGeom prst="rect">
            <a:avLst/>
          </a:prstGeom>
          <a:noFill/>
        </p:spPr>
        <p:txBody>
          <a:bodyPr wrap="square">
            <a:spAutoFit/>
          </a:bodyPr>
          <a:lstStyle/>
          <a:p>
            <a:br>
              <a:rPr lang="en-US" sz="1800" dirty="0">
                <a:latin typeface="+mn-lt"/>
              </a:rPr>
            </a:br>
            <a:endParaRPr lang="en-US" dirty="0"/>
          </a:p>
        </p:txBody>
      </p:sp>
      <p:pic>
        <p:nvPicPr>
          <p:cNvPr id="4" name="Picture 3">
            <a:extLst>
              <a:ext uri="{FF2B5EF4-FFF2-40B4-BE49-F238E27FC236}">
                <a16:creationId xmlns:a16="http://schemas.microsoft.com/office/drawing/2014/main" id="{79E6A586-CEEB-C55A-571E-3B0880BF713B}"/>
              </a:ext>
            </a:extLst>
          </p:cNvPr>
          <p:cNvPicPr>
            <a:picLocks noChangeAspect="1"/>
          </p:cNvPicPr>
          <p:nvPr/>
        </p:nvPicPr>
        <p:blipFill>
          <a:blip r:embed="rId3"/>
          <a:stretch>
            <a:fillRect/>
          </a:stretch>
        </p:blipFill>
        <p:spPr>
          <a:xfrm>
            <a:off x="4735566" y="1892595"/>
            <a:ext cx="6388820" cy="4876800"/>
          </a:xfrm>
          <a:prstGeom prst="rect">
            <a:avLst/>
          </a:prstGeom>
        </p:spPr>
      </p:pic>
      <p:grpSp>
        <p:nvGrpSpPr>
          <p:cNvPr id="10" name="Group 9">
            <a:extLst>
              <a:ext uri="{FF2B5EF4-FFF2-40B4-BE49-F238E27FC236}">
                <a16:creationId xmlns:a16="http://schemas.microsoft.com/office/drawing/2014/main" id="{D412CC71-616D-4C75-2005-3C97EA5D2EE1}"/>
              </a:ext>
            </a:extLst>
          </p:cNvPr>
          <p:cNvGrpSpPr/>
          <p:nvPr/>
        </p:nvGrpSpPr>
        <p:grpSpPr>
          <a:xfrm>
            <a:off x="318622" y="6776484"/>
            <a:ext cx="6216503" cy="1660899"/>
            <a:chOff x="318622" y="6776484"/>
            <a:chExt cx="6216503" cy="1660899"/>
          </a:xfrm>
        </p:grpSpPr>
        <p:sp>
          <p:nvSpPr>
            <p:cNvPr id="5" name="Arrow: Up 4">
              <a:extLst>
                <a:ext uri="{FF2B5EF4-FFF2-40B4-BE49-F238E27FC236}">
                  <a16:creationId xmlns:a16="http://schemas.microsoft.com/office/drawing/2014/main" id="{AAC1D78F-354B-E840-093C-7EB641224DDE}"/>
                </a:ext>
              </a:extLst>
            </p:cNvPr>
            <p:cNvSpPr/>
            <p:nvPr/>
          </p:nvSpPr>
          <p:spPr>
            <a:xfrm rot="2007872">
              <a:off x="4054549" y="6776484"/>
              <a:ext cx="737191" cy="949842"/>
            </a:xfrm>
            <a:prstGeom prst="upArrow">
              <a:avLst/>
            </a:prstGeom>
            <a:solidFill>
              <a:schemeClr val="accent1">
                <a:lumMod val="60000"/>
                <a:lumOff val="4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341F355-6D14-6A52-9B02-990F1CDE7B0A}"/>
                </a:ext>
              </a:extLst>
            </p:cNvPr>
            <p:cNvSpPr txBox="1"/>
            <p:nvPr/>
          </p:nvSpPr>
          <p:spPr>
            <a:xfrm>
              <a:off x="318622" y="7729497"/>
              <a:ext cx="6216503" cy="707886"/>
            </a:xfrm>
            <a:prstGeom prst="rect">
              <a:avLst/>
            </a:prstGeom>
            <a:noFill/>
          </p:spPr>
          <p:txBody>
            <a:bodyPr wrap="square" rtlCol="0">
              <a:spAutoFit/>
            </a:bodyPr>
            <a:lstStyle/>
            <a:p>
              <a:r>
                <a:rPr lang="en-US" sz="4000" dirty="0"/>
                <a:t>Requires Individual Response</a:t>
              </a:r>
            </a:p>
          </p:txBody>
        </p:sp>
      </p:grpSp>
      <p:grpSp>
        <p:nvGrpSpPr>
          <p:cNvPr id="9" name="Group 8">
            <a:extLst>
              <a:ext uri="{FF2B5EF4-FFF2-40B4-BE49-F238E27FC236}">
                <a16:creationId xmlns:a16="http://schemas.microsoft.com/office/drawing/2014/main" id="{9E4B19E5-7DB2-A0D3-94BD-D6FF246AB314}"/>
              </a:ext>
            </a:extLst>
          </p:cNvPr>
          <p:cNvGrpSpPr/>
          <p:nvPr/>
        </p:nvGrpSpPr>
        <p:grpSpPr>
          <a:xfrm>
            <a:off x="198535" y="843626"/>
            <a:ext cx="10157639" cy="1754485"/>
            <a:chOff x="198535" y="843626"/>
            <a:chExt cx="10157639" cy="1754485"/>
          </a:xfrm>
        </p:grpSpPr>
        <p:sp>
          <p:nvSpPr>
            <p:cNvPr id="6" name="Arrow: Up 5">
              <a:extLst>
                <a:ext uri="{FF2B5EF4-FFF2-40B4-BE49-F238E27FC236}">
                  <a16:creationId xmlns:a16="http://schemas.microsoft.com/office/drawing/2014/main" id="{340054D3-E845-D1EB-10F2-3259F299FB70}"/>
                </a:ext>
              </a:extLst>
            </p:cNvPr>
            <p:cNvSpPr/>
            <p:nvPr/>
          </p:nvSpPr>
          <p:spPr>
            <a:xfrm rot="8130070">
              <a:off x="3654055" y="1648269"/>
              <a:ext cx="737191" cy="949842"/>
            </a:xfrm>
            <a:prstGeom prst="upArrow">
              <a:avLst/>
            </a:prstGeom>
            <a:solidFill>
              <a:schemeClr val="accent1">
                <a:lumMod val="60000"/>
                <a:lumOff val="4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D46F6C1-3485-BF2F-62B1-5549ADE2AFC7}"/>
                </a:ext>
              </a:extLst>
            </p:cNvPr>
            <p:cNvSpPr txBox="1"/>
            <p:nvPr/>
          </p:nvSpPr>
          <p:spPr>
            <a:xfrm>
              <a:off x="198535" y="843626"/>
              <a:ext cx="10157639" cy="707886"/>
            </a:xfrm>
            <a:prstGeom prst="rect">
              <a:avLst/>
            </a:prstGeom>
            <a:noFill/>
          </p:spPr>
          <p:txBody>
            <a:bodyPr wrap="square" rtlCol="0">
              <a:spAutoFit/>
            </a:bodyPr>
            <a:lstStyle/>
            <a:p>
              <a:r>
                <a:rPr lang="en-US" sz="4000" dirty="0"/>
                <a:t>Requires Organizational/Systemic Response</a:t>
              </a:r>
            </a:p>
          </p:txBody>
        </p:sp>
      </p:grpSp>
    </p:spTree>
    <p:extLst>
      <p:ext uri="{BB962C8B-B14F-4D97-AF65-F5344CB8AC3E}">
        <p14:creationId xmlns:p14="http://schemas.microsoft.com/office/powerpoint/2010/main" val="75154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250"/>
                            </p:stCondLst>
                            <p:childTnLst>
                              <p:par>
                                <p:cTn id="10" presetID="2" presetClass="entr" presetSubtype="4" fill="hold" nodeType="afterEffect">
                                  <p:stCondLst>
                                    <p:cond delay="15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250" fill="hold"/>
                                        <p:tgtEl>
                                          <p:spTgt spid="10"/>
                                        </p:tgtEl>
                                        <p:attrNameLst>
                                          <p:attrName>ppt_x</p:attrName>
                                        </p:attrNameLst>
                                      </p:cBhvr>
                                      <p:tavLst>
                                        <p:tav tm="0">
                                          <p:val>
                                            <p:strVal val="#ppt_x"/>
                                          </p:val>
                                        </p:tav>
                                        <p:tav tm="100000">
                                          <p:val>
                                            <p:strVal val="#ppt_x"/>
                                          </p:val>
                                        </p:tav>
                                      </p:tavLst>
                                    </p:anim>
                                    <p:anim calcmode="lin" valueType="num">
                                      <p:cBhvr additive="base">
                                        <p:cTn id="13"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34400"/>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45754"/>
            <a:ext cx="12192001" cy="8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2317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9143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8445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221C4A-1125-B164-8B93-FB9A46B2FCBB}"/>
              </a:ext>
            </a:extLst>
          </p:cNvPr>
          <p:cNvSpPr txBox="1"/>
          <p:nvPr/>
        </p:nvSpPr>
        <p:spPr>
          <a:xfrm>
            <a:off x="5181601" y="846594"/>
            <a:ext cx="6368142" cy="1934343"/>
          </a:xfrm>
          <a:prstGeom prst="rect">
            <a:avLst/>
          </a:prstGeom>
          <a:effectLst>
            <a:outerShdw blurRad="50800" dist="38100" dir="10800000" algn="r" rotWithShape="0">
              <a:prstClr val="black">
                <a:alpha val="40000"/>
              </a:prstClr>
            </a:outerShdw>
          </a:effectLst>
        </p:spPr>
        <p:txBody>
          <a:bodyPr vert="horz" lIns="91440" tIns="45720" rIns="91440" bIns="45720" rtlCol="0" anchor="b">
            <a:normAutofit/>
          </a:bodyPr>
          <a:lstStyle/>
          <a:p>
            <a:pPr defTabSz="914400">
              <a:lnSpc>
                <a:spcPct val="85000"/>
              </a:lnSpc>
              <a:spcBef>
                <a:spcPct val="0"/>
              </a:spcBef>
              <a:spcAft>
                <a:spcPts val="600"/>
              </a:spcAft>
            </a:pPr>
            <a:r>
              <a:rPr lang="en-US" sz="4800" kern="1200" spc="-50" baseline="0" dirty="0">
                <a:solidFill>
                  <a:schemeClr val="tx1">
                    <a:lumMod val="75000"/>
                    <a:lumOff val="25000"/>
                  </a:schemeClr>
                </a:solidFill>
                <a:latin typeface="+mj-lt"/>
                <a:ea typeface="+mj-ea"/>
                <a:cs typeface="+mj-cs"/>
              </a:rPr>
              <a:t>Burnout</a:t>
            </a:r>
          </a:p>
        </p:txBody>
      </p:sp>
      <p:pic>
        <p:nvPicPr>
          <p:cNvPr id="9" name="Picture 8" descr="Logo&#10;&#10;Description automatically generated">
            <a:extLst>
              <a:ext uri="{FF2B5EF4-FFF2-40B4-BE49-F238E27FC236}">
                <a16:creationId xmlns:a16="http://schemas.microsoft.com/office/drawing/2014/main" id="{B9DE7593-B7FE-9A62-5801-EE58156CC20B}"/>
              </a:ext>
            </a:extLst>
          </p:cNvPr>
          <p:cNvPicPr>
            <a:picLocks noChangeAspect="1"/>
          </p:cNvPicPr>
          <p:nvPr/>
        </p:nvPicPr>
        <p:blipFill rotWithShape="1">
          <a:blip r:embed="rId3">
            <a:extLst>
              <a:ext uri="{28A0092B-C50C-407E-A947-70E740481C1C}">
                <a14:useLocalDpi xmlns:a14="http://schemas.microsoft.com/office/drawing/2010/main" val="0"/>
              </a:ext>
            </a:extLst>
          </a:blip>
          <a:srcRect l="37528" r="33891"/>
          <a:stretch/>
        </p:blipFill>
        <p:spPr>
          <a:xfrm>
            <a:off x="20" y="-16170"/>
            <a:ext cx="4654276" cy="9160168"/>
          </a:xfrm>
          <a:prstGeom prst="rect">
            <a:avLst/>
          </a:prstGeom>
        </p:spPr>
      </p:pic>
      <p:cxnSp>
        <p:nvCxnSpPr>
          <p:cNvPr id="24" name="Straight Connector 2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780937"/>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23CD3F5-5529-6189-D97F-0A56BBFA6FCF}"/>
              </a:ext>
            </a:extLst>
          </p:cNvPr>
          <p:cNvSpPr txBox="1"/>
          <p:nvPr/>
        </p:nvSpPr>
        <p:spPr>
          <a:xfrm>
            <a:off x="5181599" y="2931885"/>
            <a:ext cx="6730093" cy="6277428"/>
          </a:xfrm>
          <a:prstGeom prst="rect">
            <a:avLst/>
          </a:prstGeom>
        </p:spPr>
        <p:txBody>
          <a:bodyPr vert="horz" lIns="0" tIns="45720" rIns="0" bIns="45720" rtlCol="0">
            <a:normAutofit fontScale="70000" lnSpcReduction="20000"/>
          </a:bodyPr>
          <a:lstStyle/>
          <a:p>
            <a:pPr defTabSz="914400">
              <a:lnSpc>
                <a:spcPct val="90000"/>
              </a:lnSpc>
              <a:spcAft>
                <a:spcPts val="600"/>
              </a:spcAft>
              <a:buClr>
                <a:schemeClr val="accent1"/>
              </a:buClr>
              <a:buFont typeface="Calibri" panose="020F0502020204030204" pitchFamily="34" charset="0"/>
            </a:pPr>
            <a:endParaRPr lang="en-US" sz="3400" dirty="0"/>
          </a:p>
          <a:p>
            <a:pPr marL="285750" indent="-285750" defTabSz="914400">
              <a:lnSpc>
                <a:spcPct val="90000"/>
              </a:lnSpc>
              <a:spcAft>
                <a:spcPts val="600"/>
              </a:spcAft>
              <a:buClr>
                <a:schemeClr val="accent1"/>
              </a:buClr>
              <a:buFont typeface="Calibri" panose="020F0502020204030204" pitchFamily="34" charset="0"/>
              <a:buChar char="•"/>
            </a:pPr>
            <a:r>
              <a:rPr lang="en-US" sz="3400" dirty="0"/>
              <a:t>Results from chronic workplace stress that has not been managed</a:t>
            </a:r>
          </a:p>
          <a:p>
            <a:pPr marL="285750" indent="-285750" defTabSz="914400">
              <a:lnSpc>
                <a:spcPct val="90000"/>
              </a:lnSpc>
              <a:spcAft>
                <a:spcPts val="600"/>
              </a:spcAft>
              <a:buClr>
                <a:schemeClr val="accent1"/>
              </a:buClr>
              <a:buFont typeface="Calibri" panose="020F0502020204030204" pitchFamily="34" charset="0"/>
              <a:buChar char="•"/>
            </a:pPr>
            <a:endParaRPr lang="en-US" sz="3400" dirty="0"/>
          </a:p>
          <a:p>
            <a:pPr marL="285750" indent="-285750" defTabSz="914400">
              <a:lnSpc>
                <a:spcPct val="90000"/>
              </a:lnSpc>
              <a:spcAft>
                <a:spcPts val="600"/>
              </a:spcAft>
              <a:buClr>
                <a:schemeClr val="accent1"/>
              </a:buClr>
              <a:buFont typeface="Calibri" panose="020F0502020204030204" pitchFamily="34" charset="0"/>
              <a:buChar char="•"/>
            </a:pPr>
            <a:r>
              <a:rPr lang="en-US" sz="3400" dirty="0"/>
              <a:t>Typically associated with the three dimensions of exhaustion, cynicism, and sense of inefficacy</a:t>
            </a:r>
          </a:p>
          <a:p>
            <a:pPr marL="285750" indent="-285750" defTabSz="914400">
              <a:lnSpc>
                <a:spcPct val="90000"/>
              </a:lnSpc>
              <a:spcAft>
                <a:spcPts val="600"/>
              </a:spcAft>
              <a:buClr>
                <a:schemeClr val="accent1"/>
              </a:buClr>
              <a:buFont typeface="Calibri" panose="020F0502020204030204" pitchFamily="34" charset="0"/>
              <a:buChar char="•"/>
            </a:pPr>
            <a:endParaRPr lang="en-US" sz="3400" dirty="0"/>
          </a:p>
          <a:p>
            <a:pPr marL="285750" indent="-285750" defTabSz="914400">
              <a:lnSpc>
                <a:spcPct val="90000"/>
              </a:lnSpc>
              <a:spcAft>
                <a:spcPts val="600"/>
              </a:spcAft>
              <a:buClr>
                <a:schemeClr val="accent1"/>
              </a:buClr>
              <a:buFont typeface="Calibri" panose="020F0502020204030204" pitchFamily="34" charset="0"/>
              <a:buChar char="•"/>
            </a:pPr>
            <a:r>
              <a:rPr lang="en-US" sz="3400" dirty="0"/>
              <a:t>Emphasis is on workplace dynamics </a:t>
            </a:r>
          </a:p>
          <a:p>
            <a:pPr marL="285750" indent="-285750" defTabSz="914400">
              <a:lnSpc>
                <a:spcPct val="90000"/>
              </a:lnSpc>
              <a:spcAft>
                <a:spcPts val="600"/>
              </a:spcAft>
              <a:buClr>
                <a:schemeClr val="accent1"/>
              </a:buClr>
              <a:buFont typeface="Calibri" panose="020F0502020204030204" pitchFamily="34" charset="0"/>
              <a:buChar char="•"/>
            </a:pPr>
            <a:endParaRPr lang="en-US" sz="3400" dirty="0"/>
          </a:p>
          <a:p>
            <a:pPr marL="285750" indent="-285750" defTabSz="914400">
              <a:lnSpc>
                <a:spcPct val="90000"/>
              </a:lnSpc>
              <a:spcAft>
                <a:spcPts val="600"/>
              </a:spcAft>
              <a:buClr>
                <a:schemeClr val="accent1"/>
              </a:buClr>
              <a:buFont typeface="Calibri" panose="020F0502020204030204" pitchFamily="34" charset="0"/>
              <a:buChar char="•"/>
            </a:pPr>
            <a:r>
              <a:rPr lang="en-US" sz="3400" dirty="0"/>
              <a:t>5 job factors that contribute to employee burnout:</a:t>
            </a:r>
          </a:p>
          <a:p>
            <a:pPr marL="342900" indent="-342900" defTabSz="914400">
              <a:lnSpc>
                <a:spcPct val="90000"/>
              </a:lnSpc>
              <a:spcAft>
                <a:spcPts val="600"/>
              </a:spcAft>
              <a:buClr>
                <a:schemeClr val="accent1"/>
              </a:buClr>
              <a:buFont typeface="Calibri" panose="020F0502020204030204" pitchFamily="34" charset="0"/>
              <a:buAutoNum type="arabicPeriod"/>
            </a:pPr>
            <a:r>
              <a:rPr lang="en-US" sz="3400" i="1" dirty="0"/>
              <a:t>High workload and unrealistic deadlines</a:t>
            </a:r>
          </a:p>
          <a:p>
            <a:pPr marL="342900" indent="-342900" defTabSz="914400">
              <a:lnSpc>
                <a:spcPct val="90000"/>
              </a:lnSpc>
              <a:spcAft>
                <a:spcPts val="600"/>
              </a:spcAft>
              <a:buClr>
                <a:schemeClr val="accent1"/>
              </a:buClr>
              <a:buFont typeface="Calibri" panose="020F0502020204030204" pitchFamily="34" charset="0"/>
              <a:buAutoNum type="arabicPeriod"/>
            </a:pPr>
            <a:r>
              <a:rPr lang="en-US" sz="3400" i="1" dirty="0"/>
              <a:t>  Lack of communication and support/supervision from management </a:t>
            </a:r>
          </a:p>
          <a:p>
            <a:pPr marL="342900" indent="-342900" defTabSz="914400">
              <a:lnSpc>
                <a:spcPct val="90000"/>
              </a:lnSpc>
              <a:spcAft>
                <a:spcPts val="600"/>
              </a:spcAft>
              <a:buClr>
                <a:schemeClr val="accent1"/>
              </a:buClr>
              <a:buFont typeface="Calibri" panose="020F0502020204030204" pitchFamily="34" charset="0"/>
              <a:buAutoNum type="arabicPeriod"/>
            </a:pPr>
            <a:r>
              <a:rPr lang="en-US" sz="3400" i="1" dirty="0"/>
              <a:t> Lack of role clarity– expectations are “moving targets”</a:t>
            </a:r>
          </a:p>
          <a:p>
            <a:pPr marL="342900" indent="-342900" defTabSz="914400">
              <a:lnSpc>
                <a:spcPct val="90000"/>
              </a:lnSpc>
              <a:spcAft>
                <a:spcPts val="600"/>
              </a:spcAft>
              <a:buClr>
                <a:schemeClr val="accent1"/>
              </a:buClr>
              <a:buFont typeface="Calibri" panose="020F0502020204030204" pitchFamily="34" charset="0"/>
              <a:buAutoNum type="arabicPeriod"/>
            </a:pPr>
            <a:r>
              <a:rPr lang="en-US" sz="3400" i="1" dirty="0"/>
              <a:t>Lack of autonomy- little or no control over your work</a:t>
            </a:r>
          </a:p>
          <a:p>
            <a:pPr marL="342900" indent="-342900" defTabSz="914400">
              <a:lnSpc>
                <a:spcPct val="90000"/>
              </a:lnSpc>
              <a:spcAft>
                <a:spcPts val="600"/>
              </a:spcAft>
              <a:buClr>
                <a:schemeClr val="accent1"/>
              </a:buClr>
              <a:buFont typeface="Calibri" panose="020F0502020204030204" pitchFamily="34" charset="0"/>
              <a:buAutoNum type="arabicPeriod"/>
            </a:pPr>
            <a:r>
              <a:rPr lang="en-US" sz="3400" i="1" dirty="0"/>
              <a:t>Unfair treatment– favoritism, unfair compensation, lack of recognition etc.  </a:t>
            </a:r>
          </a:p>
          <a:p>
            <a:pPr defTabSz="914400">
              <a:lnSpc>
                <a:spcPct val="90000"/>
              </a:lnSpc>
              <a:spcAft>
                <a:spcPts val="600"/>
              </a:spcAft>
              <a:buClr>
                <a:schemeClr val="accent1"/>
              </a:buClr>
              <a:buFont typeface="Calibri" panose="020F0502020204030204" pitchFamily="34" charset="0"/>
            </a:pPr>
            <a:r>
              <a:rPr lang="en-US" sz="1700" i="1" dirty="0">
                <a:solidFill>
                  <a:schemeClr val="tx1">
                    <a:lumMod val="75000"/>
                    <a:lumOff val="25000"/>
                  </a:schemeClr>
                </a:solidFill>
              </a:rPr>
              <a:t>			                                                                (Gallup, 2018)</a:t>
            </a:r>
            <a:endParaRPr lang="en-US" sz="17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700" dirty="0">
              <a:solidFill>
                <a:schemeClr val="tx1">
                  <a:lumMod val="75000"/>
                  <a:lumOff val="25000"/>
                </a:schemeClr>
              </a:solidFill>
            </a:endParaRPr>
          </a:p>
        </p:txBody>
      </p:sp>
    </p:spTree>
    <p:extLst>
      <p:ext uri="{BB962C8B-B14F-4D97-AF65-F5344CB8AC3E}">
        <p14:creationId xmlns:p14="http://schemas.microsoft.com/office/powerpoint/2010/main" val="171643277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5.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44.png"/></Relationships>
</file>

<file path=ppt/webextensions/webextension1.xml><?xml version="1.0" encoding="utf-8"?>
<we:webextension xmlns:we="http://schemas.microsoft.com/office/webextensions/webextension/2010/11" id="{CC19AD4C-38A7-485D-850D-B3F1CECC7BE4}">
  <we:reference id="wa200001661" version="2.1.0.2" store="en-US" storeType="OMEX"/>
  <we:alternateReferences>
    <we:reference id="WA200001661" version="2.1.0.2" store="WA200001661" storeType="OMEX"/>
  </we:alternateReferences>
  <we:properties>
    <we:property name="time" value="360"/>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E1122192-650B-456D-B9D1-0D7A6C6A4BCF}">
  <we:reference id="wa200001661" version="2.1.0.2" store="en-US" storeType="OMEX"/>
  <we:alternateReferences>
    <we:reference id="wa200001661" version="2.1.0.2" store="wa200001661" storeType="OMEX"/>
  </we:alternateReferences>
  <we:properties>
    <we:property name="time" value="240"/>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
  <TotalTime>17562</TotalTime>
  <Words>6556</Words>
  <Application>Microsoft Macintosh PowerPoint</Application>
  <PresentationFormat>Custom</PresentationFormat>
  <Paragraphs>448</Paragraphs>
  <Slides>45</Slides>
  <Notes>45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45</vt:i4>
      </vt:variant>
    </vt:vector>
  </HeadingPairs>
  <TitlesOfParts>
    <vt:vector size="59" baseType="lpstr">
      <vt:lpstr>AbrilFatface</vt:lpstr>
      <vt:lpstr>Arial</vt:lpstr>
      <vt:lpstr>Calibri</vt:lpstr>
      <vt:lpstr>Calibri Light</vt:lpstr>
      <vt:lpstr>maven_proregular</vt:lpstr>
      <vt:lpstr>Merriweather</vt:lpstr>
      <vt:lpstr>Montserrat</vt:lpstr>
      <vt:lpstr>Open Sans</vt:lpstr>
      <vt:lpstr>Roboto</vt:lpstr>
      <vt:lpstr>SuisseIntl-Regular</vt:lpstr>
      <vt:lpstr>Symbol</vt:lpstr>
      <vt:lpstr>Wingdings</vt:lpstr>
      <vt:lpstr>Wingdings 2</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Self-Care Isn’t Everything…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Resources Con’t</vt:lpstr>
      <vt:lpstr>References</vt:lpstr>
      <vt:lpstr>References Con’t</vt:lpstr>
      <vt:lpstr>References Con’t</vt:lpstr>
      <vt:lpstr>ABC’s In Action: Self-Care Strategies for Trauma Integration </vt:lpstr>
      <vt:lpstr>Self-care assessment &amp;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Cooper</dc:creator>
  <cp:lastModifiedBy>Sharif, Karim</cp:lastModifiedBy>
  <cp:revision>90</cp:revision>
  <cp:lastPrinted>2022-09-15T17:14:46Z</cp:lastPrinted>
  <dcterms:created xsi:type="dcterms:W3CDTF">2020-02-25T14:29:20Z</dcterms:created>
  <dcterms:modified xsi:type="dcterms:W3CDTF">2022-09-16T15:19:16Z</dcterms:modified>
</cp:coreProperties>
</file>